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293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B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B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B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B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74411" y="1476883"/>
            <a:ext cx="1239520" cy="427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B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jpg"/><Relationship Id="rId9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g"/><Relationship Id="rId3" Type="http://schemas.openxmlformats.org/officeDocument/2006/relationships/image" Target="../media/image136.png"/><Relationship Id="rId7" Type="http://schemas.openxmlformats.org/officeDocument/2006/relationships/image" Target="../media/image140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jpg"/><Relationship Id="rId5" Type="http://schemas.openxmlformats.org/officeDocument/2006/relationships/image" Target="../media/image138.png"/><Relationship Id="rId4" Type="http://schemas.openxmlformats.org/officeDocument/2006/relationships/image" Target="../media/image13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4.png"/><Relationship Id="rId5" Type="http://schemas.openxmlformats.org/officeDocument/2006/relationships/image" Target="../media/image163.jpg"/><Relationship Id="rId4" Type="http://schemas.openxmlformats.org/officeDocument/2006/relationships/image" Target="../media/image1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2.png"/><Relationship Id="rId4" Type="http://schemas.openxmlformats.org/officeDocument/2006/relationships/image" Target="../media/image17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196.jpg"/><Relationship Id="rId2" Type="http://schemas.openxmlformats.org/officeDocument/2006/relationships/image" Target="../media/image181.png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1.jpg"/><Relationship Id="rId5" Type="http://schemas.openxmlformats.org/officeDocument/2006/relationships/image" Target="../media/image200.jpg"/><Relationship Id="rId4" Type="http://schemas.openxmlformats.org/officeDocument/2006/relationships/image" Target="../media/image19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jpg"/><Relationship Id="rId7" Type="http://schemas.openxmlformats.org/officeDocument/2006/relationships/image" Target="../media/image213.png"/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10" Type="http://schemas.openxmlformats.org/officeDocument/2006/relationships/image" Target="../media/image216.png"/><Relationship Id="rId4" Type="http://schemas.openxmlformats.org/officeDocument/2006/relationships/image" Target="../media/image210.jpg"/><Relationship Id="rId9" Type="http://schemas.openxmlformats.org/officeDocument/2006/relationships/image" Target="../media/image2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jpg"/><Relationship Id="rId7" Type="http://schemas.openxmlformats.org/officeDocument/2006/relationships/image" Target="../media/image222.pn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png"/><Relationship Id="rId5" Type="http://schemas.openxmlformats.org/officeDocument/2006/relationships/image" Target="../media/image220.jpg"/><Relationship Id="rId4" Type="http://schemas.openxmlformats.org/officeDocument/2006/relationships/image" Target="../media/image21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g"/><Relationship Id="rId3" Type="http://schemas.openxmlformats.org/officeDocument/2006/relationships/image" Target="../media/image225.jpg"/><Relationship Id="rId7" Type="http://schemas.openxmlformats.org/officeDocument/2006/relationships/image" Target="../media/image229.jpg"/><Relationship Id="rId12" Type="http://schemas.openxmlformats.org/officeDocument/2006/relationships/image" Target="../media/image234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8.jpg"/><Relationship Id="rId11" Type="http://schemas.openxmlformats.org/officeDocument/2006/relationships/image" Target="../media/image233.jpg"/><Relationship Id="rId5" Type="http://schemas.openxmlformats.org/officeDocument/2006/relationships/image" Target="../media/image227.png"/><Relationship Id="rId10" Type="http://schemas.openxmlformats.org/officeDocument/2006/relationships/image" Target="../media/image232.jpg"/><Relationship Id="rId4" Type="http://schemas.openxmlformats.org/officeDocument/2006/relationships/image" Target="../media/image226.png"/><Relationship Id="rId9" Type="http://schemas.openxmlformats.org/officeDocument/2006/relationships/image" Target="../media/image23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g"/><Relationship Id="rId3" Type="http://schemas.openxmlformats.org/officeDocument/2006/relationships/image" Target="../media/image236.jpg"/><Relationship Id="rId7" Type="http://schemas.openxmlformats.org/officeDocument/2006/relationships/image" Target="../media/image240.jpg"/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9.jpg"/><Relationship Id="rId11" Type="http://schemas.openxmlformats.org/officeDocument/2006/relationships/image" Target="../media/image244.jpg"/><Relationship Id="rId5" Type="http://schemas.openxmlformats.org/officeDocument/2006/relationships/image" Target="../media/image238.jpg"/><Relationship Id="rId10" Type="http://schemas.openxmlformats.org/officeDocument/2006/relationships/image" Target="../media/image243.jpg"/><Relationship Id="rId4" Type="http://schemas.openxmlformats.org/officeDocument/2006/relationships/image" Target="../media/image237.jpg"/><Relationship Id="rId9" Type="http://schemas.openxmlformats.org/officeDocument/2006/relationships/image" Target="../media/image24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6.jpg"/><Relationship Id="rId7" Type="http://schemas.openxmlformats.org/officeDocument/2006/relationships/image" Target="../media/image250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9.jpg"/><Relationship Id="rId11" Type="http://schemas.openxmlformats.org/officeDocument/2006/relationships/image" Target="../media/image254.png"/><Relationship Id="rId5" Type="http://schemas.openxmlformats.org/officeDocument/2006/relationships/image" Target="../media/image248.png"/><Relationship Id="rId10" Type="http://schemas.openxmlformats.org/officeDocument/2006/relationships/image" Target="../media/image253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5" Type="http://schemas.openxmlformats.org/officeDocument/2006/relationships/image" Target="../media/image258.jpg"/><Relationship Id="rId4" Type="http://schemas.openxmlformats.org/officeDocument/2006/relationships/image" Target="../media/image2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66.png"/><Relationship Id="rId7" Type="http://schemas.openxmlformats.org/officeDocument/2006/relationships/image" Target="../media/image27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3.jpg"/><Relationship Id="rId7" Type="http://schemas.openxmlformats.org/officeDocument/2006/relationships/image" Target="../media/image277.jp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6.png"/><Relationship Id="rId5" Type="http://schemas.openxmlformats.org/officeDocument/2006/relationships/image" Target="../media/image275.jpg"/><Relationship Id="rId4" Type="http://schemas.openxmlformats.org/officeDocument/2006/relationships/image" Target="../media/image27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298.png"/><Relationship Id="rId7" Type="http://schemas.openxmlformats.org/officeDocument/2006/relationships/image" Target="../media/image302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1.png"/><Relationship Id="rId11" Type="http://schemas.openxmlformats.org/officeDocument/2006/relationships/image" Target="../media/image306.png"/><Relationship Id="rId5" Type="http://schemas.openxmlformats.org/officeDocument/2006/relationships/image" Target="../media/image300.jpg"/><Relationship Id="rId10" Type="http://schemas.openxmlformats.org/officeDocument/2006/relationships/image" Target="../media/image305.png"/><Relationship Id="rId4" Type="http://schemas.openxmlformats.org/officeDocument/2006/relationships/image" Target="../media/image299.png"/><Relationship Id="rId9" Type="http://schemas.openxmlformats.org/officeDocument/2006/relationships/image" Target="../media/image30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13" Type="http://schemas.openxmlformats.org/officeDocument/2006/relationships/image" Target="../media/image318.png"/><Relationship Id="rId18" Type="http://schemas.openxmlformats.org/officeDocument/2006/relationships/image" Target="../media/image323.png"/><Relationship Id="rId3" Type="http://schemas.openxmlformats.org/officeDocument/2006/relationships/image" Target="../media/image308.jpg"/><Relationship Id="rId7" Type="http://schemas.openxmlformats.org/officeDocument/2006/relationships/image" Target="../media/image312.png"/><Relationship Id="rId12" Type="http://schemas.openxmlformats.org/officeDocument/2006/relationships/image" Target="../media/image317.png"/><Relationship Id="rId17" Type="http://schemas.openxmlformats.org/officeDocument/2006/relationships/image" Target="../media/image322.png"/><Relationship Id="rId2" Type="http://schemas.openxmlformats.org/officeDocument/2006/relationships/image" Target="../media/image307.png"/><Relationship Id="rId16" Type="http://schemas.openxmlformats.org/officeDocument/2006/relationships/image" Target="../media/image3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1.png"/><Relationship Id="rId11" Type="http://schemas.openxmlformats.org/officeDocument/2006/relationships/image" Target="../media/image316.png"/><Relationship Id="rId5" Type="http://schemas.openxmlformats.org/officeDocument/2006/relationships/image" Target="../media/image310.png"/><Relationship Id="rId15" Type="http://schemas.openxmlformats.org/officeDocument/2006/relationships/image" Target="../media/image320.png"/><Relationship Id="rId10" Type="http://schemas.openxmlformats.org/officeDocument/2006/relationships/image" Target="../media/image315.png"/><Relationship Id="rId19" Type="http://schemas.openxmlformats.org/officeDocument/2006/relationships/image" Target="../media/image324.png"/><Relationship Id="rId4" Type="http://schemas.openxmlformats.org/officeDocument/2006/relationships/image" Target="../media/image309.png"/><Relationship Id="rId9" Type="http://schemas.openxmlformats.org/officeDocument/2006/relationships/image" Target="../media/image314.png"/><Relationship Id="rId14" Type="http://schemas.openxmlformats.org/officeDocument/2006/relationships/image" Target="../media/image3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336.png"/><Relationship Id="rId18" Type="http://schemas.openxmlformats.org/officeDocument/2006/relationships/image" Target="../media/image341.png"/><Relationship Id="rId3" Type="http://schemas.openxmlformats.org/officeDocument/2006/relationships/image" Target="../media/image326.png"/><Relationship Id="rId21" Type="http://schemas.openxmlformats.org/officeDocument/2006/relationships/image" Target="../media/image344.jpg"/><Relationship Id="rId7" Type="http://schemas.openxmlformats.org/officeDocument/2006/relationships/image" Target="../media/image330.png"/><Relationship Id="rId12" Type="http://schemas.openxmlformats.org/officeDocument/2006/relationships/image" Target="../media/image335.png"/><Relationship Id="rId17" Type="http://schemas.openxmlformats.org/officeDocument/2006/relationships/image" Target="../media/image340.png"/><Relationship Id="rId2" Type="http://schemas.openxmlformats.org/officeDocument/2006/relationships/image" Target="../media/image325.png"/><Relationship Id="rId16" Type="http://schemas.openxmlformats.org/officeDocument/2006/relationships/image" Target="../media/image339.png"/><Relationship Id="rId20" Type="http://schemas.openxmlformats.org/officeDocument/2006/relationships/image" Target="../media/image3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9.png"/><Relationship Id="rId11" Type="http://schemas.openxmlformats.org/officeDocument/2006/relationships/image" Target="../media/image334.png"/><Relationship Id="rId5" Type="http://schemas.openxmlformats.org/officeDocument/2006/relationships/image" Target="../media/image328.png"/><Relationship Id="rId15" Type="http://schemas.openxmlformats.org/officeDocument/2006/relationships/image" Target="../media/image338.png"/><Relationship Id="rId10" Type="http://schemas.openxmlformats.org/officeDocument/2006/relationships/image" Target="../media/image333.png"/><Relationship Id="rId19" Type="http://schemas.openxmlformats.org/officeDocument/2006/relationships/image" Target="../media/image342.jpg"/><Relationship Id="rId4" Type="http://schemas.openxmlformats.org/officeDocument/2006/relationships/image" Target="../media/image327.png"/><Relationship Id="rId9" Type="http://schemas.openxmlformats.org/officeDocument/2006/relationships/image" Target="../media/image332.png"/><Relationship Id="rId14" Type="http://schemas.openxmlformats.org/officeDocument/2006/relationships/image" Target="../media/image3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g"/><Relationship Id="rId7" Type="http://schemas.openxmlformats.org/officeDocument/2006/relationships/image" Target="../media/image350.png"/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9.png"/><Relationship Id="rId5" Type="http://schemas.openxmlformats.org/officeDocument/2006/relationships/image" Target="../media/image348.png"/><Relationship Id="rId4" Type="http://schemas.openxmlformats.org/officeDocument/2006/relationships/image" Target="../media/image3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jp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12" Type="http://schemas.openxmlformats.org/officeDocument/2006/relationships/image" Target="../media/image46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11" Type="http://schemas.openxmlformats.org/officeDocument/2006/relationships/image" Target="../media/image45.png"/><Relationship Id="rId5" Type="http://schemas.openxmlformats.org/officeDocument/2006/relationships/image" Target="../media/image41.jpg"/><Relationship Id="rId10" Type="http://schemas.openxmlformats.org/officeDocument/2006/relationships/image" Target="../media/image12.png"/><Relationship Id="rId4" Type="http://schemas.openxmlformats.org/officeDocument/2006/relationships/image" Target="../media/image40.jp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13" Type="http://schemas.openxmlformats.org/officeDocument/2006/relationships/image" Target="../media/image362.png"/><Relationship Id="rId3" Type="http://schemas.openxmlformats.org/officeDocument/2006/relationships/image" Target="../media/image352.jpg"/><Relationship Id="rId7" Type="http://schemas.openxmlformats.org/officeDocument/2006/relationships/image" Target="../media/image356.png"/><Relationship Id="rId12" Type="http://schemas.openxmlformats.org/officeDocument/2006/relationships/image" Target="../media/image361.png"/><Relationship Id="rId2" Type="http://schemas.openxmlformats.org/officeDocument/2006/relationships/image" Target="../media/image351.jpg"/><Relationship Id="rId16" Type="http://schemas.openxmlformats.org/officeDocument/2006/relationships/image" Target="../media/image3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5.jpg"/><Relationship Id="rId11" Type="http://schemas.openxmlformats.org/officeDocument/2006/relationships/image" Target="../media/image360.png"/><Relationship Id="rId5" Type="http://schemas.openxmlformats.org/officeDocument/2006/relationships/image" Target="../media/image354.png"/><Relationship Id="rId15" Type="http://schemas.openxmlformats.org/officeDocument/2006/relationships/image" Target="../media/image364.png"/><Relationship Id="rId10" Type="http://schemas.openxmlformats.org/officeDocument/2006/relationships/image" Target="../media/image359.png"/><Relationship Id="rId4" Type="http://schemas.openxmlformats.org/officeDocument/2006/relationships/image" Target="../media/image353.jpg"/><Relationship Id="rId9" Type="http://schemas.openxmlformats.org/officeDocument/2006/relationships/image" Target="../media/image358.png"/><Relationship Id="rId14" Type="http://schemas.openxmlformats.org/officeDocument/2006/relationships/image" Target="../media/image36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13" Type="http://schemas.openxmlformats.org/officeDocument/2006/relationships/image" Target="../media/image377.png"/><Relationship Id="rId18" Type="http://schemas.openxmlformats.org/officeDocument/2006/relationships/image" Target="../media/image382.png"/><Relationship Id="rId3" Type="http://schemas.openxmlformats.org/officeDocument/2006/relationships/image" Target="../media/image367.png"/><Relationship Id="rId21" Type="http://schemas.openxmlformats.org/officeDocument/2006/relationships/image" Target="../media/image385.jpg"/><Relationship Id="rId7" Type="http://schemas.openxmlformats.org/officeDocument/2006/relationships/image" Target="../media/image371.png"/><Relationship Id="rId12" Type="http://schemas.openxmlformats.org/officeDocument/2006/relationships/image" Target="../media/image376.png"/><Relationship Id="rId17" Type="http://schemas.openxmlformats.org/officeDocument/2006/relationships/image" Target="../media/image381.png"/><Relationship Id="rId25" Type="http://schemas.openxmlformats.org/officeDocument/2006/relationships/image" Target="../media/image389.png"/><Relationship Id="rId2" Type="http://schemas.openxmlformats.org/officeDocument/2006/relationships/image" Target="../media/image366.png"/><Relationship Id="rId16" Type="http://schemas.openxmlformats.org/officeDocument/2006/relationships/image" Target="../media/image380.png"/><Relationship Id="rId20" Type="http://schemas.openxmlformats.org/officeDocument/2006/relationships/image" Target="../media/image3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0.png"/><Relationship Id="rId11" Type="http://schemas.openxmlformats.org/officeDocument/2006/relationships/image" Target="../media/image375.png"/><Relationship Id="rId24" Type="http://schemas.openxmlformats.org/officeDocument/2006/relationships/image" Target="../media/image388.png"/><Relationship Id="rId5" Type="http://schemas.openxmlformats.org/officeDocument/2006/relationships/image" Target="../media/image369.png"/><Relationship Id="rId15" Type="http://schemas.openxmlformats.org/officeDocument/2006/relationships/image" Target="../media/image379.png"/><Relationship Id="rId23" Type="http://schemas.openxmlformats.org/officeDocument/2006/relationships/image" Target="../media/image387.png"/><Relationship Id="rId10" Type="http://schemas.openxmlformats.org/officeDocument/2006/relationships/image" Target="../media/image374.png"/><Relationship Id="rId19" Type="http://schemas.openxmlformats.org/officeDocument/2006/relationships/image" Target="../media/image383.png"/><Relationship Id="rId4" Type="http://schemas.openxmlformats.org/officeDocument/2006/relationships/image" Target="../media/image368.png"/><Relationship Id="rId9" Type="http://schemas.openxmlformats.org/officeDocument/2006/relationships/image" Target="../media/image373.png"/><Relationship Id="rId14" Type="http://schemas.openxmlformats.org/officeDocument/2006/relationships/image" Target="../media/image378.png"/><Relationship Id="rId22" Type="http://schemas.openxmlformats.org/officeDocument/2006/relationships/image" Target="../media/image3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4.jpg"/><Relationship Id="rId5" Type="http://schemas.openxmlformats.org/officeDocument/2006/relationships/image" Target="../media/image393.png"/><Relationship Id="rId4" Type="http://schemas.openxmlformats.org/officeDocument/2006/relationships/image" Target="../media/image39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3" Type="http://schemas.openxmlformats.org/officeDocument/2006/relationships/image" Target="../media/image396.png"/><Relationship Id="rId7" Type="http://schemas.openxmlformats.org/officeDocument/2006/relationships/image" Target="../media/image400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9.png"/><Relationship Id="rId5" Type="http://schemas.openxmlformats.org/officeDocument/2006/relationships/image" Target="../media/image398.png"/><Relationship Id="rId4" Type="http://schemas.openxmlformats.org/officeDocument/2006/relationships/image" Target="../media/image39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.png"/><Relationship Id="rId3" Type="http://schemas.openxmlformats.org/officeDocument/2006/relationships/image" Target="../media/image403.png"/><Relationship Id="rId7" Type="http://schemas.openxmlformats.org/officeDocument/2006/relationships/image" Target="../media/image407.png"/><Relationship Id="rId2" Type="http://schemas.openxmlformats.org/officeDocument/2006/relationships/image" Target="../media/image40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6.png"/><Relationship Id="rId5" Type="http://schemas.openxmlformats.org/officeDocument/2006/relationships/image" Target="../media/image405.png"/><Relationship Id="rId4" Type="http://schemas.openxmlformats.org/officeDocument/2006/relationships/image" Target="../media/image40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3" Type="http://schemas.openxmlformats.org/officeDocument/2006/relationships/image" Target="../media/image410.jpg"/><Relationship Id="rId7" Type="http://schemas.openxmlformats.org/officeDocument/2006/relationships/image" Target="../media/image414.jpg"/><Relationship Id="rId2" Type="http://schemas.openxmlformats.org/officeDocument/2006/relationships/image" Target="../media/image40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3.jpg"/><Relationship Id="rId11" Type="http://schemas.openxmlformats.org/officeDocument/2006/relationships/image" Target="../media/image418.png"/><Relationship Id="rId5" Type="http://schemas.openxmlformats.org/officeDocument/2006/relationships/image" Target="../media/image412.jpg"/><Relationship Id="rId10" Type="http://schemas.openxmlformats.org/officeDocument/2006/relationships/image" Target="../media/image417.png"/><Relationship Id="rId4" Type="http://schemas.openxmlformats.org/officeDocument/2006/relationships/image" Target="../media/image411.png"/><Relationship Id="rId9" Type="http://schemas.openxmlformats.org/officeDocument/2006/relationships/image" Target="../media/image4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g"/><Relationship Id="rId3" Type="http://schemas.openxmlformats.org/officeDocument/2006/relationships/image" Target="../media/image50.jp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57.jpg"/><Relationship Id="rId5" Type="http://schemas.openxmlformats.org/officeDocument/2006/relationships/image" Target="../media/image52.jp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jp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63.png"/><Relationship Id="rId10" Type="http://schemas.openxmlformats.org/officeDocument/2006/relationships/image" Target="../media/image6.png"/><Relationship Id="rId4" Type="http://schemas.openxmlformats.org/officeDocument/2006/relationships/image" Target="../media/image62.png"/><Relationship Id="rId9" Type="http://schemas.openxmlformats.org/officeDocument/2006/relationships/image" Target="../media/image6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0720" y="1476429"/>
            <a:ext cx="2617470" cy="117981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73025" algn="ctr">
              <a:lnSpc>
                <a:spcPct val="100000"/>
              </a:lnSpc>
              <a:spcBef>
                <a:spcPts val="240"/>
              </a:spcBef>
            </a:pPr>
            <a:r>
              <a:rPr sz="1250" b="1" spc="-25" dirty="0">
                <a:latin typeface="Times New Roman"/>
                <a:cs typeface="Times New Roman"/>
              </a:rPr>
              <a:t>PPT</a:t>
            </a:r>
            <a:endParaRPr sz="1250" dirty="0">
              <a:latin typeface="Times New Roman"/>
              <a:cs typeface="Times New Roman"/>
            </a:endParaRPr>
          </a:p>
          <a:p>
            <a:pPr marL="46990" algn="ctr">
              <a:lnSpc>
                <a:spcPts val="1135"/>
              </a:lnSpc>
              <a:spcBef>
                <a:spcPts val="95"/>
              </a:spcBef>
            </a:pPr>
            <a:r>
              <a:rPr sz="950" b="1" spc="-25" dirty="0">
                <a:latin typeface="Times New Roman"/>
                <a:cs typeface="Times New Roman"/>
              </a:rPr>
              <a:t>ON</a:t>
            </a:r>
            <a:endParaRPr sz="950" dirty="0">
              <a:latin typeface="Times New Roman"/>
              <a:cs typeface="Times New Roman"/>
            </a:endParaRPr>
          </a:p>
          <a:p>
            <a:pPr algn="ctr">
              <a:lnSpc>
                <a:spcPts val="2875"/>
              </a:lnSpc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RADAR</a:t>
            </a:r>
            <a:r>
              <a:rPr sz="2400" b="1" spc="-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SYSTEMS</a:t>
            </a:r>
            <a:endParaRPr sz="2400" dirty="0">
              <a:latin typeface="Times New Roman"/>
              <a:cs typeface="Times New Roman"/>
            </a:endParaRPr>
          </a:p>
          <a:p>
            <a:pPr marL="3175" algn="ctr">
              <a:lnSpc>
                <a:spcPct val="100000"/>
              </a:lnSpc>
              <a:spcBef>
                <a:spcPts val="80"/>
              </a:spcBef>
            </a:pPr>
            <a:r>
              <a:rPr sz="700" b="1" dirty="0">
                <a:latin typeface="Times New Roman"/>
                <a:cs typeface="Times New Roman"/>
              </a:rPr>
              <a:t>IV</a:t>
            </a:r>
            <a:r>
              <a:rPr sz="700" b="1" spc="30" dirty="0">
                <a:latin typeface="Times New Roman"/>
                <a:cs typeface="Times New Roman"/>
              </a:rPr>
              <a:t> </a:t>
            </a:r>
            <a:r>
              <a:rPr sz="700" b="1" spc="-25" dirty="0">
                <a:latin typeface="Times New Roman"/>
                <a:cs typeface="Times New Roman"/>
              </a:rPr>
              <a:t>B.Tech</a:t>
            </a:r>
            <a:r>
              <a:rPr sz="700" b="1" spc="-5" dirty="0">
                <a:latin typeface="Times New Roman"/>
                <a:cs typeface="Times New Roman"/>
              </a:rPr>
              <a:t> </a:t>
            </a:r>
            <a:r>
              <a:rPr lang="en-US" sz="700" b="1" spc="-5" dirty="0" smtClean="0">
                <a:latin typeface="Times New Roman"/>
                <a:cs typeface="Times New Roman"/>
              </a:rPr>
              <a:t> </a:t>
            </a:r>
            <a:r>
              <a:rPr sz="700" b="1" dirty="0" smtClean="0">
                <a:latin typeface="Times New Roman"/>
                <a:cs typeface="Times New Roman"/>
              </a:rPr>
              <a:t>I</a:t>
            </a:r>
            <a:r>
              <a:rPr lang="en-US" sz="700" b="1" dirty="0" smtClean="0">
                <a:latin typeface="Times New Roman"/>
                <a:cs typeface="Times New Roman"/>
              </a:rPr>
              <a:t> </a:t>
            </a:r>
            <a:r>
              <a:rPr sz="700" b="1" spc="35" dirty="0" smtClean="0">
                <a:latin typeface="Times New Roman"/>
                <a:cs typeface="Times New Roman"/>
              </a:rPr>
              <a:t> </a:t>
            </a:r>
            <a:r>
              <a:rPr sz="700" b="1" dirty="0" smtClean="0">
                <a:latin typeface="Times New Roman"/>
                <a:cs typeface="Times New Roman"/>
              </a:rPr>
              <a:t>semester</a:t>
            </a:r>
            <a:endParaRPr sz="700" dirty="0">
              <a:latin typeface="Times New Roman"/>
              <a:cs typeface="Times New Roman"/>
            </a:endParaRPr>
          </a:p>
          <a:p>
            <a:pPr marL="5080" algn="ctr">
              <a:lnSpc>
                <a:spcPct val="100000"/>
              </a:lnSpc>
              <a:spcBef>
                <a:spcPts val="509"/>
              </a:spcBef>
            </a:pPr>
            <a:r>
              <a:rPr lang="en-US" sz="800" b="1" spc="-10" dirty="0" smtClean="0">
                <a:latin typeface="Times New Roman"/>
                <a:cs typeface="Times New Roman"/>
              </a:rPr>
              <a:t>Mr.G.S.J.Victor</a:t>
            </a:r>
            <a:endParaRPr sz="800" dirty="0">
              <a:latin typeface="Times New Roman"/>
              <a:cs typeface="Times New Roman"/>
            </a:endParaRPr>
          </a:p>
          <a:p>
            <a:pPr marL="6985" algn="ctr">
              <a:lnSpc>
                <a:spcPct val="100000"/>
              </a:lnSpc>
            </a:pPr>
            <a:r>
              <a:rPr sz="800" b="1" spc="-10" dirty="0">
                <a:latin typeface="Times New Roman"/>
                <a:cs typeface="Times New Roman"/>
              </a:rPr>
              <a:t>Assistant</a:t>
            </a:r>
            <a:r>
              <a:rPr sz="800" b="1" dirty="0">
                <a:latin typeface="Times New Roman"/>
                <a:cs typeface="Times New Roman"/>
              </a:rPr>
              <a:t> </a:t>
            </a:r>
            <a:r>
              <a:rPr sz="800" b="1" spc="-10" dirty="0" smtClean="0">
                <a:latin typeface="Times New Roman"/>
                <a:cs typeface="Times New Roman"/>
              </a:rPr>
              <a:t>Professor</a:t>
            </a:r>
            <a:endParaRPr sz="8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6412" y="3210713"/>
            <a:ext cx="2663497" cy="49949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0320" algn="ctr">
              <a:lnSpc>
                <a:spcPct val="100000"/>
              </a:lnSpc>
              <a:spcBef>
                <a:spcPts val="135"/>
              </a:spcBef>
            </a:pPr>
            <a:r>
              <a:rPr sz="600" b="1" spc="10" dirty="0">
                <a:solidFill>
                  <a:srgbClr val="16365D"/>
                </a:solidFill>
                <a:latin typeface="Times New Roman"/>
                <a:cs typeface="Times New Roman"/>
              </a:rPr>
              <a:t>ELECTRONICS</a:t>
            </a:r>
            <a:r>
              <a:rPr sz="600" b="1" spc="15" dirty="0">
                <a:solidFill>
                  <a:srgbClr val="16365D"/>
                </a:solidFill>
                <a:latin typeface="Times New Roman"/>
                <a:cs typeface="Times New Roman"/>
              </a:rPr>
              <a:t> </a:t>
            </a:r>
            <a:r>
              <a:rPr sz="600" b="1" spc="10" dirty="0">
                <a:solidFill>
                  <a:srgbClr val="16365D"/>
                </a:solidFill>
                <a:latin typeface="Times New Roman"/>
                <a:cs typeface="Times New Roman"/>
              </a:rPr>
              <a:t>AND</a:t>
            </a:r>
            <a:r>
              <a:rPr sz="600" b="1" spc="85" dirty="0">
                <a:solidFill>
                  <a:srgbClr val="16365D"/>
                </a:solidFill>
                <a:latin typeface="Times New Roman"/>
                <a:cs typeface="Times New Roman"/>
              </a:rPr>
              <a:t> </a:t>
            </a:r>
            <a:r>
              <a:rPr sz="600" b="1" spc="10" dirty="0">
                <a:solidFill>
                  <a:srgbClr val="16365D"/>
                </a:solidFill>
                <a:latin typeface="Times New Roman"/>
                <a:cs typeface="Times New Roman"/>
              </a:rPr>
              <a:t>COMMUNICATION</a:t>
            </a:r>
            <a:r>
              <a:rPr sz="600" b="1" spc="-10" dirty="0">
                <a:solidFill>
                  <a:srgbClr val="16365D"/>
                </a:solidFill>
                <a:latin typeface="Times New Roman"/>
                <a:cs typeface="Times New Roman"/>
              </a:rPr>
              <a:t> </a:t>
            </a:r>
            <a:r>
              <a:rPr sz="600" b="1" spc="-10" dirty="0" smtClean="0">
                <a:solidFill>
                  <a:srgbClr val="16365D"/>
                </a:solidFill>
                <a:latin typeface="Times New Roman"/>
                <a:cs typeface="Times New Roman"/>
              </a:rPr>
              <a:t>ENGINEERING</a:t>
            </a:r>
            <a:endParaRPr lang="en-US" sz="600" b="1" spc="-10" dirty="0" smtClean="0">
              <a:solidFill>
                <a:srgbClr val="16365D"/>
              </a:solidFill>
              <a:latin typeface="Times New Roman"/>
              <a:cs typeface="Times New Roman"/>
            </a:endParaRPr>
          </a:p>
          <a:p>
            <a:pPr marL="20320" algn="ctr">
              <a:lnSpc>
                <a:spcPct val="100000"/>
              </a:lnSpc>
              <a:spcBef>
                <a:spcPts val="135"/>
              </a:spcBef>
            </a:pPr>
            <a:endParaRPr sz="600" dirty="0">
              <a:latin typeface="Times New Roman"/>
              <a:cs typeface="Times New Roman"/>
            </a:endParaRPr>
          </a:p>
          <a:p>
            <a:pPr marR="6985" algn="ctr">
              <a:spcBef>
                <a:spcPts val="155"/>
              </a:spcBef>
            </a:pPr>
            <a:r>
              <a:rPr sz="450" b="1" spc="-10" dirty="0" smtClean="0">
                <a:latin typeface="Times New Roman"/>
                <a:cs typeface="Times New Roman"/>
              </a:rPr>
              <a:t>(</a:t>
            </a:r>
            <a:r>
              <a:rPr lang="en-US" sz="450" b="1" spc="10" dirty="0" smtClean="0">
                <a:latin typeface="Times New Roman"/>
                <a:cs typeface="Times New Roman"/>
              </a:rPr>
              <a:t>NARASARAOPETA ENGINEERING COLLEGE </a:t>
            </a:r>
            <a:r>
              <a:rPr lang="en-IN" sz="450" b="1" spc="-10" dirty="0" smtClean="0">
                <a:latin typeface="Times New Roman"/>
                <a:cs typeface="Times New Roman"/>
              </a:rPr>
              <a:t>Autonomous)</a:t>
            </a:r>
          </a:p>
          <a:p>
            <a:pPr marR="6985" algn="ctr">
              <a:spcBef>
                <a:spcPts val="155"/>
              </a:spcBef>
            </a:pPr>
            <a:endParaRPr lang="en-IN" sz="450" b="1" spc="-10" dirty="0" smtClean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spcBef>
                <a:spcPts val="155"/>
              </a:spcBef>
            </a:pPr>
            <a:endParaRPr sz="4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10788" y="3765411"/>
            <a:ext cx="5651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31611" y="1351750"/>
            <a:ext cx="58102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Unit</a:t>
            </a:r>
            <a:r>
              <a:rPr sz="1950" b="1" u="heavy" spc="-1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950" b="1" u="heavy" spc="-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59527" y="1903391"/>
            <a:ext cx="167068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b="1" dirty="0">
                <a:solidFill>
                  <a:srgbClr val="001F5E"/>
                </a:solidFill>
                <a:latin typeface="Calibri"/>
                <a:cs typeface="Calibri"/>
              </a:rPr>
              <a:t>BASICS</a:t>
            </a:r>
            <a:r>
              <a:rPr sz="1750" b="1" spc="-25" dirty="0">
                <a:solidFill>
                  <a:srgbClr val="001F5E"/>
                </a:solidFill>
                <a:latin typeface="Calibri"/>
                <a:cs typeface="Calibri"/>
              </a:rPr>
              <a:t> </a:t>
            </a:r>
            <a:r>
              <a:rPr sz="1750" b="1" dirty="0">
                <a:solidFill>
                  <a:srgbClr val="001F5E"/>
                </a:solidFill>
                <a:latin typeface="Calibri"/>
                <a:cs typeface="Calibri"/>
              </a:rPr>
              <a:t>OF</a:t>
            </a:r>
            <a:r>
              <a:rPr sz="1750" b="1" spc="-60" dirty="0">
                <a:solidFill>
                  <a:srgbClr val="001F5E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001F5E"/>
                </a:solidFill>
                <a:latin typeface="Calibri"/>
                <a:cs typeface="Calibri"/>
              </a:rPr>
              <a:t>RADAR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14215" y="2621280"/>
            <a:ext cx="3474719" cy="125120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241540" y="3765411"/>
            <a:ext cx="5651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2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8820" y="6243743"/>
            <a:ext cx="2212975" cy="22542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00685">
              <a:lnSpc>
                <a:spcPct val="100000"/>
              </a:lnSpc>
              <a:spcBef>
                <a:spcPts val="110"/>
              </a:spcBef>
            </a:pPr>
            <a:r>
              <a:rPr sz="1750" b="1" u="heavy" dirty="0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CONTENTS</a:t>
            </a:r>
            <a:r>
              <a:rPr sz="1750" b="1" u="heavy" spc="-45" dirty="0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1750" b="1" u="heavy" dirty="0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::</a:t>
            </a:r>
            <a:r>
              <a:rPr sz="1750" b="1" u="heavy" spc="-70" dirty="0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1750" b="1" u="heavy" dirty="0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UNIT-</a:t>
            </a:r>
            <a:r>
              <a:rPr sz="1750" b="1" u="heavy" spc="-50" dirty="0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I</a:t>
            </a:r>
            <a:endParaRPr sz="1750">
              <a:latin typeface="Calibri"/>
              <a:cs typeface="Calibri"/>
            </a:endParaRPr>
          </a:p>
          <a:p>
            <a:pPr marL="12700" marR="1266190">
              <a:lnSpc>
                <a:spcPct val="123600"/>
              </a:lnSpc>
              <a:spcBef>
                <a:spcPts val="805"/>
              </a:spcBef>
            </a:pPr>
            <a:r>
              <a:rPr sz="1100" dirty="0">
                <a:latin typeface="Calibri"/>
                <a:cs typeface="Calibri"/>
              </a:rPr>
              <a:t>Radar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History Nature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Radar</a:t>
            </a:r>
            <a:endParaRPr sz="1100">
              <a:latin typeface="Calibri"/>
              <a:cs typeface="Calibri"/>
            </a:endParaRPr>
          </a:p>
          <a:p>
            <a:pPr marL="12700" marR="403860">
              <a:lnSpc>
                <a:spcPct val="122700"/>
              </a:lnSpc>
            </a:pPr>
            <a:r>
              <a:rPr sz="1100" dirty="0">
                <a:latin typeface="Calibri"/>
                <a:cs typeface="Calibri"/>
              </a:rPr>
              <a:t>Maximum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Unambiguous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Range </a:t>
            </a:r>
            <a:r>
              <a:rPr sz="1100" dirty="0">
                <a:latin typeface="Calibri"/>
                <a:cs typeface="Calibri"/>
              </a:rPr>
              <a:t>Radar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45" dirty="0">
                <a:latin typeface="Calibri"/>
                <a:cs typeface="Calibri"/>
              </a:rPr>
              <a:t>Wave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Forms</a:t>
            </a:r>
            <a:endParaRPr sz="1100">
              <a:latin typeface="Calibri"/>
              <a:cs typeface="Calibri"/>
            </a:endParaRPr>
          </a:p>
          <a:p>
            <a:pPr marL="12700" marR="938530">
              <a:lnSpc>
                <a:spcPct val="123000"/>
              </a:lnSpc>
              <a:spcBef>
                <a:spcPts val="10"/>
              </a:spcBef>
            </a:pPr>
            <a:r>
              <a:rPr sz="1100" dirty="0">
                <a:latin typeface="Calibri"/>
                <a:cs typeface="Calibri"/>
              </a:rPr>
              <a:t>Radar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Range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Equation </a:t>
            </a:r>
            <a:r>
              <a:rPr sz="1100" dirty="0">
                <a:latin typeface="Calibri"/>
                <a:cs typeface="Calibri"/>
              </a:rPr>
              <a:t>Radar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Block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Diagram </a:t>
            </a:r>
            <a:r>
              <a:rPr sz="1100" dirty="0">
                <a:latin typeface="Calibri"/>
                <a:cs typeface="Calibri"/>
              </a:rPr>
              <a:t>Radar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Frequencies </a:t>
            </a:r>
            <a:r>
              <a:rPr sz="1100" dirty="0">
                <a:latin typeface="Calibri"/>
                <a:cs typeface="Calibri"/>
              </a:rPr>
              <a:t>Radar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Applications </a:t>
            </a:r>
            <a:r>
              <a:rPr sz="1100" spc="-20" dirty="0">
                <a:latin typeface="Calibri"/>
                <a:cs typeface="Calibri"/>
              </a:rPr>
              <a:t>Related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Problems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551" y="6704076"/>
            <a:ext cx="88392" cy="10210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551" y="6911340"/>
            <a:ext cx="88392" cy="10210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551" y="7117079"/>
            <a:ext cx="88392" cy="10210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551" y="7322819"/>
            <a:ext cx="88392" cy="10210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551" y="7530084"/>
            <a:ext cx="88392" cy="10210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551" y="7735823"/>
            <a:ext cx="88392" cy="10210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551" y="7941564"/>
            <a:ext cx="88392" cy="10210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551" y="8148828"/>
            <a:ext cx="88392" cy="10210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551" y="8354568"/>
            <a:ext cx="88392" cy="10210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7060" y="6185916"/>
            <a:ext cx="611124" cy="42824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126228" y="6243743"/>
            <a:ext cx="125222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Radar</a:t>
            </a:r>
            <a:r>
              <a:rPr sz="1750" i="1" u="heavy" spc="-8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History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49852" y="690676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5907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5907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266691" y="6821176"/>
            <a:ext cx="1630680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dirty="0">
                <a:latin typeface="Calibri"/>
                <a:cs typeface="Calibri"/>
              </a:rPr>
              <a:t>Radio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Ranging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149852" y="726947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5907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5907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266691" y="7183887"/>
            <a:ext cx="326390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spc="-10" dirty="0">
                <a:latin typeface="Calibri"/>
                <a:cs typeface="Calibri"/>
              </a:rPr>
              <a:t>Hertz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49852" y="763219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5907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5907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266691" y="7546599"/>
            <a:ext cx="1121410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dirty="0">
                <a:latin typeface="Calibri"/>
                <a:cs typeface="Calibri"/>
              </a:rPr>
              <a:t>Christian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Hulsmeyer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149852" y="799490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4383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4383"/>
                </a:lnTo>
                <a:lnTo>
                  <a:pt x="28956" y="28955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266691" y="7909312"/>
            <a:ext cx="1675764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dirty="0">
                <a:latin typeface="Calibri"/>
                <a:cs typeface="Calibri"/>
              </a:rPr>
              <a:t>Albert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60" dirty="0">
                <a:latin typeface="Calibri"/>
                <a:cs typeface="Calibri"/>
              </a:rPr>
              <a:t>H.Taylor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Leo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45" dirty="0">
                <a:latin typeface="Calibri"/>
                <a:cs typeface="Calibri"/>
              </a:rPr>
              <a:t>C.Young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149852" y="835456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4383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4383"/>
                </a:lnTo>
                <a:lnTo>
                  <a:pt x="28956" y="28955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266691" y="8268976"/>
            <a:ext cx="230314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spc="-10" dirty="0">
                <a:latin typeface="Calibri"/>
                <a:cs typeface="Calibri"/>
              </a:rPr>
              <a:t>Monostatic,Bistatic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Multistatic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Radars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96455" y="6185915"/>
            <a:ext cx="794004" cy="428244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3510788" y="8654374"/>
            <a:ext cx="5651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241540" y="8654374"/>
            <a:ext cx="5651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4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4975" y="1264796"/>
            <a:ext cx="1726564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47320">
              <a:lnSpc>
                <a:spcPct val="100000"/>
              </a:lnSpc>
              <a:spcBef>
                <a:spcPts val="90"/>
              </a:spcBef>
            </a:pP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Identification</a:t>
            </a:r>
            <a:r>
              <a:rPr sz="1600" spc="3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00AE50"/>
                </a:solidFill>
                <a:latin typeface="Calibri"/>
                <a:cs typeface="Calibri"/>
              </a:rPr>
              <a:t>of </a:t>
            </a: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Doppler</a:t>
            </a:r>
            <a:r>
              <a:rPr sz="1600" spc="34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Direction</a:t>
            </a:r>
            <a:r>
              <a:rPr sz="1600" spc="-6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00AE50"/>
                </a:solidFill>
                <a:latin typeface="Calibri"/>
                <a:cs typeface="Calibri"/>
              </a:rPr>
              <a:t>in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65732" y="1821848"/>
            <a:ext cx="810260" cy="20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CW</a:t>
            </a:r>
            <a:r>
              <a:rPr sz="1600" spc="-7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Radar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6551" y="1842516"/>
            <a:ext cx="2819399" cy="170078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10788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37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42764" y="1264796"/>
            <a:ext cx="208597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5405" marR="5080" indent="-53340">
              <a:lnSpc>
                <a:spcPct val="100000"/>
              </a:lnSpc>
              <a:spcBef>
                <a:spcPts val="90"/>
              </a:spcBef>
            </a:pP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Identification</a:t>
            </a:r>
            <a:r>
              <a:rPr sz="1600" spc="-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of</a:t>
            </a:r>
            <a:r>
              <a:rPr sz="1600" spc="36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Doppler Direction</a:t>
            </a:r>
            <a:r>
              <a:rPr sz="1600" spc="-6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in</a:t>
            </a:r>
            <a:r>
              <a:rPr sz="1600" spc="-1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CW</a:t>
            </a:r>
            <a:r>
              <a:rPr sz="1600" spc="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Radar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51376" y="213664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4" y="38099"/>
                </a:moveTo>
                <a:lnTo>
                  <a:pt x="13716" y="38099"/>
                </a:lnTo>
                <a:lnTo>
                  <a:pt x="10668" y="36575"/>
                </a:lnTo>
                <a:lnTo>
                  <a:pt x="6096" y="33527"/>
                </a:lnTo>
                <a:lnTo>
                  <a:pt x="0" y="24383"/>
                </a:lnTo>
                <a:lnTo>
                  <a:pt x="0" y="13715"/>
                </a:lnTo>
                <a:lnTo>
                  <a:pt x="3048" y="10667"/>
                </a:lnTo>
                <a:lnTo>
                  <a:pt x="6096" y="6095"/>
                </a:lnTo>
                <a:lnTo>
                  <a:pt x="10668" y="3047"/>
                </a:lnTo>
                <a:lnTo>
                  <a:pt x="13716" y="0"/>
                </a:lnTo>
                <a:lnTo>
                  <a:pt x="24384" y="0"/>
                </a:lnTo>
                <a:lnTo>
                  <a:pt x="33528" y="6095"/>
                </a:lnTo>
                <a:lnTo>
                  <a:pt x="36576" y="10667"/>
                </a:lnTo>
                <a:lnTo>
                  <a:pt x="38100" y="13715"/>
                </a:lnTo>
                <a:lnTo>
                  <a:pt x="38100" y="24383"/>
                </a:lnTo>
                <a:lnTo>
                  <a:pt x="36576" y="28955"/>
                </a:lnTo>
                <a:lnTo>
                  <a:pt x="33528" y="33527"/>
                </a:lnTo>
                <a:lnTo>
                  <a:pt x="28956" y="36575"/>
                </a:lnTo>
                <a:lnTo>
                  <a:pt x="2438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266691" y="2044988"/>
            <a:ext cx="2418080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outputs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from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two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channels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are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29532" y="2218724"/>
            <a:ext cx="125666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libri"/>
                <a:cs typeface="Calibri"/>
              </a:rPr>
              <a:t>EA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+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)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=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K2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E0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(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385815" y="2279904"/>
            <a:ext cx="498475" cy="131445"/>
            <a:chOff x="5385815" y="2279904"/>
            <a:chExt cx="498475" cy="13144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85815" y="2279904"/>
              <a:ext cx="178307" cy="10515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05271" y="2295144"/>
              <a:ext cx="44450" cy="90170"/>
            </a:xfrm>
            <a:custGeom>
              <a:avLst/>
              <a:gdLst/>
              <a:ahLst/>
              <a:cxnLst/>
              <a:rect l="l" t="t" r="r" b="b"/>
              <a:pathLst>
                <a:path w="44450" h="90169">
                  <a:moveTo>
                    <a:pt x="25908" y="18288"/>
                  </a:moveTo>
                  <a:lnTo>
                    <a:pt x="13716" y="18288"/>
                  </a:lnTo>
                  <a:lnTo>
                    <a:pt x="16764" y="1524"/>
                  </a:lnTo>
                  <a:lnTo>
                    <a:pt x="18288" y="0"/>
                  </a:lnTo>
                  <a:lnTo>
                    <a:pt x="28956" y="0"/>
                  </a:lnTo>
                  <a:lnTo>
                    <a:pt x="28956" y="1524"/>
                  </a:lnTo>
                  <a:lnTo>
                    <a:pt x="25908" y="18288"/>
                  </a:lnTo>
                  <a:close/>
                </a:path>
                <a:path w="44450" h="90169">
                  <a:moveTo>
                    <a:pt x="42672" y="27432"/>
                  </a:moveTo>
                  <a:lnTo>
                    <a:pt x="0" y="27432"/>
                  </a:lnTo>
                  <a:lnTo>
                    <a:pt x="0" y="22860"/>
                  </a:lnTo>
                  <a:lnTo>
                    <a:pt x="1524" y="21336"/>
                  </a:lnTo>
                  <a:lnTo>
                    <a:pt x="1524" y="19812"/>
                  </a:lnTo>
                  <a:lnTo>
                    <a:pt x="3048" y="18288"/>
                  </a:lnTo>
                  <a:lnTo>
                    <a:pt x="44196" y="18288"/>
                  </a:lnTo>
                  <a:lnTo>
                    <a:pt x="44196" y="25908"/>
                  </a:lnTo>
                  <a:lnTo>
                    <a:pt x="42672" y="25908"/>
                  </a:lnTo>
                  <a:lnTo>
                    <a:pt x="42672" y="27432"/>
                  </a:lnTo>
                  <a:close/>
                </a:path>
                <a:path w="44450" h="90169">
                  <a:moveTo>
                    <a:pt x="41148" y="28956"/>
                  </a:moveTo>
                  <a:lnTo>
                    <a:pt x="1524" y="28956"/>
                  </a:lnTo>
                  <a:lnTo>
                    <a:pt x="1524" y="27432"/>
                  </a:lnTo>
                  <a:lnTo>
                    <a:pt x="41148" y="27432"/>
                  </a:lnTo>
                  <a:lnTo>
                    <a:pt x="41148" y="28956"/>
                  </a:lnTo>
                  <a:close/>
                </a:path>
                <a:path w="44450" h="90169">
                  <a:moveTo>
                    <a:pt x="16764" y="65532"/>
                  </a:moveTo>
                  <a:lnTo>
                    <a:pt x="4572" y="65532"/>
                  </a:lnTo>
                  <a:lnTo>
                    <a:pt x="12192" y="28956"/>
                  </a:lnTo>
                  <a:lnTo>
                    <a:pt x="24384" y="28956"/>
                  </a:lnTo>
                  <a:lnTo>
                    <a:pt x="16764" y="65532"/>
                  </a:lnTo>
                  <a:close/>
                </a:path>
                <a:path w="44450" h="90169">
                  <a:moveTo>
                    <a:pt x="27432" y="88392"/>
                  </a:moveTo>
                  <a:lnTo>
                    <a:pt x="9144" y="88392"/>
                  </a:lnTo>
                  <a:lnTo>
                    <a:pt x="6096" y="85344"/>
                  </a:lnTo>
                  <a:lnTo>
                    <a:pt x="6096" y="83820"/>
                  </a:lnTo>
                  <a:lnTo>
                    <a:pt x="3048" y="80772"/>
                  </a:lnTo>
                  <a:lnTo>
                    <a:pt x="3048" y="65532"/>
                  </a:lnTo>
                  <a:lnTo>
                    <a:pt x="15240" y="65532"/>
                  </a:lnTo>
                  <a:lnTo>
                    <a:pt x="15240" y="76200"/>
                  </a:lnTo>
                  <a:lnTo>
                    <a:pt x="16764" y="76200"/>
                  </a:lnTo>
                  <a:lnTo>
                    <a:pt x="19812" y="79248"/>
                  </a:lnTo>
                  <a:lnTo>
                    <a:pt x="32004" y="79248"/>
                  </a:lnTo>
                  <a:lnTo>
                    <a:pt x="32004" y="83820"/>
                  </a:lnTo>
                  <a:lnTo>
                    <a:pt x="30480" y="83820"/>
                  </a:lnTo>
                  <a:lnTo>
                    <a:pt x="30480" y="86868"/>
                  </a:lnTo>
                  <a:lnTo>
                    <a:pt x="27432" y="86868"/>
                  </a:lnTo>
                  <a:lnTo>
                    <a:pt x="27432" y="88392"/>
                  </a:lnTo>
                  <a:close/>
                </a:path>
                <a:path w="44450" h="90169">
                  <a:moveTo>
                    <a:pt x="32004" y="79248"/>
                  </a:moveTo>
                  <a:lnTo>
                    <a:pt x="24384" y="79248"/>
                  </a:lnTo>
                  <a:lnTo>
                    <a:pt x="24384" y="77724"/>
                  </a:lnTo>
                  <a:lnTo>
                    <a:pt x="28956" y="77724"/>
                  </a:lnTo>
                  <a:lnTo>
                    <a:pt x="28956" y="76200"/>
                  </a:lnTo>
                  <a:lnTo>
                    <a:pt x="32004" y="76200"/>
                  </a:lnTo>
                  <a:lnTo>
                    <a:pt x="32004" y="79248"/>
                  </a:lnTo>
                  <a:close/>
                </a:path>
                <a:path w="44450" h="90169">
                  <a:moveTo>
                    <a:pt x="21336" y="89916"/>
                  </a:moveTo>
                  <a:lnTo>
                    <a:pt x="15240" y="89916"/>
                  </a:lnTo>
                  <a:lnTo>
                    <a:pt x="13716" y="88392"/>
                  </a:lnTo>
                  <a:lnTo>
                    <a:pt x="21336" y="88392"/>
                  </a:lnTo>
                  <a:lnTo>
                    <a:pt x="21336" y="899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7567" y="2305811"/>
              <a:ext cx="67056" cy="685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7295" y="2311908"/>
              <a:ext cx="86868" cy="9906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909506" y="2218724"/>
            <a:ext cx="7175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spc="-50" dirty="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051803" y="2467355"/>
            <a:ext cx="279400" cy="116205"/>
            <a:chOff x="6051803" y="2467355"/>
            <a:chExt cx="279400" cy="116205"/>
          </a:xfrm>
        </p:grpSpPr>
        <p:sp>
          <p:nvSpPr>
            <p:cNvPr id="17" name="object 17"/>
            <p:cNvSpPr/>
            <p:nvPr/>
          </p:nvSpPr>
          <p:spPr>
            <a:xfrm>
              <a:off x="6051803" y="2467355"/>
              <a:ext cx="44450" cy="90170"/>
            </a:xfrm>
            <a:custGeom>
              <a:avLst/>
              <a:gdLst/>
              <a:ahLst/>
              <a:cxnLst/>
              <a:rect l="l" t="t" r="r" b="b"/>
              <a:pathLst>
                <a:path w="44450" h="90169">
                  <a:moveTo>
                    <a:pt x="25908" y="18288"/>
                  </a:moveTo>
                  <a:lnTo>
                    <a:pt x="13716" y="18288"/>
                  </a:lnTo>
                  <a:lnTo>
                    <a:pt x="16764" y="1524"/>
                  </a:lnTo>
                  <a:lnTo>
                    <a:pt x="16764" y="0"/>
                  </a:lnTo>
                  <a:lnTo>
                    <a:pt x="27432" y="0"/>
                  </a:lnTo>
                  <a:lnTo>
                    <a:pt x="28956" y="1524"/>
                  </a:lnTo>
                  <a:lnTo>
                    <a:pt x="25908" y="18288"/>
                  </a:lnTo>
                  <a:close/>
                </a:path>
                <a:path w="44450" h="90169">
                  <a:moveTo>
                    <a:pt x="41148" y="28956"/>
                  </a:moveTo>
                  <a:lnTo>
                    <a:pt x="0" y="28956"/>
                  </a:lnTo>
                  <a:lnTo>
                    <a:pt x="0" y="21336"/>
                  </a:lnTo>
                  <a:lnTo>
                    <a:pt x="1524" y="19812"/>
                  </a:lnTo>
                  <a:lnTo>
                    <a:pt x="1524" y="18288"/>
                  </a:lnTo>
                  <a:lnTo>
                    <a:pt x="44196" y="18288"/>
                  </a:lnTo>
                  <a:lnTo>
                    <a:pt x="44196" y="24384"/>
                  </a:lnTo>
                  <a:lnTo>
                    <a:pt x="42672" y="25908"/>
                  </a:lnTo>
                  <a:lnTo>
                    <a:pt x="42672" y="27432"/>
                  </a:lnTo>
                  <a:lnTo>
                    <a:pt x="41148" y="27432"/>
                  </a:lnTo>
                  <a:lnTo>
                    <a:pt x="41148" y="28956"/>
                  </a:lnTo>
                  <a:close/>
                </a:path>
                <a:path w="44450" h="90169">
                  <a:moveTo>
                    <a:pt x="27432" y="88392"/>
                  </a:moveTo>
                  <a:lnTo>
                    <a:pt x="9144" y="88392"/>
                  </a:lnTo>
                  <a:lnTo>
                    <a:pt x="6096" y="85344"/>
                  </a:lnTo>
                  <a:lnTo>
                    <a:pt x="4572" y="85344"/>
                  </a:lnTo>
                  <a:lnTo>
                    <a:pt x="4572" y="83820"/>
                  </a:lnTo>
                  <a:lnTo>
                    <a:pt x="3048" y="80772"/>
                  </a:lnTo>
                  <a:lnTo>
                    <a:pt x="3048" y="65532"/>
                  </a:lnTo>
                  <a:lnTo>
                    <a:pt x="10668" y="28956"/>
                  </a:lnTo>
                  <a:lnTo>
                    <a:pt x="22860" y="28956"/>
                  </a:lnTo>
                  <a:lnTo>
                    <a:pt x="15240" y="65532"/>
                  </a:lnTo>
                  <a:lnTo>
                    <a:pt x="15240" y="76200"/>
                  </a:lnTo>
                  <a:lnTo>
                    <a:pt x="18288" y="79248"/>
                  </a:lnTo>
                  <a:lnTo>
                    <a:pt x="32004" y="79248"/>
                  </a:lnTo>
                  <a:lnTo>
                    <a:pt x="32004" y="82296"/>
                  </a:lnTo>
                  <a:lnTo>
                    <a:pt x="30480" y="83820"/>
                  </a:lnTo>
                  <a:lnTo>
                    <a:pt x="30480" y="86868"/>
                  </a:lnTo>
                  <a:lnTo>
                    <a:pt x="28956" y="86868"/>
                  </a:lnTo>
                  <a:lnTo>
                    <a:pt x="27432" y="88392"/>
                  </a:lnTo>
                  <a:close/>
                </a:path>
                <a:path w="44450" h="90169">
                  <a:moveTo>
                    <a:pt x="30480" y="77724"/>
                  </a:moveTo>
                  <a:lnTo>
                    <a:pt x="28956" y="77724"/>
                  </a:lnTo>
                  <a:lnTo>
                    <a:pt x="30480" y="76200"/>
                  </a:lnTo>
                  <a:lnTo>
                    <a:pt x="30480" y="77724"/>
                  </a:lnTo>
                  <a:close/>
                </a:path>
                <a:path w="44450" h="90169">
                  <a:moveTo>
                    <a:pt x="32004" y="79248"/>
                  </a:moveTo>
                  <a:lnTo>
                    <a:pt x="24384" y="79248"/>
                  </a:lnTo>
                  <a:lnTo>
                    <a:pt x="25908" y="77724"/>
                  </a:lnTo>
                  <a:lnTo>
                    <a:pt x="32004" y="77724"/>
                  </a:lnTo>
                  <a:lnTo>
                    <a:pt x="32004" y="79248"/>
                  </a:lnTo>
                  <a:close/>
                </a:path>
                <a:path w="44450" h="90169">
                  <a:moveTo>
                    <a:pt x="22860" y="89916"/>
                  </a:moveTo>
                  <a:lnTo>
                    <a:pt x="13716" y="89916"/>
                  </a:lnTo>
                  <a:lnTo>
                    <a:pt x="10668" y="88392"/>
                  </a:lnTo>
                  <a:lnTo>
                    <a:pt x="24384" y="88392"/>
                  </a:lnTo>
                  <a:lnTo>
                    <a:pt x="22860" y="899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3827" y="2484120"/>
              <a:ext cx="86868" cy="990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4099" y="2478024"/>
              <a:ext cx="67056" cy="68580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377940" y="2446019"/>
            <a:ext cx="390525" cy="131445"/>
            <a:chOff x="6377940" y="2446019"/>
            <a:chExt cx="390525" cy="13144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77940" y="2478024"/>
              <a:ext cx="67056" cy="685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83096" y="2485644"/>
              <a:ext cx="83820" cy="701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89775" y="2446019"/>
              <a:ext cx="82296" cy="13106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97980" y="2458212"/>
              <a:ext cx="70104" cy="97536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4151376" y="265480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4" y="38099"/>
                </a:moveTo>
                <a:lnTo>
                  <a:pt x="13716" y="38099"/>
                </a:lnTo>
                <a:lnTo>
                  <a:pt x="10668" y="36575"/>
                </a:lnTo>
                <a:lnTo>
                  <a:pt x="6096" y="32003"/>
                </a:lnTo>
                <a:lnTo>
                  <a:pt x="3048" y="28955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3716" y="0"/>
                </a:lnTo>
                <a:lnTo>
                  <a:pt x="24384" y="0"/>
                </a:lnTo>
                <a:lnTo>
                  <a:pt x="28956" y="1523"/>
                </a:lnTo>
                <a:lnTo>
                  <a:pt x="36576" y="9143"/>
                </a:lnTo>
                <a:lnTo>
                  <a:pt x="38100" y="13715"/>
                </a:lnTo>
                <a:lnTo>
                  <a:pt x="38100" y="24383"/>
                </a:lnTo>
                <a:lnTo>
                  <a:pt x="36576" y="28955"/>
                </a:lnTo>
                <a:lnTo>
                  <a:pt x="28956" y="36575"/>
                </a:lnTo>
                <a:lnTo>
                  <a:pt x="2438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37860" y="3002279"/>
            <a:ext cx="85344" cy="9906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01284" y="3185160"/>
            <a:ext cx="86868" cy="99060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5910071" y="3147060"/>
            <a:ext cx="285115" cy="131445"/>
            <a:chOff x="5910071" y="3147060"/>
            <a:chExt cx="285115" cy="131445"/>
          </a:xfrm>
        </p:grpSpPr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10071" y="3186684"/>
              <a:ext cx="83820" cy="7010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18275" y="3147060"/>
              <a:ext cx="82296" cy="13106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24955" y="3159251"/>
              <a:ext cx="70104" cy="97536"/>
            </a:xfrm>
            <a:prstGeom prst="rect">
              <a:avLst/>
            </a:prstGeom>
          </p:spPr>
        </p:pic>
      </p:grpSp>
      <p:sp>
        <p:nvSpPr>
          <p:cNvPr id="32" name="object 32"/>
          <p:cNvSpPr/>
          <p:nvPr/>
        </p:nvSpPr>
        <p:spPr>
          <a:xfrm>
            <a:off x="4151376" y="336956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4" y="38099"/>
                </a:moveTo>
                <a:lnTo>
                  <a:pt x="13716" y="38099"/>
                </a:lnTo>
                <a:lnTo>
                  <a:pt x="10668" y="36575"/>
                </a:lnTo>
                <a:lnTo>
                  <a:pt x="6096" y="32003"/>
                </a:lnTo>
                <a:lnTo>
                  <a:pt x="3048" y="28955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3716" y="0"/>
                </a:lnTo>
                <a:lnTo>
                  <a:pt x="24384" y="0"/>
                </a:lnTo>
                <a:lnTo>
                  <a:pt x="28956" y="1523"/>
                </a:lnTo>
                <a:lnTo>
                  <a:pt x="36576" y="9143"/>
                </a:lnTo>
                <a:lnTo>
                  <a:pt x="38100" y="13715"/>
                </a:lnTo>
                <a:lnTo>
                  <a:pt x="38100" y="24383"/>
                </a:lnTo>
                <a:lnTo>
                  <a:pt x="36576" y="28955"/>
                </a:lnTo>
                <a:lnTo>
                  <a:pt x="28956" y="36575"/>
                </a:lnTo>
                <a:lnTo>
                  <a:pt x="2438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129532" y="2390936"/>
            <a:ext cx="3185795" cy="1241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4030">
              <a:lnSpc>
                <a:spcPts val="1400"/>
              </a:lnSpc>
              <a:spcBef>
                <a:spcPts val="95"/>
              </a:spcBef>
              <a:tabLst>
                <a:tab pos="2671445" algn="l"/>
              </a:tabLst>
            </a:pPr>
            <a:r>
              <a:rPr sz="1200" dirty="0">
                <a:latin typeface="Calibri"/>
                <a:cs typeface="Calibri"/>
              </a:rPr>
              <a:t>EB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+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)=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K2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E0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(</a:t>
            </a:r>
            <a:r>
              <a:rPr sz="1200" i="1" spc="-25" dirty="0">
                <a:latin typeface="Calibri"/>
                <a:cs typeface="Calibri"/>
              </a:rPr>
              <a:t>wd</a:t>
            </a:r>
            <a:r>
              <a:rPr sz="1200" i="1" dirty="0">
                <a:latin typeface="Calibri"/>
                <a:cs typeface="Calibri"/>
              </a:rPr>
              <a:t>	</a:t>
            </a:r>
            <a:r>
              <a:rPr sz="1200" i="1" spc="-50" dirty="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  <a:p>
            <a:pPr marL="12700" marR="106680" indent="54610">
              <a:lnSpc>
                <a:spcPts val="1280"/>
              </a:lnSpc>
              <a:spcBef>
                <a:spcPts val="135"/>
              </a:spcBef>
            </a:pPr>
            <a:r>
              <a:rPr sz="1200" dirty="0">
                <a:latin typeface="Calibri"/>
                <a:cs typeface="Calibri"/>
              </a:rPr>
              <a:t>If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targets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receding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(negative</a:t>
            </a:r>
            <a:r>
              <a:rPr sz="1200" spc="-10" dirty="0">
                <a:latin typeface="Calibri"/>
                <a:cs typeface="Calibri"/>
              </a:rPr>
              <a:t> doppler),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outputs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from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two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channels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are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430"/>
              </a:lnSpc>
              <a:tabLst>
                <a:tab pos="1732914" algn="l"/>
              </a:tabLst>
            </a:pPr>
            <a:r>
              <a:rPr sz="1200" dirty="0">
                <a:latin typeface="Calibri"/>
                <a:cs typeface="Calibri"/>
              </a:rPr>
              <a:t>EA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)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=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K2 E0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</a:t>
            </a:r>
            <a:r>
              <a:rPr sz="1200" i="1" dirty="0">
                <a:latin typeface="Calibri"/>
                <a:cs typeface="Calibri"/>
              </a:rPr>
              <a:t>wd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spc="-50" dirty="0">
                <a:latin typeface="Calibri"/>
                <a:cs typeface="Calibri"/>
              </a:rPr>
              <a:t>-</a:t>
            </a:r>
            <a:r>
              <a:rPr sz="1200" i="1" dirty="0">
                <a:latin typeface="Calibri"/>
                <a:cs typeface="Calibri"/>
              </a:rPr>
              <a:t>	</a:t>
            </a:r>
            <a:r>
              <a:rPr sz="1200" i="1" spc="-50" dirty="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699260" algn="l"/>
                <a:tab pos="2099945" algn="l"/>
              </a:tabLst>
            </a:pPr>
            <a:r>
              <a:rPr sz="1200" dirty="0">
                <a:latin typeface="Calibri"/>
                <a:cs typeface="Calibri"/>
              </a:rPr>
              <a:t>EB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)=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K2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E0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</a:t>
            </a:r>
            <a:r>
              <a:rPr sz="1200" i="1" dirty="0">
                <a:latin typeface="Calibri"/>
                <a:cs typeface="Calibri"/>
              </a:rPr>
              <a:t>wd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spc="-50" dirty="0">
                <a:latin typeface="Calibri"/>
                <a:cs typeface="Calibri"/>
              </a:rPr>
              <a:t>-</a:t>
            </a:r>
            <a:r>
              <a:rPr sz="1200" i="1" dirty="0">
                <a:latin typeface="Calibri"/>
                <a:cs typeface="Calibri"/>
              </a:rPr>
              <a:t>	</a:t>
            </a:r>
            <a:r>
              <a:rPr sz="1200" i="1" spc="-50" dirty="0">
                <a:latin typeface="Calibri"/>
                <a:cs typeface="Calibri"/>
              </a:rPr>
              <a:t>-</a:t>
            </a:r>
            <a:r>
              <a:rPr sz="1200" i="1" dirty="0">
                <a:latin typeface="Calibri"/>
                <a:cs typeface="Calibri"/>
              </a:rPr>
              <a:t>	</a:t>
            </a:r>
            <a:r>
              <a:rPr sz="1200" i="1" spc="-50" dirty="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  <a:p>
            <a:pPr marL="149225" marR="5080">
              <a:lnSpc>
                <a:spcPct val="80000"/>
              </a:lnSpc>
              <a:spcBef>
                <a:spcPts val="310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direction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motor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rotation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indication</a:t>
            </a:r>
            <a:r>
              <a:rPr sz="1200" spc="-25" dirty="0">
                <a:latin typeface="Calibri"/>
                <a:cs typeface="Calibri"/>
              </a:rPr>
              <a:t> of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direction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target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motion.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241540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38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0280" y="6138547"/>
            <a:ext cx="209613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Applications</a:t>
            </a:r>
            <a:r>
              <a:rPr sz="1600" spc="-6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of</a:t>
            </a:r>
            <a:r>
              <a:rPr sz="1600" spc="-1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CW</a:t>
            </a:r>
            <a:r>
              <a:rPr sz="1600" spc="-7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00AE50"/>
                </a:solidFill>
                <a:latin typeface="Calibri"/>
                <a:cs typeface="Calibri"/>
              </a:rPr>
              <a:t>Radar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19100" y="6825995"/>
            <a:ext cx="30480" cy="32384"/>
          </a:xfrm>
          <a:custGeom>
            <a:avLst/>
            <a:gdLst/>
            <a:ahLst/>
            <a:cxnLst/>
            <a:rect l="l" t="t" r="r" b="b"/>
            <a:pathLst>
              <a:path w="30479" h="32384">
                <a:moveTo>
                  <a:pt x="19811" y="32003"/>
                </a:moveTo>
                <a:lnTo>
                  <a:pt x="12191" y="32003"/>
                </a:lnTo>
                <a:lnTo>
                  <a:pt x="7619" y="30479"/>
                </a:lnTo>
                <a:lnTo>
                  <a:pt x="4571" y="25907"/>
                </a:lnTo>
                <a:lnTo>
                  <a:pt x="1523" y="22859"/>
                </a:lnTo>
                <a:lnTo>
                  <a:pt x="0" y="19811"/>
                </a:lnTo>
                <a:lnTo>
                  <a:pt x="0" y="10667"/>
                </a:lnTo>
                <a:lnTo>
                  <a:pt x="1523" y="7619"/>
                </a:lnTo>
                <a:lnTo>
                  <a:pt x="7619" y="1523"/>
                </a:lnTo>
                <a:lnTo>
                  <a:pt x="12191" y="0"/>
                </a:lnTo>
                <a:lnTo>
                  <a:pt x="19811" y="0"/>
                </a:lnTo>
                <a:lnTo>
                  <a:pt x="24383" y="1523"/>
                </a:lnTo>
                <a:lnTo>
                  <a:pt x="25907" y="4571"/>
                </a:lnTo>
                <a:lnTo>
                  <a:pt x="28955" y="7619"/>
                </a:lnTo>
                <a:lnTo>
                  <a:pt x="30479" y="10667"/>
                </a:lnTo>
                <a:lnTo>
                  <a:pt x="30479" y="19811"/>
                </a:lnTo>
                <a:lnTo>
                  <a:pt x="28955" y="22859"/>
                </a:lnTo>
                <a:lnTo>
                  <a:pt x="25907" y="25907"/>
                </a:lnTo>
                <a:lnTo>
                  <a:pt x="24383" y="30479"/>
                </a:lnTo>
                <a:lnTo>
                  <a:pt x="19811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35939" y="6672429"/>
            <a:ext cx="2804160" cy="1821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67510">
              <a:lnSpc>
                <a:spcPct val="1495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Police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speed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monitor Collision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avoidance. </a:t>
            </a:r>
            <a:r>
              <a:rPr sz="1000" spc="-20" dirty="0">
                <a:latin typeface="Calibri"/>
                <a:cs typeface="Calibri"/>
              </a:rPr>
              <a:t>Control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traffic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lights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30000"/>
              </a:lnSpc>
              <a:spcBef>
                <a:spcPts val="120"/>
              </a:spcBef>
            </a:pPr>
            <a:r>
              <a:rPr sz="1000" dirty="0">
                <a:latin typeface="Calibri"/>
                <a:cs typeface="Calibri"/>
              </a:rPr>
              <a:t>CW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radar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can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used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speedometer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replace </a:t>
            </a:r>
            <a:r>
              <a:rPr sz="1000" spc="-25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conventional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tachometer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 </a:t>
            </a:r>
            <a:r>
              <a:rPr sz="1000" spc="-10" dirty="0">
                <a:latin typeface="Calibri"/>
                <a:cs typeface="Calibri"/>
              </a:rPr>
              <a:t>Railways</a:t>
            </a:r>
            <a:endParaRPr sz="1000">
              <a:latin typeface="Calibri"/>
              <a:cs typeface="Calibri"/>
            </a:endParaRPr>
          </a:p>
          <a:p>
            <a:pPr marL="12700" marR="1228090">
              <a:lnSpc>
                <a:spcPct val="150000"/>
              </a:lnSpc>
              <a:spcBef>
                <a:spcPts val="120"/>
              </a:spcBef>
            </a:pPr>
            <a:r>
              <a:rPr sz="1000" spc="-25" dirty="0">
                <a:latin typeface="Calibri"/>
                <a:cs typeface="Calibri"/>
              </a:rPr>
              <a:t>Warning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approaching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trains. </a:t>
            </a:r>
            <a:r>
              <a:rPr sz="1000" dirty="0">
                <a:latin typeface="Calibri"/>
                <a:cs typeface="Calibri"/>
              </a:rPr>
              <a:t>Speed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large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ships.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25" dirty="0">
                <a:latin typeface="Calibri"/>
                <a:cs typeface="Calibri"/>
              </a:rPr>
              <a:t>Velocity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missiles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19100" y="7053071"/>
            <a:ext cx="30480" cy="32384"/>
          </a:xfrm>
          <a:custGeom>
            <a:avLst/>
            <a:gdLst/>
            <a:ahLst/>
            <a:cxnLst/>
            <a:rect l="l" t="t" r="r" b="b"/>
            <a:pathLst>
              <a:path w="30479" h="32384">
                <a:moveTo>
                  <a:pt x="19811" y="32003"/>
                </a:moveTo>
                <a:lnTo>
                  <a:pt x="12191" y="32003"/>
                </a:lnTo>
                <a:lnTo>
                  <a:pt x="7619" y="30479"/>
                </a:lnTo>
                <a:lnTo>
                  <a:pt x="4571" y="27431"/>
                </a:lnTo>
                <a:lnTo>
                  <a:pt x="1523" y="24383"/>
                </a:lnTo>
                <a:lnTo>
                  <a:pt x="0" y="21335"/>
                </a:lnTo>
                <a:lnTo>
                  <a:pt x="0" y="12191"/>
                </a:lnTo>
                <a:lnTo>
                  <a:pt x="1523" y="9143"/>
                </a:lnTo>
                <a:lnTo>
                  <a:pt x="4571" y="6095"/>
                </a:lnTo>
                <a:lnTo>
                  <a:pt x="7619" y="1523"/>
                </a:lnTo>
                <a:lnTo>
                  <a:pt x="12191" y="0"/>
                </a:lnTo>
                <a:lnTo>
                  <a:pt x="19811" y="0"/>
                </a:lnTo>
                <a:lnTo>
                  <a:pt x="24383" y="1523"/>
                </a:lnTo>
                <a:lnTo>
                  <a:pt x="25907" y="6095"/>
                </a:lnTo>
                <a:lnTo>
                  <a:pt x="28955" y="9143"/>
                </a:lnTo>
                <a:lnTo>
                  <a:pt x="30479" y="12191"/>
                </a:lnTo>
                <a:lnTo>
                  <a:pt x="30479" y="21335"/>
                </a:lnTo>
                <a:lnTo>
                  <a:pt x="28955" y="24383"/>
                </a:lnTo>
                <a:lnTo>
                  <a:pt x="25907" y="27431"/>
                </a:lnTo>
                <a:lnTo>
                  <a:pt x="24383" y="30479"/>
                </a:lnTo>
                <a:lnTo>
                  <a:pt x="19811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19100" y="7281671"/>
            <a:ext cx="30480" cy="32384"/>
          </a:xfrm>
          <a:custGeom>
            <a:avLst/>
            <a:gdLst/>
            <a:ahLst/>
            <a:cxnLst/>
            <a:rect l="l" t="t" r="r" b="b"/>
            <a:pathLst>
              <a:path w="30479" h="32384">
                <a:moveTo>
                  <a:pt x="19811" y="32003"/>
                </a:moveTo>
                <a:lnTo>
                  <a:pt x="12191" y="32003"/>
                </a:lnTo>
                <a:lnTo>
                  <a:pt x="7619" y="30479"/>
                </a:lnTo>
                <a:lnTo>
                  <a:pt x="4571" y="27431"/>
                </a:lnTo>
                <a:lnTo>
                  <a:pt x="1523" y="24383"/>
                </a:lnTo>
                <a:lnTo>
                  <a:pt x="0" y="21335"/>
                </a:lnTo>
                <a:lnTo>
                  <a:pt x="0" y="12191"/>
                </a:lnTo>
                <a:lnTo>
                  <a:pt x="1523" y="9143"/>
                </a:lnTo>
                <a:lnTo>
                  <a:pt x="4571" y="6095"/>
                </a:lnTo>
                <a:lnTo>
                  <a:pt x="7619" y="1523"/>
                </a:lnTo>
                <a:lnTo>
                  <a:pt x="12191" y="0"/>
                </a:lnTo>
                <a:lnTo>
                  <a:pt x="19811" y="0"/>
                </a:lnTo>
                <a:lnTo>
                  <a:pt x="24383" y="1523"/>
                </a:lnTo>
                <a:lnTo>
                  <a:pt x="25907" y="6095"/>
                </a:lnTo>
                <a:lnTo>
                  <a:pt x="28955" y="9143"/>
                </a:lnTo>
                <a:lnTo>
                  <a:pt x="30479" y="12191"/>
                </a:lnTo>
                <a:lnTo>
                  <a:pt x="30479" y="21335"/>
                </a:lnTo>
                <a:lnTo>
                  <a:pt x="28955" y="24383"/>
                </a:lnTo>
                <a:lnTo>
                  <a:pt x="25907" y="27431"/>
                </a:lnTo>
                <a:lnTo>
                  <a:pt x="24383" y="30479"/>
                </a:lnTo>
                <a:lnTo>
                  <a:pt x="19811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9100" y="7495032"/>
            <a:ext cx="30480" cy="32384"/>
          </a:xfrm>
          <a:custGeom>
            <a:avLst/>
            <a:gdLst/>
            <a:ahLst/>
            <a:cxnLst/>
            <a:rect l="l" t="t" r="r" b="b"/>
            <a:pathLst>
              <a:path w="30479" h="32384">
                <a:moveTo>
                  <a:pt x="19811" y="32003"/>
                </a:moveTo>
                <a:lnTo>
                  <a:pt x="12191" y="32003"/>
                </a:lnTo>
                <a:lnTo>
                  <a:pt x="7619" y="30479"/>
                </a:lnTo>
                <a:lnTo>
                  <a:pt x="4571" y="27431"/>
                </a:lnTo>
                <a:lnTo>
                  <a:pt x="1523" y="24383"/>
                </a:lnTo>
                <a:lnTo>
                  <a:pt x="0" y="19811"/>
                </a:lnTo>
                <a:lnTo>
                  <a:pt x="0" y="12191"/>
                </a:lnTo>
                <a:lnTo>
                  <a:pt x="1523" y="7619"/>
                </a:lnTo>
                <a:lnTo>
                  <a:pt x="7619" y="1523"/>
                </a:lnTo>
                <a:lnTo>
                  <a:pt x="12191" y="0"/>
                </a:lnTo>
                <a:lnTo>
                  <a:pt x="19811" y="0"/>
                </a:lnTo>
                <a:lnTo>
                  <a:pt x="24383" y="1523"/>
                </a:lnTo>
                <a:lnTo>
                  <a:pt x="25907" y="4571"/>
                </a:lnTo>
                <a:lnTo>
                  <a:pt x="28955" y="7619"/>
                </a:lnTo>
                <a:lnTo>
                  <a:pt x="30479" y="12191"/>
                </a:lnTo>
                <a:lnTo>
                  <a:pt x="30479" y="19811"/>
                </a:lnTo>
                <a:lnTo>
                  <a:pt x="28955" y="24383"/>
                </a:lnTo>
                <a:lnTo>
                  <a:pt x="25907" y="27431"/>
                </a:lnTo>
                <a:lnTo>
                  <a:pt x="24383" y="30479"/>
                </a:lnTo>
                <a:lnTo>
                  <a:pt x="19811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9100" y="7936991"/>
            <a:ext cx="30480" cy="32384"/>
          </a:xfrm>
          <a:custGeom>
            <a:avLst/>
            <a:gdLst/>
            <a:ahLst/>
            <a:cxnLst/>
            <a:rect l="l" t="t" r="r" b="b"/>
            <a:pathLst>
              <a:path w="30479" h="32384">
                <a:moveTo>
                  <a:pt x="19811" y="32003"/>
                </a:moveTo>
                <a:lnTo>
                  <a:pt x="12191" y="32003"/>
                </a:lnTo>
                <a:lnTo>
                  <a:pt x="7619" y="30479"/>
                </a:lnTo>
                <a:lnTo>
                  <a:pt x="4571" y="27431"/>
                </a:lnTo>
                <a:lnTo>
                  <a:pt x="1523" y="24383"/>
                </a:lnTo>
                <a:lnTo>
                  <a:pt x="0" y="21335"/>
                </a:lnTo>
                <a:lnTo>
                  <a:pt x="0" y="12191"/>
                </a:lnTo>
                <a:lnTo>
                  <a:pt x="1523" y="9143"/>
                </a:lnTo>
                <a:lnTo>
                  <a:pt x="4571" y="4571"/>
                </a:lnTo>
                <a:lnTo>
                  <a:pt x="7619" y="1523"/>
                </a:lnTo>
                <a:lnTo>
                  <a:pt x="12191" y="0"/>
                </a:lnTo>
                <a:lnTo>
                  <a:pt x="19811" y="0"/>
                </a:lnTo>
                <a:lnTo>
                  <a:pt x="24383" y="1523"/>
                </a:lnTo>
                <a:lnTo>
                  <a:pt x="25907" y="4571"/>
                </a:lnTo>
                <a:lnTo>
                  <a:pt x="28955" y="9143"/>
                </a:lnTo>
                <a:lnTo>
                  <a:pt x="30479" y="12191"/>
                </a:lnTo>
                <a:lnTo>
                  <a:pt x="30479" y="21335"/>
                </a:lnTo>
                <a:lnTo>
                  <a:pt x="28955" y="24383"/>
                </a:lnTo>
                <a:lnTo>
                  <a:pt x="25907" y="27431"/>
                </a:lnTo>
                <a:lnTo>
                  <a:pt x="24383" y="30479"/>
                </a:lnTo>
                <a:lnTo>
                  <a:pt x="19811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9100" y="8165591"/>
            <a:ext cx="30480" cy="32384"/>
          </a:xfrm>
          <a:custGeom>
            <a:avLst/>
            <a:gdLst/>
            <a:ahLst/>
            <a:cxnLst/>
            <a:rect l="l" t="t" r="r" b="b"/>
            <a:pathLst>
              <a:path w="30479" h="32384">
                <a:moveTo>
                  <a:pt x="19811" y="32003"/>
                </a:moveTo>
                <a:lnTo>
                  <a:pt x="12191" y="32003"/>
                </a:lnTo>
                <a:lnTo>
                  <a:pt x="7619" y="30479"/>
                </a:lnTo>
                <a:lnTo>
                  <a:pt x="4571" y="27431"/>
                </a:lnTo>
                <a:lnTo>
                  <a:pt x="1523" y="24383"/>
                </a:lnTo>
                <a:lnTo>
                  <a:pt x="0" y="21335"/>
                </a:lnTo>
                <a:lnTo>
                  <a:pt x="0" y="12191"/>
                </a:lnTo>
                <a:lnTo>
                  <a:pt x="1523" y="7619"/>
                </a:lnTo>
                <a:lnTo>
                  <a:pt x="7619" y="1523"/>
                </a:lnTo>
                <a:lnTo>
                  <a:pt x="12191" y="0"/>
                </a:lnTo>
                <a:lnTo>
                  <a:pt x="19811" y="0"/>
                </a:lnTo>
                <a:lnTo>
                  <a:pt x="24383" y="1523"/>
                </a:lnTo>
                <a:lnTo>
                  <a:pt x="25907" y="4571"/>
                </a:lnTo>
                <a:lnTo>
                  <a:pt x="28955" y="7619"/>
                </a:lnTo>
                <a:lnTo>
                  <a:pt x="30479" y="12191"/>
                </a:lnTo>
                <a:lnTo>
                  <a:pt x="30479" y="21335"/>
                </a:lnTo>
                <a:lnTo>
                  <a:pt x="28955" y="24383"/>
                </a:lnTo>
                <a:lnTo>
                  <a:pt x="25907" y="27431"/>
                </a:lnTo>
                <a:lnTo>
                  <a:pt x="24383" y="30479"/>
                </a:lnTo>
                <a:lnTo>
                  <a:pt x="19811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9100" y="8394191"/>
            <a:ext cx="30480" cy="32384"/>
          </a:xfrm>
          <a:custGeom>
            <a:avLst/>
            <a:gdLst/>
            <a:ahLst/>
            <a:cxnLst/>
            <a:rect l="l" t="t" r="r" b="b"/>
            <a:pathLst>
              <a:path w="30479" h="32384">
                <a:moveTo>
                  <a:pt x="19811" y="32003"/>
                </a:moveTo>
                <a:lnTo>
                  <a:pt x="12191" y="32003"/>
                </a:lnTo>
                <a:lnTo>
                  <a:pt x="7619" y="30479"/>
                </a:lnTo>
                <a:lnTo>
                  <a:pt x="4571" y="27431"/>
                </a:lnTo>
                <a:lnTo>
                  <a:pt x="1523" y="24383"/>
                </a:lnTo>
                <a:lnTo>
                  <a:pt x="0" y="21335"/>
                </a:lnTo>
                <a:lnTo>
                  <a:pt x="0" y="12191"/>
                </a:lnTo>
                <a:lnTo>
                  <a:pt x="1523" y="7619"/>
                </a:lnTo>
                <a:lnTo>
                  <a:pt x="7619" y="1523"/>
                </a:lnTo>
                <a:lnTo>
                  <a:pt x="12191" y="0"/>
                </a:lnTo>
                <a:lnTo>
                  <a:pt x="19811" y="0"/>
                </a:lnTo>
                <a:lnTo>
                  <a:pt x="24383" y="1523"/>
                </a:lnTo>
                <a:lnTo>
                  <a:pt x="25907" y="4571"/>
                </a:lnTo>
                <a:lnTo>
                  <a:pt x="28955" y="7619"/>
                </a:lnTo>
                <a:lnTo>
                  <a:pt x="30479" y="12191"/>
                </a:lnTo>
                <a:lnTo>
                  <a:pt x="30479" y="21335"/>
                </a:lnTo>
                <a:lnTo>
                  <a:pt x="28955" y="24383"/>
                </a:lnTo>
                <a:lnTo>
                  <a:pt x="25907" y="27431"/>
                </a:lnTo>
                <a:lnTo>
                  <a:pt x="24383" y="30479"/>
                </a:lnTo>
                <a:lnTo>
                  <a:pt x="19811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501388" y="6147691"/>
            <a:ext cx="250888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baseline="1736" dirty="0">
                <a:solidFill>
                  <a:srgbClr val="00AE50"/>
                </a:solidFill>
                <a:latin typeface="Calibri"/>
                <a:cs typeface="Calibri"/>
              </a:rPr>
              <a:t>CW</a:t>
            </a:r>
            <a:r>
              <a:rPr sz="2400" spc="-15" baseline="1736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400" baseline="1736" dirty="0">
                <a:solidFill>
                  <a:srgbClr val="00AE50"/>
                </a:solidFill>
                <a:latin typeface="Calibri"/>
                <a:cs typeface="Calibri"/>
              </a:rPr>
              <a:t>Radar </a:t>
            </a:r>
            <a:r>
              <a:rPr sz="2400" spc="-44" baseline="1736" dirty="0">
                <a:solidFill>
                  <a:srgbClr val="00AE50"/>
                </a:solidFill>
                <a:latin typeface="Calibri"/>
                <a:cs typeface="Calibri"/>
              </a:rPr>
              <a:t>Tracking</a:t>
            </a:r>
            <a:r>
              <a:rPr sz="2400" spc="-165" baseline="1736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400" spc="-15" baseline="1736" dirty="0">
                <a:solidFill>
                  <a:srgbClr val="00AE50"/>
                </a:solidFill>
                <a:latin typeface="Calibri"/>
                <a:cs typeface="Calibri"/>
              </a:rPr>
              <a:t>Illuminat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or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227576" y="6643116"/>
            <a:ext cx="2971800" cy="1944623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3510788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39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241540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40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5372" y="1369991"/>
            <a:ext cx="138874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latin typeface="Calibri"/>
                <a:cs typeface="Calibri"/>
              </a:rPr>
              <a:t>FM-CW</a:t>
            </a:r>
            <a:r>
              <a:rPr sz="1750" spc="-40" dirty="0">
                <a:latin typeface="Calibri"/>
                <a:cs typeface="Calibri"/>
              </a:rPr>
              <a:t> </a:t>
            </a:r>
            <a:r>
              <a:rPr sz="1750" spc="-20" dirty="0">
                <a:latin typeface="Calibri"/>
                <a:cs typeface="Calibri"/>
              </a:rPr>
              <a:t>RADAR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1915667"/>
            <a:ext cx="70104" cy="807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5939" y="1806304"/>
            <a:ext cx="1533525" cy="162560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850" dirty="0">
                <a:latin typeface="Calibri"/>
                <a:cs typeface="Calibri"/>
              </a:rPr>
              <a:t>FMCW</a:t>
            </a:r>
            <a:r>
              <a:rPr sz="850" spc="60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Radar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ct val="154100"/>
              </a:lnSpc>
            </a:pPr>
            <a:r>
              <a:rPr sz="850" dirty="0">
                <a:latin typeface="Calibri"/>
                <a:cs typeface="Calibri"/>
              </a:rPr>
              <a:t>Range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and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Doppler</a:t>
            </a:r>
            <a:r>
              <a:rPr sz="850" spc="-35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Measurement</a:t>
            </a:r>
            <a:r>
              <a:rPr sz="850" spc="50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Approaching</a:t>
            </a:r>
            <a:r>
              <a:rPr sz="850" spc="-2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and</a:t>
            </a:r>
            <a:r>
              <a:rPr sz="850" spc="-2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Receding</a:t>
            </a:r>
            <a:r>
              <a:rPr sz="850" spc="-20" dirty="0">
                <a:latin typeface="Calibri"/>
                <a:cs typeface="Calibri"/>
              </a:rPr>
              <a:t> </a:t>
            </a:r>
            <a:r>
              <a:rPr sz="850" spc="-25" dirty="0">
                <a:latin typeface="Calibri"/>
                <a:cs typeface="Calibri"/>
              </a:rPr>
              <a:t>Targets</a:t>
            </a:r>
            <a:endParaRPr sz="850">
              <a:latin typeface="Calibri"/>
              <a:cs typeface="Calibri"/>
            </a:endParaRPr>
          </a:p>
          <a:p>
            <a:pPr marL="12700" marR="510540">
              <a:lnSpc>
                <a:spcPct val="154500"/>
              </a:lnSpc>
              <a:spcBef>
                <a:spcPts val="10"/>
              </a:spcBef>
            </a:pPr>
            <a:r>
              <a:rPr sz="850" dirty="0">
                <a:latin typeface="Calibri"/>
                <a:cs typeface="Calibri"/>
              </a:rPr>
              <a:t>FMCW</a:t>
            </a:r>
            <a:r>
              <a:rPr sz="850" spc="275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Altimeter</a:t>
            </a:r>
            <a:r>
              <a:rPr sz="850" spc="50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Measurement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Errors</a:t>
            </a:r>
            <a:r>
              <a:rPr sz="850" spc="500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Unwanted Signals</a:t>
            </a:r>
            <a:r>
              <a:rPr sz="850" spc="50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Sinusoidal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Modulation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850" dirty="0">
                <a:latin typeface="Calibri"/>
                <a:cs typeface="Calibri"/>
              </a:rPr>
              <a:t>Multiple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Frequency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CW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-20" dirty="0">
                <a:latin typeface="Calibri"/>
                <a:cs typeface="Calibri"/>
              </a:rPr>
              <a:t>Radar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2115311"/>
            <a:ext cx="70104" cy="807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2314955"/>
            <a:ext cx="70104" cy="807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2516124"/>
            <a:ext cx="70104" cy="8077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2715767"/>
            <a:ext cx="70104" cy="8077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2915411"/>
            <a:ext cx="70104" cy="8077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623" y="3116579"/>
            <a:ext cx="70104" cy="8077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3316223"/>
            <a:ext cx="70104" cy="8077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510788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41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00903" y="1264796"/>
            <a:ext cx="109855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FMCW</a:t>
            </a:r>
            <a:r>
              <a:rPr sz="1600" spc="-6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Radar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66615" y="1816608"/>
            <a:ext cx="3142487" cy="168249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241540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42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1763" y="6504307"/>
            <a:ext cx="279209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Range</a:t>
            </a:r>
            <a:r>
              <a:rPr sz="1600" spc="-6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and</a:t>
            </a:r>
            <a:r>
              <a:rPr sz="1600" spc="-3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Doppler</a:t>
            </a:r>
            <a:r>
              <a:rPr sz="1600" spc="-7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Measurement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9100" y="675284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5" y="33527"/>
                </a:moveTo>
                <a:lnTo>
                  <a:pt x="12191" y="33527"/>
                </a:lnTo>
                <a:lnTo>
                  <a:pt x="9143" y="32003"/>
                </a:lnTo>
                <a:lnTo>
                  <a:pt x="6095" y="28955"/>
                </a:lnTo>
                <a:lnTo>
                  <a:pt x="3047" y="25907"/>
                </a:lnTo>
                <a:lnTo>
                  <a:pt x="0" y="21335"/>
                </a:lnTo>
                <a:lnTo>
                  <a:pt x="0" y="12191"/>
                </a:lnTo>
                <a:lnTo>
                  <a:pt x="3047" y="9143"/>
                </a:lnTo>
                <a:lnTo>
                  <a:pt x="6095" y="4571"/>
                </a:lnTo>
                <a:lnTo>
                  <a:pt x="9143" y="1523"/>
                </a:lnTo>
                <a:lnTo>
                  <a:pt x="12191" y="0"/>
                </a:lnTo>
                <a:lnTo>
                  <a:pt x="21335" y="0"/>
                </a:lnTo>
                <a:lnTo>
                  <a:pt x="25907" y="1523"/>
                </a:lnTo>
                <a:lnTo>
                  <a:pt x="28955" y="4571"/>
                </a:lnTo>
                <a:lnTo>
                  <a:pt x="32003" y="9143"/>
                </a:lnTo>
                <a:lnTo>
                  <a:pt x="33527" y="12191"/>
                </a:lnTo>
                <a:lnTo>
                  <a:pt x="33527" y="21335"/>
                </a:lnTo>
                <a:lnTo>
                  <a:pt x="32003" y="25907"/>
                </a:lnTo>
                <a:lnTo>
                  <a:pt x="25907" y="32003"/>
                </a:lnTo>
                <a:lnTo>
                  <a:pt x="21335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98780" y="6667251"/>
            <a:ext cx="3108325" cy="502284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indent="137160">
              <a:lnSpc>
                <a:spcPts val="1160"/>
              </a:lnSpc>
              <a:spcBef>
                <a:spcPts val="250"/>
              </a:spcBef>
            </a:pPr>
            <a:r>
              <a:rPr sz="1050" dirty="0">
                <a:latin typeface="Calibri"/>
                <a:cs typeface="Calibri"/>
              </a:rPr>
              <a:t>If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rate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change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carrier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frequency is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f0,</a:t>
            </a:r>
            <a:r>
              <a:rPr sz="1050" i="1" spc="-10" dirty="0">
                <a:latin typeface="Calibri"/>
                <a:cs typeface="Calibri"/>
              </a:rPr>
              <a:t> </a:t>
            </a:r>
            <a:r>
              <a:rPr sz="1050" i="1" spc="-25" dirty="0">
                <a:latin typeface="Calibri"/>
                <a:cs typeface="Calibri"/>
              </a:rPr>
              <a:t>the </a:t>
            </a:r>
            <a:r>
              <a:rPr sz="1050" i="1" dirty="0">
                <a:latin typeface="Calibri"/>
                <a:cs typeface="Calibri"/>
              </a:rPr>
              <a:t>beat</a:t>
            </a:r>
            <a:r>
              <a:rPr sz="1050" i="1" spc="6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frequency</a:t>
            </a:r>
            <a:r>
              <a:rPr sz="1050" i="1" spc="50" dirty="0">
                <a:latin typeface="Calibri"/>
                <a:cs typeface="Calibri"/>
              </a:rPr>
              <a:t> </a:t>
            </a:r>
            <a:r>
              <a:rPr sz="1050" i="1" spc="-25" dirty="0">
                <a:latin typeface="Calibri"/>
                <a:cs typeface="Calibri"/>
              </a:rPr>
              <a:t>is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50" i="1" dirty="0">
                <a:latin typeface="Calibri"/>
                <a:cs typeface="Calibri"/>
              </a:rPr>
              <a:t>fr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=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f0 T =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2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R</a:t>
            </a:r>
            <a:r>
              <a:rPr sz="1050" i="1" spc="1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f0</a:t>
            </a:r>
            <a:r>
              <a:rPr sz="1050" i="1" spc="2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/</a:t>
            </a:r>
            <a:r>
              <a:rPr sz="1050" i="1" spc="-30" dirty="0">
                <a:latin typeface="Calibri"/>
                <a:cs typeface="Calibri"/>
              </a:rPr>
              <a:t> </a:t>
            </a:r>
            <a:r>
              <a:rPr sz="1050" i="1" spc="-50" dirty="0">
                <a:latin typeface="Calibri"/>
                <a:cs typeface="Calibri"/>
              </a:rPr>
              <a:t>c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9100" y="738835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5" y="33527"/>
                </a:moveTo>
                <a:lnTo>
                  <a:pt x="12191" y="33527"/>
                </a:lnTo>
                <a:lnTo>
                  <a:pt x="9143" y="32003"/>
                </a:lnTo>
                <a:lnTo>
                  <a:pt x="6095" y="28955"/>
                </a:lnTo>
                <a:lnTo>
                  <a:pt x="3047" y="25907"/>
                </a:lnTo>
                <a:lnTo>
                  <a:pt x="0" y="21335"/>
                </a:lnTo>
                <a:lnTo>
                  <a:pt x="0" y="12191"/>
                </a:lnTo>
                <a:lnTo>
                  <a:pt x="3047" y="7619"/>
                </a:lnTo>
                <a:lnTo>
                  <a:pt x="9143" y="1523"/>
                </a:lnTo>
                <a:lnTo>
                  <a:pt x="12191" y="0"/>
                </a:lnTo>
                <a:lnTo>
                  <a:pt x="21335" y="0"/>
                </a:lnTo>
                <a:lnTo>
                  <a:pt x="25907" y="1523"/>
                </a:lnTo>
                <a:lnTo>
                  <a:pt x="32003" y="7619"/>
                </a:lnTo>
                <a:lnTo>
                  <a:pt x="33527" y="12191"/>
                </a:lnTo>
                <a:lnTo>
                  <a:pt x="33527" y="21335"/>
                </a:lnTo>
                <a:lnTo>
                  <a:pt x="32003" y="25907"/>
                </a:lnTo>
                <a:lnTo>
                  <a:pt x="25907" y="32003"/>
                </a:lnTo>
                <a:lnTo>
                  <a:pt x="21335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9956" y="7499604"/>
            <a:ext cx="131063" cy="118872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2392679" y="7664196"/>
            <a:ext cx="325120" cy="119380"/>
            <a:chOff x="2392679" y="7664196"/>
            <a:chExt cx="325120" cy="119380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2679" y="7664196"/>
              <a:ext cx="155447" cy="1188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84704" y="7664196"/>
              <a:ext cx="132587" cy="118872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419100" y="801471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5" y="33527"/>
                </a:moveTo>
                <a:lnTo>
                  <a:pt x="12191" y="33527"/>
                </a:lnTo>
                <a:lnTo>
                  <a:pt x="9143" y="32003"/>
                </a:lnTo>
                <a:lnTo>
                  <a:pt x="6095" y="28955"/>
                </a:lnTo>
                <a:lnTo>
                  <a:pt x="3047" y="25907"/>
                </a:lnTo>
                <a:lnTo>
                  <a:pt x="0" y="21335"/>
                </a:lnTo>
                <a:lnTo>
                  <a:pt x="0" y="12191"/>
                </a:lnTo>
                <a:lnTo>
                  <a:pt x="3047" y="9143"/>
                </a:lnTo>
                <a:lnTo>
                  <a:pt x="6095" y="4571"/>
                </a:lnTo>
                <a:lnTo>
                  <a:pt x="9143" y="1523"/>
                </a:lnTo>
                <a:lnTo>
                  <a:pt x="12191" y="0"/>
                </a:lnTo>
                <a:lnTo>
                  <a:pt x="21335" y="0"/>
                </a:lnTo>
                <a:lnTo>
                  <a:pt x="25907" y="1523"/>
                </a:lnTo>
                <a:lnTo>
                  <a:pt x="28955" y="4571"/>
                </a:lnTo>
                <a:lnTo>
                  <a:pt x="32003" y="9143"/>
                </a:lnTo>
                <a:lnTo>
                  <a:pt x="33527" y="12191"/>
                </a:lnTo>
                <a:lnTo>
                  <a:pt x="33527" y="21335"/>
                </a:lnTo>
                <a:lnTo>
                  <a:pt x="32003" y="25907"/>
                </a:lnTo>
                <a:lnTo>
                  <a:pt x="25907" y="32003"/>
                </a:lnTo>
                <a:lnTo>
                  <a:pt x="21335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98780" y="7302760"/>
            <a:ext cx="3175635" cy="112712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81610" marR="5080" indent="-32384">
              <a:lnSpc>
                <a:spcPts val="1120"/>
              </a:lnSpc>
              <a:spcBef>
                <a:spcPts val="280"/>
              </a:spcBef>
            </a:pPr>
            <a:r>
              <a:rPr sz="1050" dirty="0">
                <a:latin typeface="Calibri"/>
                <a:cs typeface="Calibri"/>
              </a:rPr>
              <a:t>If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frequency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modulated 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fm</a:t>
            </a:r>
            <a:r>
              <a:rPr sz="1050" i="1" spc="2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over</a:t>
            </a:r>
            <a:r>
              <a:rPr sz="1050" i="1" spc="2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</a:t>
            </a:r>
            <a:r>
              <a:rPr sz="1050" i="1" spc="-15" dirty="0">
                <a:latin typeface="Calibri"/>
                <a:cs typeface="Calibri"/>
              </a:rPr>
              <a:t> </a:t>
            </a:r>
            <a:r>
              <a:rPr sz="1050" i="1" spc="-20" dirty="0">
                <a:latin typeface="Calibri"/>
                <a:cs typeface="Calibri"/>
              </a:rPr>
              <a:t>range </a:t>
            </a:r>
            <a:r>
              <a:rPr sz="1050" i="1" dirty="0">
                <a:latin typeface="Calibri"/>
                <a:cs typeface="Calibri"/>
              </a:rPr>
              <a:t>the</a:t>
            </a:r>
            <a:r>
              <a:rPr sz="1050" i="1" spc="-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beat</a:t>
            </a:r>
            <a:r>
              <a:rPr sz="1050" i="1" spc="18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frequency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is</a:t>
            </a:r>
            <a:endParaRPr sz="1050">
              <a:latin typeface="Calibri"/>
              <a:cs typeface="Calibri"/>
            </a:endParaRPr>
          </a:p>
          <a:p>
            <a:pPr marL="723900">
              <a:lnSpc>
                <a:spcPct val="100000"/>
              </a:lnSpc>
              <a:spcBef>
                <a:spcPts val="20"/>
              </a:spcBef>
              <a:tabLst>
                <a:tab pos="2336165" algn="l"/>
              </a:tabLst>
            </a:pPr>
            <a:r>
              <a:rPr sz="1050" i="1" dirty="0">
                <a:latin typeface="Calibri"/>
                <a:cs typeface="Calibri"/>
              </a:rPr>
              <a:t>fr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= 2</a:t>
            </a:r>
            <a:r>
              <a:rPr sz="1050" i="1" spc="1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*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2</a:t>
            </a:r>
            <a:r>
              <a:rPr sz="1050" i="1" spc="1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R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fm</a:t>
            </a:r>
            <a:r>
              <a:rPr sz="1050" i="1" spc="1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/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c</a:t>
            </a:r>
            <a:r>
              <a:rPr sz="1050" i="1" spc="2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= 4</a:t>
            </a:r>
            <a:r>
              <a:rPr sz="1050" i="1" spc="15" dirty="0">
                <a:latin typeface="Calibri"/>
                <a:cs typeface="Calibri"/>
              </a:rPr>
              <a:t> </a:t>
            </a:r>
            <a:r>
              <a:rPr sz="1050" i="1" spc="-50" dirty="0">
                <a:latin typeface="Calibri"/>
                <a:cs typeface="Calibri"/>
              </a:rPr>
              <a:t>R</a:t>
            </a:r>
            <a:r>
              <a:rPr sz="1050" i="1" dirty="0">
                <a:latin typeface="Calibri"/>
                <a:cs typeface="Calibri"/>
              </a:rPr>
              <a:t>	/</a:t>
            </a:r>
            <a:r>
              <a:rPr sz="1050" i="1" spc="-25" dirty="0">
                <a:latin typeface="Calibri"/>
                <a:cs typeface="Calibri"/>
              </a:rPr>
              <a:t> </a:t>
            </a:r>
            <a:r>
              <a:rPr sz="1050" i="1" spc="-50" dirty="0">
                <a:latin typeface="Calibri"/>
                <a:cs typeface="Calibri"/>
              </a:rPr>
              <a:t>c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1050">
              <a:latin typeface="Calibri"/>
              <a:cs typeface="Calibri"/>
            </a:endParaRPr>
          </a:p>
          <a:p>
            <a:pPr marL="12700" marR="234950" indent="48260">
              <a:lnSpc>
                <a:spcPts val="1160"/>
              </a:lnSpc>
            </a:pP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beat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frequency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determines</a:t>
            </a:r>
            <a:r>
              <a:rPr sz="1050" spc="-6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R.</a:t>
            </a:r>
            <a:endParaRPr sz="1050">
              <a:latin typeface="Calibri"/>
              <a:cs typeface="Calibri"/>
            </a:endParaRPr>
          </a:p>
          <a:p>
            <a:pPr marL="1153795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Calibri"/>
                <a:cs typeface="Calibri"/>
              </a:rPr>
              <a:t>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= c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fr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/ 4</a:t>
            </a:r>
            <a:r>
              <a:rPr sz="1050" i="1" spc="25" dirty="0">
                <a:latin typeface="Calibri"/>
                <a:cs typeface="Calibri"/>
              </a:rPr>
              <a:t> </a:t>
            </a:r>
            <a:r>
              <a:rPr sz="1050" i="1" spc="-25" dirty="0">
                <a:latin typeface="Calibri"/>
                <a:cs typeface="Calibri"/>
              </a:rPr>
              <a:t>fm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27148" y="8295132"/>
            <a:ext cx="131063" cy="118872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4358640" y="6214016"/>
            <a:ext cx="2753360" cy="20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1600" spc="-10" dirty="0">
                <a:latin typeface="Calibri"/>
                <a:cs typeface="Calibri"/>
              </a:rPr>
              <a:t>Range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Doppler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Measurement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29532" y="8061692"/>
            <a:ext cx="290131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(a)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Linear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frequency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modulation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(b)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triangular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frequency modulation;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(c) </a:t>
            </a:r>
            <a:r>
              <a:rPr sz="1000" spc="-10" dirty="0">
                <a:latin typeface="Calibri"/>
                <a:cs typeface="Calibri"/>
              </a:rPr>
              <a:t>beat note</a:t>
            </a:r>
            <a:r>
              <a:rPr sz="1000" dirty="0">
                <a:latin typeface="Calibri"/>
                <a:cs typeface="Calibri"/>
              </a:rPr>
              <a:t> of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(b).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23588" y="6237732"/>
            <a:ext cx="2795015" cy="1824228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3510788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43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41540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44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112" y="1369991"/>
            <a:ext cx="308864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solidFill>
                  <a:srgbClr val="00AE50"/>
                </a:solidFill>
                <a:latin typeface="Calibri"/>
                <a:cs typeface="Calibri"/>
              </a:rPr>
              <a:t>Range</a:t>
            </a:r>
            <a:r>
              <a:rPr sz="1750" spc="-2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00AE50"/>
                </a:solidFill>
                <a:latin typeface="Calibri"/>
                <a:cs typeface="Calibri"/>
              </a:rPr>
              <a:t>and</a:t>
            </a:r>
            <a:r>
              <a:rPr sz="1750" spc="1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00AE50"/>
                </a:solidFill>
                <a:latin typeface="Calibri"/>
                <a:cs typeface="Calibri"/>
              </a:rPr>
              <a:t>Doppler</a:t>
            </a:r>
            <a:r>
              <a:rPr sz="1750" spc="-7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00AE50"/>
                </a:solidFill>
                <a:latin typeface="Calibri"/>
                <a:cs typeface="Calibri"/>
              </a:rPr>
              <a:t>Measure</a:t>
            </a:r>
            <a:r>
              <a:rPr sz="2625" spc="-15" baseline="-1587" dirty="0">
                <a:solidFill>
                  <a:srgbClr val="00AE50"/>
                </a:solidFill>
                <a:latin typeface="Calibri"/>
                <a:cs typeface="Calibri"/>
              </a:rPr>
              <a:t>m</a:t>
            </a:r>
            <a:r>
              <a:rPr sz="2625" spc="-15" baseline="-3174" dirty="0">
                <a:solidFill>
                  <a:srgbClr val="00AE50"/>
                </a:solidFill>
                <a:latin typeface="Calibri"/>
                <a:cs typeface="Calibri"/>
              </a:rPr>
              <a:t>ent</a:t>
            </a:r>
            <a:endParaRPr sz="2625" baseline="-3174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39" y="3067592"/>
            <a:ext cx="2261870" cy="55435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-9525">
              <a:lnSpc>
                <a:spcPts val="1280"/>
              </a:lnSpc>
              <a:spcBef>
                <a:spcPts val="270"/>
              </a:spcBef>
              <a:buSzPct val="91666"/>
              <a:buAutoNum type="alphaLcParenBoth"/>
              <a:tabLst>
                <a:tab pos="168275" algn="l"/>
              </a:tabLst>
            </a:pPr>
            <a:r>
              <a:rPr sz="1200" spc="-45" dirty="0">
                <a:latin typeface="Calibri"/>
                <a:cs typeface="Calibri"/>
              </a:rPr>
              <a:t>	Transmitted</a:t>
            </a:r>
            <a:r>
              <a:rPr sz="1200" spc="-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(solid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curve)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echo </a:t>
            </a:r>
            <a:r>
              <a:rPr sz="1200" spc="-10" dirty="0">
                <a:latin typeface="Calibri"/>
                <a:cs typeface="Calibri"/>
              </a:rPr>
              <a:t>(dashedcurve)</a:t>
            </a:r>
            <a:endParaRPr sz="1200">
              <a:latin typeface="Calibri"/>
              <a:cs typeface="Calibri"/>
            </a:endParaRPr>
          </a:p>
          <a:p>
            <a:pPr marL="219710" indent="-205740">
              <a:lnSpc>
                <a:spcPts val="1430"/>
              </a:lnSpc>
              <a:buSzPct val="91666"/>
              <a:buAutoNum type="alphaLcParenBoth"/>
              <a:tabLst>
                <a:tab pos="219710" algn="l"/>
              </a:tabLst>
            </a:pPr>
            <a:r>
              <a:rPr sz="1200" spc="-20" dirty="0">
                <a:latin typeface="Calibri"/>
                <a:cs typeface="Calibri"/>
              </a:rPr>
              <a:t>beat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frequency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704" y="2037588"/>
            <a:ext cx="2712719" cy="11109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10788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45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49852" y="190347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7431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4383"/>
                </a:lnTo>
                <a:lnTo>
                  <a:pt x="28956" y="27431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49852" y="232562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4383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4383"/>
                </a:lnTo>
                <a:lnTo>
                  <a:pt x="28956" y="28955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49852" y="248259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5907"/>
                </a:lnTo>
                <a:lnTo>
                  <a:pt x="0" y="21335"/>
                </a:lnTo>
                <a:lnTo>
                  <a:pt x="0" y="12191"/>
                </a:lnTo>
                <a:lnTo>
                  <a:pt x="6096" y="6095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28956" y="6095"/>
                </a:lnTo>
                <a:lnTo>
                  <a:pt x="32004" y="9143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5907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49852" y="264109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1336" y="33527"/>
                </a:moveTo>
                <a:lnTo>
                  <a:pt x="12192" y="33527"/>
                </a:lnTo>
                <a:lnTo>
                  <a:pt x="6096" y="27431"/>
                </a:lnTo>
                <a:lnTo>
                  <a:pt x="0" y="21335"/>
                </a:lnTo>
                <a:lnTo>
                  <a:pt x="0" y="10667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0667"/>
                </a:lnTo>
                <a:lnTo>
                  <a:pt x="33528" y="21335"/>
                </a:lnTo>
                <a:lnTo>
                  <a:pt x="32004" y="24383"/>
                </a:lnTo>
                <a:lnTo>
                  <a:pt x="25908" y="30479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49852" y="294894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7431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4383"/>
                </a:lnTo>
                <a:lnTo>
                  <a:pt x="28956" y="27431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49852" y="3113532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7431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4383"/>
                </a:lnTo>
                <a:lnTo>
                  <a:pt x="28956" y="27431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29532" y="1216027"/>
            <a:ext cx="3084830" cy="20021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55700" marR="541655" indent="-7620">
              <a:lnSpc>
                <a:spcPct val="100000"/>
              </a:lnSpc>
              <a:spcBef>
                <a:spcPts val="90"/>
              </a:spcBef>
            </a:pP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Approaching</a:t>
            </a:r>
            <a:r>
              <a:rPr sz="1600" spc="-7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00AE50"/>
                </a:solidFill>
                <a:latin typeface="Calibri"/>
                <a:cs typeface="Calibri"/>
              </a:rPr>
              <a:t>and </a:t>
            </a:r>
            <a:r>
              <a:rPr sz="1600" spc="-20" dirty="0">
                <a:solidFill>
                  <a:srgbClr val="00AE50"/>
                </a:solidFill>
                <a:latin typeface="Calibri"/>
                <a:cs typeface="Calibri"/>
              </a:rPr>
              <a:t>Receding </a:t>
            </a:r>
            <a:r>
              <a:rPr sz="1600" spc="-25" dirty="0">
                <a:solidFill>
                  <a:srgbClr val="00AE50"/>
                </a:solidFill>
                <a:latin typeface="Calibri"/>
                <a:cs typeface="Calibri"/>
              </a:rPr>
              <a:t>Targets</a:t>
            </a:r>
            <a:endParaRPr sz="1600">
              <a:latin typeface="Calibri"/>
              <a:cs typeface="Calibri"/>
            </a:endParaRPr>
          </a:p>
          <a:p>
            <a:pPr marL="149225" marR="245745">
              <a:lnSpc>
                <a:spcPts val="1030"/>
              </a:lnSpc>
              <a:spcBef>
                <a:spcPts val="1160"/>
              </a:spcBef>
            </a:pPr>
            <a:r>
              <a:rPr sz="1050" dirty="0">
                <a:latin typeface="Calibri"/>
                <a:cs typeface="Calibri"/>
              </a:rPr>
              <a:t>FM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cycle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difference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between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beat </a:t>
            </a:r>
            <a:r>
              <a:rPr sz="1050" dirty="0">
                <a:latin typeface="Calibri"/>
                <a:cs typeface="Calibri"/>
              </a:rPr>
              <a:t>frequency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due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 the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 </a:t>
            </a:r>
            <a:r>
              <a:rPr sz="1050" spc="-55" dirty="0">
                <a:latin typeface="Calibri"/>
                <a:cs typeface="Calibri"/>
              </a:rPr>
              <a:t>fr,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doppler </a:t>
            </a:r>
            <a:r>
              <a:rPr sz="1050" dirty="0">
                <a:latin typeface="Calibri"/>
                <a:cs typeface="Calibri"/>
              </a:rPr>
              <a:t>frequency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shift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fd</a:t>
            </a:r>
            <a:endParaRPr sz="1050">
              <a:latin typeface="Calibri"/>
              <a:cs typeface="Calibri"/>
            </a:endParaRPr>
          </a:p>
          <a:p>
            <a:pPr marL="149225" marR="1964055">
              <a:lnSpc>
                <a:spcPts val="1240"/>
              </a:lnSpc>
              <a:spcBef>
                <a:spcPts val="65"/>
              </a:spcBef>
            </a:pPr>
            <a:r>
              <a:rPr sz="1050" dirty="0">
                <a:latin typeface="Calibri"/>
                <a:cs typeface="Calibri"/>
              </a:rPr>
              <a:t>fb(up) =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-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fd </a:t>
            </a:r>
            <a:r>
              <a:rPr sz="1050" dirty="0">
                <a:latin typeface="Calibri"/>
                <a:cs typeface="Calibri"/>
              </a:rPr>
              <a:t>fb(down) =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+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fd</a:t>
            </a:r>
            <a:endParaRPr sz="1050">
              <a:latin typeface="Calibri"/>
              <a:cs typeface="Calibri"/>
            </a:endParaRPr>
          </a:p>
          <a:p>
            <a:pPr marL="12700" marR="5080" indent="48260">
              <a:lnSpc>
                <a:spcPts val="1150"/>
              </a:lnSpc>
              <a:spcBef>
                <a:spcPts val="80"/>
              </a:spcBef>
            </a:pPr>
            <a:r>
              <a:rPr sz="1050" dirty="0">
                <a:latin typeface="Calibri"/>
                <a:cs typeface="Calibri"/>
              </a:rPr>
              <a:t>The range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frequency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5" dirty="0">
                <a:latin typeface="Calibri"/>
                <a:cs typeface="Calibri"/>
              </a:rPr>
              <a:t>fr,</a:t>
            </a:r>
            <a:r>
              <a:rPr sz="1050" spc="-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extracted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measuring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average </a:t>
            </a:r>
            <a:r>
              <a:rPr sz="1050" dirty="0">
                <a:latin typeface="Calibri"/>
                <a:cs typeface="Calibri"/>
              </a:rPr>
              <a:t>beat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frequency that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is,</a:t>
            </a:r>
            <a:endParaRPr sz="1050">
              <a:latin typeface="Calibri"/>
              <a:cs typeface="Calibri"/>
            </a:endParaRPr>
          </a:p>
          <a:p>
            <a:pPr marL="149225" marR="1424940">
              <a:lnSpc>
                <a:spcPts val="1300"/>
              </a:lnSpc>
            </a:pPr>
            <a:r>
              <a:rPr sz="1050" dirty="0">
                <a:latin typeface="Calibri"/>
                <a:cs typeface="Calibri"/>
              </a:rPr>
              <a:t>fr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=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1/2[fb(up)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+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fb(down)]. </a:t>
            </a:r>
            <a:r>
              <a:rPr sz="1050" dirty="0">
                <a:latin typeface="Calibri"/>
                <a:cs typeface="Calibri"/>
              </a:rPr>
              <a:t>fd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=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1/2[fb(up)-</a:t>
            </a:r>
            <a:r>
              <a:rPr sz="1050" spc="-10" dirty="0">
                <a:latin typeface="Calibri"/>
                <a:cs typeface="Calibri"/>
              </a:rPr>
              <a:t>fb(down)].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49852" y="327812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4383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4383"/>
                </a:lnTo>
                <a:lnTo>
                  <a:pt x="28956" y="28955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266691" y="3192532"/>
            <a:ext cx="347980" cy="354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0"/>
              </a:spcBef>
            </a:pPr>
            <a:r>
              <a:rPr sz="1050" dirty="0">
                <a:latin typeface="Calibri"/>
                <a:cs typeface="Calibri"/>
              </a:rPr>
              <a:t>fr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&gt;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fd </a:t>
            </a:r>
            <a:r>
              <a:rPr sz="1050" dirty="0">
                <a:latin typeface="Calibri"/>
                <a:cs typeface="Calibri"/>
              </a:rPr>
              <a:t>fr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&lt;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49852" y="344271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7431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4383"/>
                </a:lnTo>
                <a:lnTo>
                  <a:pt x="28956" y="27431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752847" y="3194056"/>
            <a:ext cx="1083945" cy="354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0480">
              <a:lnSpc>
                <a:spcPct val="102899"/>
              </a:lnSpc>
              <a:spcBef>
                <a:spcPts val="90"/>
              </a:spcBef>
            </a:pPr>
            <a:r>
              <a:rPr sz="1050" spc="-50" dirty="0">
                <a:latin typeface="Calibri"/>
                <a:cs typeface="Calibri"/>
              </a:rPr>
              <a:t>Target</a:t>
            </a:r>
            <a:r>
              <a:rPr sz="1050" spc="-7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Approaching </a:t>
            </a:r>
            <a:r>
              <a:rPr sz="1050" spc="-50" dirty="0">
                <a:latin typeface="Calibri"/>
                <a:cs typeface="Calibri"/>
              </a:rPr>
              <a:t>Target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Receding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41540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46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97940" y="6138547"/>
            <a:ext cx="145034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FMCW</a:t>
            </a:r>
            <a:r>
              <a:rPr sz="1600" spc="32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Altimeter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863" y="6612635"/>
            <a:ext cx="3352800" cy="189128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893055" y="6138547"/>
            <a:ext cx="171513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20" dirty="0">
                <a:solidFill>
                  <a:srgbClr val="00AE50"/>
                </a:solidFill>
                <a:latin typeface="Calibri"/>
                <a:cs typeface="Calibri"/>
              </a:rPr>
              <a:t>Measurement</a:t>
            </a:r>
            <a:r>
              <a:rPr sz="1600" spc="2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Errors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49852" y="67863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8"/>
                </a:moveTo>
                <a:lnTo>
                  <a:pt x="12192" y="33528"/>
                </a:lnTo>
                <a:lnTo>
                  <a:pt x="6096" y="27432"/>
                </a:lnTo>
                <a:lnTo>
                  <a:pt x="0" y="21336"/>
                </a:lnTo>
                <a:lnTo>
                  <a:pt x="0" y="10668"/>
                </a:lnTo>
                <a:lnTo>
                  <a:pt x="9144" y="1524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4"/>
                </a:lnTo>
                <a:lnTo>
                  <a:pt x="32004" y="7620"/>
                </a:lnTo>
                <a:lnTo>
                  <a:pt x="33528" y="10668"/>
                </a:lnTo>
                <a:lnTo>
                  <a:pt x="33528" y="21336"/>
                </a:lnTo>
                <a:lnTo>
                  <a:pt x="32004" y="24384"/>
                </a:lnTo>
                <a:lnTo>
                  <a:pt x="25908" y="30480"/>
                </a:lnTo>
                <a:lnTo>
                  <a:pt x="21336" y="33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266691" y="6700780"/>
            <a:ext cx="3048635" cy="161671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just">
              <a:lnSpc>
                <a:spcPct val="91900"/>
              </a:lnSpc>
              <a:spcBef>
                <a:spcPts val="229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average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cycles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beat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frequency </a:t>
            </a:r>
            <a:r>
              <a:rPr sz="1050" dirty="0">
                <a:latin typeface="Calibri"/>
                <a:cs typeface="Calibri"/>
              </a:rPr>
              <a:t>fb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period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modulation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cycle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fm</a:t>
            </a:r>
            <a:r>
              <a:rPr sz="1050" i="1" spc="8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is</a:t>
            </a:r>
            <a:r>
              <a:rPr sz="1050" i="1" spc="6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fb</a:t>
            </a:r>
            <a:r>
              <a:rPr sz="1050" i="1" spc="7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/fm</a:t>
            </a:r>
            <a:r>
              <a:rPr sz="1050" i="1" spc="75" dirty="0">
                <a:latin typeface="Calibri"/>
                <a:cs typeface="Calibri"/>
              </a:rPr>
              <a:t> </a:t>
            </a:r>
            <a:r>
              <a:rPr sz="1050" i="1" spc="-50" dirty="0">
                <a:latin typeface="Calibri"/>
                <a:cs typeface="Calibri"/>
              </a:rPr>
              <a:t>,</a:t>
            </a:r>
            <a:r>
              <a:rPr sz="1050" i="1" dirty="0">
                <a:latin typeface="Calibri"/>
                <a:cs typeface="Calibri"/>
              </a:rPr>
              <a:t> where</a:t>
            </a:r>
            <a:r>
              <a:rPr sz="1050" i="1" spc="2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the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bar</a:t>
            </a:r>
            <a:r>
              <a:rPr sz="1050" i="1" spc="4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over</a:t>
            </a:r>
            <a:r>
              <a:rPr sz="1050" i="1" spc="1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,</a:t>
            </a:r>
            <a:r>
              <a:rPr sz="1050" i="1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denotes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average.</a:t>
            </a:r>
            <a:endParaRPr sz="1050">
              <a:latin typeface="Calibri"/>
              <a:cs typeface="Calibri"/>
            </a:endParaRPr>
          </a:p>
          <a:p>
            <a:pPr marL="12700" marR="40005">
              <a:lnSpc>
                <a:spcPts val="1150"/>
              </a:lnSpc>
              <a:spcBef>
                <a:spcPts val="310"/>
              </a:spcBef>
            </a:pPr>
            <a:r>
              <a:rPr sz="1050" dirty="0">
                <a:latin typeface="Calibri"/>
                <a:cs typeface="Calibri"/>
              </a:rPr>
              <a:t>Which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cycles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half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cycles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beat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during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modulation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period.</a:t>
            </a:r>
            <a:endParaRPr sz="1050">
              <a:latin typeface="Calibri"/>
              <a:cs typeface="Calibri"/>
            </a:endParaRPr>
          </a:p>
          <a:p>
            <a:pPr marL="12700" marR="177165">
              <a:lnSpc>
                <a:spcPts val="1160"/>
              </a:lnSpc>
              <a:spcBef>
                <a:spcPts val="284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total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cycle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count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discrete-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since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counter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unable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fractions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cycle.</a:t>
            </a:r>
            <a:endParaRPr sz="1050">
              <a:latin typeface="Calibri"/>
              <a:cs typeface="Calibri"/>
            </a:endParaRPr>
          </a:p>
          <a:p>
            <a:pPr marL="12700" marR="63500">
              <a:lnSpc>
                <a:spcPct val="919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discreteness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frequency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gives </a:t>
            </a:r>
            <a:r>
              <a:rPr sz="1050" dirty="0">
                <a:latin typeface="Calibri"/>
                <a:cs typeface="Calibri"/>
              </a:rPr>
              <a:t>rise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 an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error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called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fixed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error,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step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erroror </a:t>
            </a:r>
            <a:r>
              <a:rPr sz="1050" dirty="0">
                <a:latin typeface="Calibri"/>
                <a:cs typeface="Calibri"/>
              </a:rPr>
              <a:t>quantization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error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149852" y="726338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5907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5907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49852" y="759256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5907"/>
                </a:lnTo>
                <a:lnTo>
                  <a:pt x="0" y="21335"/>
                </a:lnTo>
                <a:lnTo>
                  <a:pt x="0" y="12191"/>
                </a:lnTo>
                <a:lnTo>
                  <a:pt x="12192" y="0"/>
                </a:lnTo>
                <a:lnTo>
                  <a:pt x="21336" y="0"/>
                </a:lnTo>
                <a:lnTo>
                  <a:pt x="25908" y="3047"/>
                </a:lnTo>
                <a:lnTo>
                  <a:pt x="32004" y="9143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5907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49852" y="791870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5907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5907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510788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47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41540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48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8483" y="1369991"/>
            <a:ext cx="188341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spc="-10" dirty="0">
                <a:solidFill>
                  <a:srgbClr val="00AE50"/>
                </a:solidFill>
                <a:latin typeface="Calibri"/>
                <a:cs typeface="Calibri"/>
              </a:rPr>
              <a:t>Measurement</a:t>
            </a:r>
            <a:r>
              <a:rPr sz="1750" spc="-3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00AE50"/>
                </a:solidFill>
                <a:latin typeface="Calibri"/>
                <a:cs typeface="Calibri"/>
              </a:rPr>
              <a:t>Errors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0623" y="1897379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3" y="38099"/>
                </a:moveTo>
                <a:lnTo>
                  <a:pt x="13715" y="38099"/>
                </a:lnTo>
                <a:lnTo>
                  <a:pt x="10667" y="35051"/>
                </a:lnTo>
                <a:lnTo>
                  <a:pt x="6095" y="32003"/>
                </a:lnTo>
                <a:lnTo>
                  <a:pt x="3047" y="28955"/>
                </a:lnTo>
                <a:lnTo>
                  <a:pt x="0" y="24383"/>
                </a:lnTo>
                <a:lnTo>
                  <a:pt x="0" y="13715"/>
                </a:lnTo>
                <a:lnTo>
                  <a:pt x="6095" y="4571"/>
                </a:lnTo>
                <a:lnTo>
                  <a:pt x="10667" y="1523"/>
                </a:lnTo>
                <a:lnTo>
                  <a:pt x="13715" y="0"/>
                </a:lnTo>
                <a:lnTo>
                  <a:pt x="24383" y="0"/>
                </a:lnTo>
                <a:lnTo>
                  <a:pt x="28955" y="1523"/>
                </a:lnTo>
                <a:lnTo>
                  <a:pt x="33527" y="4571"/>
                </a:lnTo>
                <a:lnTo>
                  <a:pt x="36575" y="9143"/>
                </a:lnTo>
                <a:lnTo>
                  <a:pt x="38099" y="13715"/>
                </a:lnTo>
                <a:lnTo>
                  <a:pt x="38099" y="24383"/>
                </a:lnTo>
                <a:lnTo>
                  <a:pt x="36575" y="28955"/>
                </a:lnTo>
                <a:lnTo>
                  <a:pt x="33527" y="32003"/>
                </a:lnTo>
                <a:lnTo>
                  <a:pt x="24383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831" y="1874519"/>
            <a:ext cx="65532" cy="9601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73608" y="1908047"/>
            <a:ext cx="62865" cy="40005"/>
          </a:xfrm>
          <a:custGeom>
            <a:avLst/>
            <a:gdLst/>
            <a:ahLst/>
            <a:cxnLst/>
            <a:rect l="l" t="t" r="r" b="b"/>
            <a:pathLst>
              <a:path w="62865" h="40005">
                <a:moveTo>
                  <a:pt x="59436" y="10668"/>
                </a:moveTo>
                <a:lnTo>
                  <a:pt x="1524" y="10668"/>
                </a:lnTo>
                <a:lnTo>
                  <a:pt x="1524" y="9144"/>
                </a:lnTo>
                <a:lnTo>
                  <a:pt x="0" y="9144"/>
                </a:lnTo>
                <a:lnTo>
                  <a:pt x="0" y="1524"/>
                </a:lnTo>
                <a:lnTo>
                  <a:pt x="1524" y="0"/>
                </a:lnTo>
                <a:lnTo>
                  <a:pt x="60960" y="0"/>
                </a:lnTo>
                <a:lnTo>
                  <a:pt x="60960" y="1524"/>
                </a:lnTo>
                <a:lnTo>
                  <a:pt x="62484" y="1524"/>
                </a:lnTo>
                <a:lnTo>
                  <a:pt x="62484" y="7620"/>
                </a:lnTo>
                <a:lnTo>
                  <a:pt x="59436" y="10668"/>
                </a:lnTo>
                <a:close/>
              </a:path>
              <a:path w="62865" h="40005">
                <a:moveTo>
                  <a:pt x="59436" y="39624"/>
                </a:moveTo>
                <a:lnTo>
                  <a:pt x="1524" y="39624"/>
                </a:lnTo>
                <a:lnTo>
                  <a:pt x="1524" y="38100"/>
                </a:lnTo>
                <a:lnTo>
                  <a:pt x="0" y="38100"/>
                </a:lnTo>
                <a:lnTo>
                  <a:pt x="0" y="30480"/>
                </a:lnTo>
                <a:lnTo>
                  <a:pt x="1524" y="28956"/>
                </a:lnTo>
                <a:lnTo>
                  <a:pt x="60960" y="28956"/>
                </a:lnTo>
                <a:lnTo>
                  <a:pt x="60960" y="30480"/>
                </a:lnTo>
                <a:lnTo>
                  <a:pt x="62484" y="30480"/>
                </a:lnTo>
                <a:lnTo>
                  <a:pt x="62484" y="36576"/>
                </a:lnTo>
                <a:lnTo>
                  <a:pt x="59436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1812" y="1898904"/>
            <a:ext cx="53340" cy="73660"/>
          </a:xfrm>
          <a:custGeom>
            <a:avLst/>
            <a:gdLst/>
            <a:ahLst/>
            <a:cxnLst/>
            <a:rect l="l" t="t" r="r" b="b"/>
            <a:pathLst>
              <a:path w="53340" h="73660">
                <a:moveTo>
                  <a:pt x="35052" y="73152"/>
                </a:moveTo>
                <a:lnTo>
                  <a:pt x="25908" y="73152"/>
                </a:lnTo>
                <a:lnTo>
                  <a:pt x="16764" y="70104"/>
                </a:lnTo>
                <a:lnTo>
                  <a:pt x="10668" y="67056"/>
                </a:lnTo>
                <a:lnTo>
                  <a:pt x="7620" y="64008"/>
                </a:lnTo>
                <a:lnTo>
                  <a:pt x="6096" y="60960"/>
                </a:lnTo>
                <a:lnTo>
                  <a:pt x="3048" y="56388"/>
                </a:lnTo>
                <a:lnTo>
                  <a:pt x="1524" y="51816"/>
                </a:lnTo>
                <a:lnTo>
                  <a:pt x="1524" y="47244"/>
                </a:lnTo>
                <a:lnTo>
                  <a:pt x="0" y="42672"/>
                </a:lnTo>
                <a:lnTo>
                  <a:pt x="0" y="30480"/>
                </a:lnTo>
                <a:lnTo>
                  <a:pt x="1524" y="24384"/>
                </a:lnTo>
                <a:lnTo>
                  <a:pt x="4572" y="15240"/>
                </a:lnTo>
                <a:lnTo>
                  <a:pt x="6096" y="12192"/>
                </a:lnTo>
                <a:lnTo>
                  <a:pt x="15240" y="3048"/>
                </a:lnTo>
                <a:lnTo>
                  <a:pt x="19812" y="1524"/>
                </a:lnTo>
                <a:lnTo>
                  <a:pt x="22860" y="0"/>
                </a:lnTo>
                <a:lnTo>
                  <a:pt x="39624" y="0"/>
                </a:lnTo>
                <a:lnTo>
                  <a:pt x="42672" y="1524"/>
                </a:lnTo>
                <a:lnTo>
                  <a:pt x="44196" y="1524"/>
                </a:lnTo>
                <a:lnTo>
                  <a:pt x="45720" y="3048"/>
                </a:lnTo>
                <a:lnTo>
                  <a:pt x="47244" y="3048"/>
                </a:lnTo>
                <a:lnTo>
                  <a:pt x="50292" y="6096"/>
                </a:lnTo>
                <a:lnTo>
                  <a:pt x="51816" y="6096"/>
                </a:lnTo>
                <a:lnTo>
                  <a:pt x="51816" y="9144"/>
                </a:lnTo>
                <a:lnTo>
                  <a:pt x="53340" y="9144"/>
                </a:lnTo>
                <a:lnTo>
                  <a:pt x="53340" y="10668"/>
                </a:lnTo>
                <a:lnTo>
                  <a:pt x="25908" y="10668"/>
                </a:lnTo>
                <a:lnTo>
                  <a:pt x="21336" y="12192"/>
                </a:lnTo>
                <a:lnTo>
                  <a:pt x="15240" y="21336"/>
                </a:lnTo>
                <a:lnTo>
                  <a:pt x="13716" y="27432"/>
                </a:lnTo>
                <a:lnTo>
                  <a:pt x="13716" y="44196"/>
                </a:lnTo>
                <a:lnTo>
                  <a:pt x="15240" y="47244"/>
                </a:lnTo>
                <a:lnTo>
                  <a:pt x="15240" y="50292"/>
                </a:lnTo>
                <a:lnTo>
                  <a:pt x="18288" y="56388"/>
                </a:lnTo>
                <a:lnTo>
                  <a:pt x="19812" y="57912"/>
                </a:lnTo>
                <a:lnTo>
                  <a:pt x="22860" y="59436"/>
                </a:lnTo>
                <a:lnTo>
                  <a:pt x="24384" y="60960"/>
                </a:lnTo>
                <a:lnTo>
                  <a:pt x="27432" y="60960"/>
                </a:lnTo>
                <a:lnTo>
                  <a:pt x="28956" y="62484"/>
                </a:lnTo>
                <a:lnTo>
                  <a:pt x="53340" y="62484"/>
                </a:lnTo>
                <a:lnTo>
                  <a:pt x="53340" y="64008"/>
                </a:lnTo>
                <a:lnTo>
                  <a:pt x="51816" y="64008"/>
                </a:lnTo>
                <a:lnTo>
                  <a:pt x="51816" y="65532"/>
                </a:lnTo>
                <a:lnTo>
                  <a:pt x="50292" y="65532"/>
                </a:lnTo>
                <a:lnTo>
                  <a:pt x="50292" y="67056"/>
                </a:lnTo>
                <a:lnTo>
                  <a:pt x="48768" y="67056"/>
                </a:lnTo>
                <a:lnTo>
                  <a:pt x="45720" y="70104"/>
                </a:lnTo>
                <a:lnTo>
                  <a:pt x="42672" y="70104"/>
                </a:lnTo>
                <a:lnTo>
                  <a:pt x="41148" y="71628"/>
                </a:lnTo>
                <a:lnTo>
                  <a:pt x="36576" y="71628"/>
                </a:lnTo>
                <a:lnTo>
                  <a:pt x="35052" y="73152"/>
                </a:lnTo>
                <a:close/>
              </a:path>
              <a:path w="53340" h="73660">
                <a:moveTo>
                  <a:pt x="51816" y="18288"/>
                </a:moveTo>
                <a:lnTo>
                  <a:pt x="50292" y="18288"/>
                </a:lnTo>
                <a:lnTo>
                  <a:pt x="47244" y="15240"/>
                </a:lnTo>
                <a:lnTo>
                  <a:pt x="45720" y="15240"/>
                </a:lnTo>
                <a:lnTo>
                  <a:pt x="44196" y="13716"/>
                </a:lnTo>
                <a:lnTo>
                  <a:pt x="42672" y="13716"/>
                </a:lnTo>
                <a:lnTo>
                  <a:pt x="39624" y="10668"/>
                </a:lnTo>
                <a:lnTo>
                  <a:pt x="53340" y="10668"/>
                </a:lnTo>
                <a:lnTo>
                  <a:pt x="53340" y="16764"/>
                </a:lnTo>
                <a:lnTo>
                  <a:pt x="51816" y="16764"/>
                </a:lnTo>
                <a:lnTo>
                  <a:pt x="51816" y="18288"/>
                </a:lnTo>
                <a:close/>
              </a:path>
              <a:path w="53340" h="73660">
                <a:moveTo>
                  <a:pt x="53340" y="62484"/>
                </a:moveTo>
                <a:lnTo>
                  <a:pt x="35052" y="62484"/>
                </a:lnTo>
                <a:lnTo>
                  <a:pt x="38100" y="60960"/>
                </a:lnTo>
                <a:lnTo>
                  <a:pt x="39624" y="60960"/>
                </a:lnTo>
                <a:lnTo>
                  <a:pt x="41148" y="59436"/>
                </a:lnTo>
                <a:lnTo>
                  <a:pt x="44196" y="57912"/>
                </a:lnTo>
                <a:lnTo>
                  <a:pt x="45720" y="57912"/>
                </a:lnTo>
                <a:lnTo>
                  <a:pt x="50292" y="53340"/>
                </a:lnTo>
                <a:lnTo>
                  <a:pt x="53340" y="53340"/>
                </a:lnTo>
                <a:lnTo>
                  <a:pt x="53340" y="624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5444" y="1874520"/>
            <a:ext cx="73152" cy="960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07363" y="1860803"/>
            <a:ext cx="287020" cy="131445"/>
            <a:chOff x="1007363" y="1860803"/>
            <a:chExt cx="287020" cy="131445"/>
          </a:xfrm>
        </p:grpSpPr>
        <p:sp>
          <p:nvSpPr>
            <p:cNvPr id="9" name="object 9"/>
            <p:cNvSpPr/>
            <p:nvPr/>
          </p:nvSpPr>
          <p:spPr>
            <a:xfrm>
              <a:off x="1007363" y="1860803"/>
              <a:ext cx="58419" cy="131445"/>
            </a:xfrm>
            <a:custGeom>
              <a:avLst/>
              <a:gdLst/>
              <a:ahLst/>
              <a:cxnLst/>
              <a:rect l="l" t="t" r="r" b="b"/>
              <a:pathLst>
                <a:path w="58419" h="131444">
                  <a:moveTo>
                    <a:pt x="10668" y="129540"/>
                  </a:moveTo>
                  <a:lnTo>
                    <a:pt x="0" y="129540"/>
                  </a:lnTo>
                  <a:lnTo>
                    <a:pt x="0" y="126492"/>
                  </a:lnTo>
                  <a:lnTo>
                    <a:pt x="45720" y="3048"/>
                  </a:lnTo>
                  <a:lnTo>
                    <a:pt x="45720" y="0"/>
                  </a:lnTo>
                  <a:lnTo>
                    <a:pt x="56388" y="0"/>
                  </a:lnTo>
                  <a:lnTo>
                    <a:pt x="56388" y="1524"/>
                  </a:lnTo>
                  <a:lnTo>
                    <a:pt x="57912" y="1524"/>
                  </a:lnTo>
                  <a:lnTo>
                    <a:pt x="57912" y="3048"/>
                  </a:lnTo>
                  <a:lnTo>
                    <a:pt x="56388" y="3048"/>
                  </a:lnTo>
                  <a:lnTo>
                    <a:pt x="12192" y="128016"/>
                  </a:lnTo>
                  <a:lnTo>
                    <a:pt x="10668" y="129540"/>
                  </a:lnTo>
                  <a:close/>
                </a:path>
                <a:path w="58419" h="131444">
                  <a:moveTo>
                    <a:pt x="9144" y="131064"/>
                  </a:moveTo>
                  <a:lnTo>
                    <a:pt x="3048" y="131064"/>
                  </a:lnTo>
                  <a:lnTo>
                    <a:pt x="1524" y="129540"/>
                  </a:lnTo>
                  <a:lnTo>
                    <a:pt x="9144" y="129540"/>
                  </a:lnTo>
                  <a:lnTo>
                    <a:pt x="9144" y="1310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900" y="1874519"/>
              <a:ext cx="68580" cy="960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6151" y="1874519"/>
              <a:ext cx="77724" cy="96012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420623" y="208026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3" y="38099"/>
                </a:moveTo>
                <a:lnTo>
                  <a:pt x="13715" y="38099"/>
                </a:lnTo>
                <a:lnTo>
                  <a:pt x="10667" y="35051"/>
                </a:lnTo>
                <a:lnTo>
                  <a:pt x="6095" y="32003"/>
                </a:lnTo>
                <a:lnTo>
                  <a:pt x="3047" y="28955"/>
                </a:lnTo>
                <a:lnTo>
                  <a:pt x="0" y="24383"/>
                </a:lnTo>
                <a:lnTo>
                  <a:pt x="0" y="13715"/>
                </a:lnTo>
                <a:lnTo>
                  <a:pt x="6095" y="4571"/>
                </a:lnTo>
                <a:lnTo>
                  <a:pt x="10667" y="1523"/>
                </a:lnTo>
                <a:lnTo>
                  <a:pt x="13715" y="0"/>
                </a:lnTo>
                <a:lnTo>
                  <a:pt x="24383" y="0"/>
                </a:lnTo>
                <a:lnTo>
                  <a:pt x="28955" y="1523"/>
                </a:lnTo>
                <a:lnTo>
                  <a:pt x="33527" y="4571"/>
                </a:lnTo>
                <a:lnTo>
                  <a:pt x="36575" y="9143"/>
                </a:lnTo>
                <a:lnTo>
                  <a:pt x="38099" y="13715"/>
                </a:lnTo>
                <a:lnTo>
                  <a:pt x="38099" y="24383"/>
                </a:lnTo>
                <a:lnTo>
                  <a:pt x="36575" y="28955"/>
                </a:lnTo>
                <a:lnTo>
                  <a:pt x="33527" y="32003"/>
                </a:lnTo>
                <a:lnTo>
                  <a:pt x="24383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98780" y="1805720"/>
            <a:ext cx="201676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9640">
              <a:lnSpc>
                <a:spcPct val="100000"/>
              </a:lnSpc>
              <a:spcBef>
                <a:spcPts val="95"/>
              </a:spcBef>
            </a:pPr>
            <a:r>
              <a:rPr sz="1200" i="1" spc="-50" dirty="0">
                <a:latin typeface="Calibri"/>
                <a:cs typeface="Calibri"/>
              </a:rPr>
              <a:t>f</a:t>
            </a:r>
            <a:endParaRPr sz="1200">
              <a:latin typeface="Calibri"/>
              <a:cs typeface="Calibri"/>
            </a:endParaRPr>
          </a:p>
          <a:p>
            <a:pPr marL="12700" marR="5080" indent="137160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Where,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=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range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(altitude).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m </a:t>
            </a:r>
            <a:r>
              <a:rPr sz="1200" dirty="0">
                <a:latin typeface="Calibri"/>
                <a:cs typeface="Calibri"/>
              </a:rPr>
              <a:t>c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=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velocity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propagation.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m/s</a:t>
            </a:r>
            <a:endParaRPr sz="1200">
              <a:latin typeface="Calibri"/>
              <a:cs typeface="Calibri"/>
            </a:endParaRPr>
          </a:p>
          <a:p>
            <a:pPr marL="149225">
              <a:lnSpc>
                <a:spcPct val="100000"/>
              </a:lnSpc>
            </a:pPr>
            <a:r>
              <a:rPr sz="1200" spc="-25" dirty="0">
                <a:latin typeface="Calibri"/>
                <a:cs typeface="Calibri"/>
              </a:rPr>
              <a:t>excursion.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Hz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26208" y="2231136"/>
            <a:ext cx="132588" cy="10515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575051" y="2171480"/>
            <a:ext cx="749300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libri"/>
                <a:cs typeface="Calibri"/>
              </a:rPr>
              <a:t>=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frequency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0623" y="263652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3" y="38099"/>
                </a:moveTo>
                <a:lnTo>
                  <a:pt x="13715" y="38099"/>
                </a:lnTo>
                <a:lnTo>
                  <a:pt x="10667" y="36575"/>
                </a:lnTo>
                <a:lnTo>
                  <a:pt x="6095" y="32003"/>
                </a:lnTo>
                <a:lnTo>
                  <a:pt x="3047" y="28955"/>
                </a:lnTo>
                <a:lnTo>
                  <a:pt x="0" y="24383"/>
                </a:lnTo>
                <a:lnTo>
                  <a:pt x="0" y="13715"/>
                </a:lnTo>
                <a:lnTo>
                  <a:pt x="6095" y="4571"/>
                </a:lnTo>
                <a:lnTo>
                  <a:pt x="10667" y="1523"/>
                </a:lnTo>
                <a:lnTo>
                  <a:pt x="13715" y="0"/>
                </a:lnTo>
                <a:lnTo>
                  <a:pt x="24383" y="0"/>
                </a:lnTo>
                <a:lnTo>
                  <a:pt x="28955" y="1523"/>
                </a:lnTo>
                <a:lnTo>
                  <a:pt x="33527" y="4571"/>
                </a:lnTo>
                <a:lnTo>
                  <a:pt x="36575" y="9143"/>
                </a:lnTo>
                <a:lnTo>
                  <a:pt x="38099" y="13715"/>
                </a:lnTo>
                <a:lnTo>
                  <a:pt x="38099" y="24383"/>
                </a:lnTo>
                <a:lnTo>
                  <a:pt x="36575" y="28955"/>
                </a:lnTo>
                <a:lnTo>
                  <a:pt x="28955" y="36575"/>
                </a:lnTo>
                <a:lnTo>
                  <a:pt x="24383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54736" y="2892551"/>
            <a:ext cx="379730" cy="131445"/>
            <a:chOff x="554736" y="2892551"/>
            <a:chExt cx="379730" cy="131445"/>
          </a:xfrm>
        </p:grpSpPr>
        <p:sp>
          <p:nvSpPr>
            <p:cNvPr id="18" name="object 18"/>
            <p:cNvSpPr/>
            <p:nvPr/>
          </p:nvSpPr>
          <p:spPr>
            <a:xfrm>
              <a:off x="554723" y="2892551"/>
              <a:ext cx="149860" cy="131445"/>
            </a:xfrm>
            <a:custGeom>
              <a:avLst/>
              <a:gdLst/>
              <a:ahLst/>
              <a:cxnLst/>
              <a:rect l="l" t="t" r="r" b="b"/>
              <a:pathLst>
                <a:path w="149859" h="131444">
                  <a:moveTo>
                    <a:pt x="53352" y="45732"/>
                  </a:moveTo>
                  <a:lnTo>
                    <a:pt x="51816" y="45732"/>
                  </a:lnTo>
                  <a:lnTo>
                    <a:pt x="51816" y="44208"/>
                  </a:lnTo>
                  <a:lnTo>
                    <a:pt x="50292" y="44208"/>
                  </a:lnTo>
                  <a:lnTo>
                    <a:pt x="50292" y="42684"/>
                  </a:lnTo>
                  <a:lnTo>
                    <a:pt x="48768" y="42684"/>
                  </a:lnTo>
                  <a:lnTo>
                    <a:pt x="47244" y="41160"/>
                  </a:lnTo>
                  <a:lnTo>
                    <a:pt x="45720" y="41160"/>
                  </a:lnTo>
                  <a:lnTo>
                    <a:pt x="44196" y="39636"/>
                  </a:lnTo>
                  <a:lnTo>
                    <a:pt x="42672" y="39636"/>
                  </a:lnTo>
                  <a:lnTo>
                    <a:pt x="41148" y="38112"/>
                  </a:lnTo>
                  <a:lnTo>
                    <a:pt x="22860" y="38112"/>
                  </a:lnTo>
                  <a:lnTo>
                    <a:pt x="19812" y="39636"/>
                  </a:lnTo>
                  <a:lnTo>
                    <a:pt x="15240" y="41160"/>
                  </a:lnTo>
                  <a:lnTo>
                    <a:pt x="9144" y="47256"/>
                  </a:lnTo>
                  <a:lnTo>
                    <a:pt x="7620" y="50304"/>
                  </a:lnTo>
                  <a:lnTo>
                    <a:pt x="4572" y="53352"/>
                  </a:lnTo>
                  <a:lnTo>
                    <a:pt x="1524" y="62496"/>
                  </a:lnTo>
                  <a:lnTo>
                    <a:pt x="0" y="68592"/>
                  </a:lnTo>
                  <a:lnTo>
                    <a:pt x="0" y="80784"/>
                  </a:lnTo>
                  <a:lnTo>
                    <a:pt x="18288" y="108216"/>
                  </a:lnTo>
                  <a:lnTo>
                    <a:pt x="21336" y="109740"/>
                  </a:lnTo>
                  <a:lnTo>
                    <a:pt x="25908" y="111264"/>
                  </a:lnTo>
                  <a:lnTo>
                    <a:pt x="35052" y="111264"/>
                  </a:lnTo>
                  <a:lnTo>
                    <a:pt x="38100" y="109740"/>
                  </a:lnTo>
                  <a:lnTo>
                    <a:pt x="41148" y="109740"/>
                  </a:lnTo>
                  <a:lnTo>
                    <a:pt x="44196" y="108216"/>
                  </a:lnTo>
                  <a:lnTo>
                    <a:pt x="45720" y="108216"/>
                  </a:lnTo>
                  <a:lnTo>
                    <a:pt x="47244" y="106692"/>
                  </a:lnTo>
                  <a:lnTo>
                    <a:pt x="48768" y="106692"/>
                  </a:lnTo>
                  <a:lnTo>
                    <a:pt x="53352" y="102120"/>
                  </a:lnTo>
                  <a:lnTo>
                    <a:pt x="53352" y="100596"/>
                  </a:lnTo>
                  <a:lnTo>
                    <a:pt x="53352" y="91452"/>
                  </a:lnTo>
                  <a:lnTo>
                    <a:pt x="50292" y="91452"/>
                  </a:lnTo>
                  <a:lnTo>
                    <a:pt x="45720" y="96024"/>
                  </a:lnTo>
                  <a:lnTo>
                    <a:pt x="44196" y="96024"/>
                  </a:lnTo>
                  <a:lnTo>
                    <a:pt x="42672" y="97548"/>
                  </a:lnTo>
                  <a:lnTo>
                    <a:pt x="39624" y="99072"/>
                  </a:lnTo>
                  <a:lnTo>
                    <a:pt x="38100" y="99072"/>
                  </a:lnTo>
                  <a:lnTo>
                    <a:pt x="35052" y="100596"/>
                  </a:lnTo>
                  <a:lnTo>
                    <a:pt x="30480" y="100596"/>
                  </a:lnTo>
                  <a:lnTo>
                    <a:pt x="27432" y="99072"/>
                  </a:lnTo>
                  <a:lnTo>
                    <a:pt x="24384" y="99072"/>
                  </a:lnTo>
                  <a:lnTo>
                    <a:pt x="16764" y="91452"/>
                  </a:lnTo>
                  <a:lnTo>
                    <a:pt x="16764" y="88404"/>
                  </a:lnTo>
                  <a:lnTo>
                    <a:pt x="15240" y="85356"/>
                  </a:lnTo>
                  <a:lnTo>
                    <a:pt x="15240" y="82308"/>
                  </a:lnTo>
                  <a:lnTo>
                    <a:pt x="13716" y="79260"/>
                  </a:lnTo>
                  <a:lnTo>
                    <a:pt x="13716" y="65544"/>
                  </a:lnTo>
                  <a:lnTo>
                    <a:pt x="15240" y="59448"/>
                  </a:lnTo>
                  <a:lnTo>
                    <a:pt x="21336" y="50304"/>
                  </a:lnTo>
                  <a:lnTo>
                    <a:pt x="25908" y="48780"/>
                  </a:lnTo>
                  <a:lnTo>
                    <a:pt x="38100" y="48780"/>
                  </a:lnTo>
                  <a:lnTo>
                    <a:pt x="39624" y="50304"/>
                  </a:lnTo>
                  <a:lnTo>
                    <a:pt x="41148" y="50304"/>
                  </a:lnTo>
                  <a:lnTo>
                    <a:pt x="44196" y="51828"/>
                  </a:lnTo>
                  <a:lnTo>
                    <a:pt x="45720" y="51828"/>
                  </a:lnTo>
                  <a:lnTo>
                    <a:pt x="50292" y="56400"/>
                  </a:lnTo>
                  <a:lnTo>
                    <a:pt x="51816" y="56400"/>
                  </a:lnTo>
                  <a:lnTo>
                    <a:pt x="53352" y="54876"/>
                  </a:lnTo>
                  <a:lnTo>
                    <a:pt x="53352" y="48780"/>
                  </a:lnTo>
                  <a:lnTo>
                    <a:pt x="53352" y="45732"/>
                  </a:lnTo>
                  <a:close/>
                </a:path>
                <a:path w="149859" h="131444">
                  <a:moveTo>
                    <a:pt x="149352" y="0"/>
                  </a:moveTo>
                  <a:lnTo>
                    <a:pt x="138684" y="0"/>
                  </a:lnTo>
                  <a:lnTo>
                    <a:pt x="138684" y="1524"/>
                  </a:lnTo>
                  <a:lnTo>
                    <a:pt x="137160" y="1524"/>
                  </a:lnTo>
                  <a:lnTo>
                    <a:pt x="137160" y="3048"/>
                  </a:lnTo>
                  <a:lnTo>
                    <a:pt x="92964" y="126504"/>
                  </a:lnTo>
                  <a:lnTo>
                    <a:pt x="92964" y="129552"/>
                  </a:lnTo>
                  <a:lnTo>
                    <a:pt x="94488" y="129552"/>
                  </a:lnTo>
                  <a:lnTo>
                    <a:pt x="94488" y="131076"/>
                  </a:lnTo>
                  <a:lnTo>
                    <a:pt x="102108" y="131076"/>
                  </a:lnTo>
                  <a:lnTo>
                    <a:pt x="102108" y="129552"/>
                  </a:lnTo>
                  <a:lnTo>
                    <a:pt x="103632" y="129552"/>
                  </a:lnTo>
                  <a:lnTo>
                    <a:pt x="103632" y="128028"/>
                  </a:lnTo>
                  <a:lnTo>
                    <a:pt x="105156" y="128028"/>
                  </a:lnTo>
                  <a:lnTo>
                    <a:pt x="149352" y="3048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5235" y="2906267"/>
              <a:ext cx="68580" cy="960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6488" y="2906267"/>
              <a:ext cx="77724" cy="96012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9100" y="3212592"/>
            <a:ext cx="946404" cy="313943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535939" y="2544860"/>
            <a:ext cx="3042285" cy="100393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375"/>
              </a:spcBef>
              <a:tabLst>
                <a:tab pos="602615" algn="l"/>
              </a:tabLst>
            </a:pPr>
            <a:r>
              <a:rPr sz="1200" dirty="0">
                <a:latin typeface="Calibri"/>
                <a:cs typeface="Calibri"/>
              </a:rPr>
              <a:t>Since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output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frequency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counter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is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 </a:t>
            </a:r>
            <a:r>
              <a:rPr sz="1200" spc="-10" dirty="0">
                <a:latin typeface="Calibri"/>
                <a:cs typeface="Calibri"/>
              </a:rPr>
              <a:t>integer,</a:t>
            </a:r>
            <a:r>
              <a:rPr sz="1200" dirty="0">
                <a:latin typeface="Calibri"/>
                <a:cs typeface="Calibri"/>
              </a:rPr>
              <a:t>	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range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will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integral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multiple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of</a:t>
            </a:r>
            <a:endParaRPr sz="1200">
              <a:latin typeface="Calibri"/>
              <a:cs typeface="Calibri"/>
            </a:endParaRPr>
          </a:p>
          <a:p>
            <a:pPr marL="12700" marR="83820" indent="423545">
              <a:lnSpc>
                <a:spcPct val="80000"/>
              </a:lnSpc>
              <a:spcBef>
                <a:spcPts val="15"/>
              </a:spcBef>
            </a:pPr>
            <a:r>
              <a:rPr sz="1200" i="1" dirty="0">
                <a:latin typeface="Calibri"/>
                <a:cs typeface="Calibri"/>
              </a:rPr>
              <a:t>f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and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will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give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rise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to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</a:t>
            </a:r>
            <a:r>
              <a:rPr sz="1200" i="1" spc="-10" dirty="0">
                <a:latin typeface="Calibri"/>
                <a:cs typeface="Calibri"/>
              </a:rPr>
              <a:t> quantization</a:t>
            </a:r>
            <a:r>
              <a:rPr sz="1200" i="1" spc="-45" dirty="0">
                <a:latin typeface="Calibri"/>
                <a:cs typeface="Calibri"/>
              </a:rPr>
              <a:t> </a:t>
            </a:r>
            <a:r>
              <a:rPr sz="1200" i="1" spc="-20" dirty="0">
                <a:latin typeface="Calibri"/>
                <a:cs typeface="Calibri"/>
              </a:rPr>
              <a:t>error </a:t>
            </a:r>
            <a:r>
              <a:rPr sz="1200" i="1" dirty="0">
                <a:latin typeface="Calibri"/>
                <a:cs typeface="Calibri"/>
              </a:rPr>
              <a:t>equal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spc="-25" dirty="0">
                <a:latin typeface="Calibri"/>
                <a:cs typeface="Calibri"/>
              </a:rPr>
              <a:t>to</a:t>
            </a:r>
            <a:endParaRPr sz="1200">
              <a:latin typeface="Calibri"/>
              <a:cs typeface="Calibri"/>
            </a:endParaRPr>
          </a:p>
          <a:p>
            <a:pPr marL="636905">
              <a:lnSpc>
                <a:spcPts val="1370"/>
              </a:lnSpc>
            </a:pPr>
            <a:r>
              <a:rPr sz="1200" i="1" spc="-50" dirty="0">
                <a:latin typeface="Calibri"/>
                <a:cs typeface="Calibri"/>
              </a:rPr>
              <a:t>f</a:t>
            </a:r>
            <a:endParaRPr sz="1200">
              <a:latin typeface="Calibri"/>
              <a:cs typeface="Calibri"/>
            </a:endParaRPr>
          </a:p>
          <a:p>
            <a:pPr marL="106680">
              <a:lnSpc>
                <a:spcPct val="100000"/>
              </a:lnSpc>
              <a:tabLst>
                <a:tab pos="867410" algn="l"/>
              </a:tabLst>
            </a:pPr>
            <a:r>
              <a:rPr sz="1200" spc="-25" dirty="0">
                <a:latin typeface="Calibri"/>
                <a:cs typeface="Calibri"/>
              </a:rPr>
              <a:t>(m)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i="1" dirty="0">
                <a:latin typeface="Calibri"/>
                <a:cs typeface="Calibri"/>
              </a:rPr>
              <a:t>f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(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spc="-20" dirty="0">
                <a:latin typeface="Calibri"/>
                <a:cs typeface="Calibri"/>
              </a:rPr>
              <a:t>MHz)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10788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49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14976" y="1264796"/>
            <a:ext cx="147447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20" dirty="0">
                <a:solidFill>
                  <a:srgbClr val="00AE50"/>
                </a:solidFill>
                <a:latin typeface="Calibri"/>
                <a:cs typeface="Calibri"/>
              </a:rPr>
              <a:t>Unwanted</a:t>
            </a:r>
            <a:r>
              <a:rPr sz="1600" spc="-4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Signals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15255" y="1799844"/>
            <a:ext cx="2663951" cy="1830323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7241540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50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04975" y="6243743"/>
            <a:ext cx="162941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spc="-10" dirty="0">
                <a:solidFill>
                  <a:srgbClr val="00AE50"/>
                </a:solidFill>
                <a:latin typeface="Calibri"/>
                <a:cs typeface="Calibri"/>
              </a:rPr>
              <a:t>Unwanted</a:t>
            </a:r>
            <a:r>
              <a:rPr sz="1750" spc="-7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00AE50"/>
                </a:solidFill>
                <a:latin typeface="Calibri"/>
                <a:cs typeface="Calibri"/>
              </a:rPr>
              <a:t>Signals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9100" y="6781800"/>
            <a:ext cx="32384" cy="33655"/>
          </a:xfrm>
          <a:custGeom>
            <a:avLst/>
            <a:gdLst/>
            <a:ahLst/>
            <a:cxnLst/>
            <a:rect l="l" t="t" r="r" b="b"/>
            <a:pathLst>
              <a:path w="32384" h="33654">
                <a:moveTo>
                  <a:pt x="21335" y="33527"/>
                </a:moveTo>
                <a:lnTo>
                  <a:pt x="12191" y="33527"/>
                </a:lnTo>
                <a:lnTo>
                  <a:pt x="9143" y="32003"/>
                </a:lnTo>
                <a:lnTo>
                  <a:pt x="6095" y="28955"/>
                </a:lnTo>
                <a:lnTo>
                  <a:pt x="1523" y="25907"/>
                </a:lnTo>
                <a:lnTo>
                  <a:pt x="0" y="21335"/>
                </a:lnTo>
                <a:lnTo>
                  <a:pt x="0" y="12191"/>
                </a:lnTo>
                <a:lnTo>
                  <a:pt x="1523" y="7619"/>
                </a:lnTo>
                <a:lnTo>
                  <a:pt x="6095" y="4571"/>
                </a:lnTo>
                <a:lnTo>
                  <a:pt x="9143" y="1523"/>
                </a:lnTo>
                <a:lnTo>
                  <a:pt x="12191" y="0"/>
                </a:lnTo>
                <a:lnTo>
                  <a:pt x="21335" y="0"/>
                </a:lnTo>
                <a:lnTo>
                  <a:pt x="24383" y="1523"/>
                </a:lnTo>
                <a:lnTo>
                  <a:pt x="30479" y="7619"/>
                </a:lnTo>
                <a:lnTo>
                  <a:pt x="32003" y="12191"/>
                </a:lnTo>
                <a:lnTo>
                  <a:pt x="32003" y="21335"/>
                </a:lnTo>
                <a:lnTo>
                  <a:pt x="30479" y="25907"/>
                </a:lnTo>
                <a:lnTo>
                  <a:pt x="24383" y="32003"/>
                </a:lnTo>
                <a:lnTo>
                  <a:pt x="21335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98780" y="6615123"/>
            <a:ext cx="3073400" cy="1250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3655" indent="46990">
              <a:lnSpc>
                <a:spcPct val="153300"/>
              </a:lnSpc>
              <a:spcBef>
                <a:spcPts val="9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Unwanted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signals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include</a:t>
            </a:r>
            <a:r>
              <a:rPr sz="1050" spc="459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1.Transmitting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Antenna </a:t>
            </a:r>
            <a:r>
              <a:rPr sz="1050" dirty="0">
                <a:latin typeface="Calibri"/>
                <a:cs typeface="Calibri"/>
              </a:rPr>
              <a:t>impedance mismatch</a:t>
            </a:r>
            <a:r>
              <a:rPr sz="1050" spc="3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2.Receiver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poor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mixer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match.</a:t>
            </a:r>
            <a:endParaRPr sz="1050">
              <a:latin typeface="Calibri"/>
              <a:cs typeface="Calibri"/>
            </a:endParaRPr>
          </a:p>
          <a:p>
            <a:pPr marL="111760" indent="-104775">
              <a:lnSpc>
                <a:spcPct val="100000"/>
              </a:lnSpc>
              <a:spcBef>
                <a:spcPts val="660"/>
              </a:spcBef>
              <a:buSzPct val="85714"/>
              <a:buAutoNum type="arabicPeriod" startAt="3"/>
              <a:tabLst>
                <a:tab pos="111760" algn="l"/>
              </a:tabLst>
            </a:pPr>
            <a:r>
              <a:rPr sz="1050" dirty="0">
                <a:latin typeface="Calibri"/>
                <a:cs typeface="Calibri"/>
              </a:rPr>
              <a:t>Coupling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between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transmitter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receiver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antennas</a:t>
            </a:r>
            <a:endParaRPr sz="1050">
              <a:latin typeface="Calibri"/>
              <a:cs typeface="Calibri"/>
            </a:endParaRPr>
          </a:p>
          <a:p>
            <a:pPr marL="12700" marR="5080" indent="-10160">
              <a:lnSpc>
                <a:spcPct val="152400"/>
              </a:lnSpc>
              <a:spcBef>
                <a:spcPts val="20"/>
              </a:spcBef>
              <a:buSzPct val="85714"/>
              <a:buAutoNum type="arabicPeriod" startAt="3"/>
              <a:tabLst>
                <a:tab pos="100965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10" dirty="0">
                <a:latin typeface="Calibri"/>
                <a:cs typeface="Calibri"/>
              </a:rPr>
              <a:t> interference </a:t>
            </a:r>
            <a:r>
              <a:rPr sz="1050" dirty="0">
                <a:latin typeface="Calibri"/>
                <a:cs typeface="Calibri"/>
              </a:rPr>
              <a:t>due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being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reflected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back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to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transmitter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8780" y="7947412"/>
            <a:ext cx="1615440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dirty="0">
                <a:latin typeface="Calibri"/>
                <a:cs typeface="Calibri"/>
              </a:rPr>
              <a:t>5.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double-bounce </a:t>
            </a:r>
            <a:r>
              <a:rPr sz="1050" spc="-10" dirty="0">
                <a:latin typeface="Calibri"/>
                <a:cs typeface="Calibri"/>
              </a:rPr>
              <a:t>signal.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47060" y="6185916"/>
            <a:ext cx="641604" cy="458723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822952" y="6138547"/>
            <a:ext cx="1853564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Sinusoidal</a:t>
            </a:r>
            <a:r>
              <a:rPr sz="1600" spc="-6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Modulation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81955" y="7802730"/>
            <a:ext cx="177800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10"/>
              </a:lnSpc>
            </a:pPr>
            <a:r>
              <a:rPr sz="1250" i="1" spc="-25" dirty="0">
                <a:latin typeface="Calibri"/>
                <a:cs typeface="Calibri"/>
              </a:rPr>
              <a:t>fm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59096" y="7738871"/>
            <a:ext cx="1447800" cy="277367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4151376" y="678941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5051"/>
                </a:lnTo>
                <a:lnTo>
                  <a:pt x="0" y="25907"/>
                </a:lnTo>
                <a:lnTo>
                  <a:pt x="0" y="15239"/>
                </a:lnTo>
                <a:lnTo>
                  <a:pt x="6096" y="6095"/>
                </a:lnTo>
                <a:lnTo>
                  <a:pt x="15240" y="0"/>
                </a:lnTo>
                <a:lnTo>
                  <a:pt x="25908" y="0"/>
                </a:lnTo>
                <a:lnTo>
                  <a:pt x="35052" y="6095"/>
                </a:lnTo>
                <a:lnTo>
                  <a:pt x="38100" y="10667"/>
                </a:lnTo>
                <a:lnTo>
                  <a:pt x="39624" y="15239"/>
                </a:lnTo>
                <a:lnTo>
                  <a:pt x="39624" y="25907"/>
                </a:lnTo>
                <a:lnTo>
                  <a:pt x="38100" y="30479"/>
                </a:lnTo>
                <a:lnTo>
                  <a:pt x="35052" y="35051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241291" y="6690160"/>
            <a:ext cx="3066415" cy="149034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8100" marR="30480">
              <a:lnSpc>
                <a:spcPct val="92100"/>
              </a:lnSpc>
              <a:spcBef>
                <a:spcPts val="250"/>
              </a:spcBef>
            </a:pPr>
            <a:r>
              <a:rPr sz="1250" dirty="0">
                <a:latin typeface="Calibri"/>
                <a:cs typeface="Calibri"/>
              </a:rPr>
              <a:t>If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CW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carrier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frequency-modulated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-50" dirty="0">
                <a:latin typeface="Calibri"/>
                <a:cs typeface="Calibri"/>
              </a:rPr>
              <a:t>a </a:t>
            </a:r>
            <a:r>
              <a:rPr sz="1250" dirty="0">
                <a:latin typeface="Calibri"/>
                <a:cs typeface="Calibri"/>
              </a:rPr>
              <a:t>sine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wave,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difference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frequency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obtained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heterodyning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returned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signal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50" dirty="0">
                <a:latin typeface="Calibri"/>
                <a:cs typeface="Calibri"/>
              </a:rPr>
              <a:t>a </a:t>
            </a:r>
            <a:r>
              <a:rPr sz="1250" dirty="0">
                <a:latin typeface="Calibri"/>
                <a:cs typeface="Calibri"/>
              </a:rPr>
              <a:t>portion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transmitter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signal may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be </a:t>
            </a:r>
            <a:r>
              <a:rPr sz="1250" dirty="0">
                <a:latin typeface="Calibri"/>
                <a:cs typeface="Calibri"/>
              </a:rPr>
              <a:t>expanded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trigonometric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series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whose </a:t>
            </a:r>
            <a:r>
              <a:rPr sz="1250" dirty="0">
                <a:latin typeface="Calibri"/>
                <a:cs typeface="Calibri"/>
              </a:rPr>
              <a:t>terms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are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harmonics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modulating frequency</a:t>
            </a:r>
            <a:endParaRPr sz="125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204"/>
              </a:spcBef>
            </a:pPr>
            <a:r>
              <a:rPr sz="1250" dirty="0">
                <a:latin typeface="Calibri"/>
                <a:cs typeface="Calibri"/>
              </a:rPr>
              <a:t>Assume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spc="-70" dirty="0">
                <a:latin typeface="Calibri"/>
                <a:cs typeface="Calibri"/>
              </a:rPr>
              <a:t>the</a:t>
            </a:r>
            <a:r>
              <a:rPr sz="1875" i="1" spc="-104" baseline="17777" dirty="0">
                <a:latin typeface="Calibri"/>
                <a:cs typeface="Calibri"/>
              </a:rPr>
              <a:t>.</a:t>
            </a:r>
            <a:r>
              <a:rPr sz="1875" i="1" spc="157" baseline="17777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form</a:t>
            </a:r>
            <a:r>
              <a:rPr sz="1050" baseline="-7936" dirty="0">
                <a:latin typeface="Calibri"/>
                <a:cs typeface="Calibri"/>
              </a:rPr>
              <a:t>w</a:t>
            </a:r>
            <a:r>
              <a:rPr sz="1250" dirty="0">
                <a:latin typeface="Calibri"/>
                <a:cs typeface="Calibri"/>
              </a:rPr>
              <a:t>o</a:t>
            </a:r>
            <a:r>
              <a:rPr sz="1050" baseline="-7936" dirty="0">
                <a:latin typeface="Calibri"/>
                <a:cs typeface="Calibri"/>
              </a:rPr>
              <a:t>h</a:t>
            </a:r>
            <a:r>
              <a:rPr sz="1250" dirty="0">
                <a:latin typeface="Calibri"/>
                <a:cs typeface="Calibri"/>
              </a:rPr>
              <a:t>f</a:t>
            </a:r>
            <a:r>
              <a:rPr sz="1050" baseline="-7936" dirty="0">
                <a:latin typeface="Calibri"/>
                <a:cs typeface="Calibri"/>
              </a:rPr>
              <a:t>ere</a:t>
            </a:r>
            <a:r>
              <a:rPr sz="1250" dirty="0">
                <a:latin typeface="Calibri"/>
                <a:cs typeface="Calibri"/>
              </a:rPr>
              <a:t>th</a:t>
            </a:r>
            <a:r>
              <a:rPr sz="1050" baseline="-7936" dirty="0">
                <a:latin typeface="Calibri"/>
                <a:cs typeface="Calibri"/>
              </a:rPr>
              <a:t>,</a:t>
            </a:r>
            <a:r>
              <a:rPr sz="1050" spc="15" baseline="-7936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transmitted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signal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151376" y="805891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6096" y="33527"/>
                </a:lnTo>
                <a:lnTo>
                  <a:pt x="0" y="24383"/>
                </a:lnTo>
                <a:lnTo>
                  <a:pt x="0" y="13715"/>
                </a:lnTo>
                <a:lnTo>
                  <a:pt x="6096" y="4571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5052" y="4571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4383"/>
                </a:lnTo>
                <a:lnTo>
                  <a:pt x="38100" y="28955"/>
                </a:lnTo>
                <a:lnTo>
                  <a:pt x="35052" y="33527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241291" y="8134912"/>
            <a:ext cx="241300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875" spc="-434" baseline="-6666" dirty="0">
                <a:latin typeface="Calibri"/>
                <a:cs typeface="Calibri"/>
              </a:rPr>
              <a:t>t</a:t>
            </a:r>
            <a:r>
              <a:rPr sz="1250" spc="-290" dirty="0">
                <a:latin typeface="Calibri"/>
                <a:cs typeface="Calibri"/>
              </a:rPr>
              <a:t>b</a:t>
            </a:r>
            <a:r>
              <a:rPr sz="1875" spc="-434" baseline="-6666" dirty="0">
                <a:latin typeface="Calibri"/>
                <a:cs typeface="Calibri"/>
              </a:rPr>
              <a:t>o</a:t>
            </a:r>
            <a:r>
              <a:rPr sz="1250" spc="-290" dirty="0">
                <a:latin typeface="Calibri"/>
                <a:cs typeface="Calibri"/>
              </a:rPr>
              <a:t>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425440" y="8439911"/>
            <a:ext cx="47625" cy="58419"/>
          </a:xfrm>
          <a:custGeom>
            <a:avLst/>
            <a:gdLst/>
            <a:ahLst/>
            <a:cxnLst/>
            <a:rect l="l" t="t" r="r" b="b"/>
            <a:pathLst>
              <a:path w="47625" h="58420">
                <a:moveTo>
                  <a:pt x="45720" y="57912"/>
                </a:moveTo>
                <a:lnTo>
                  <a:pt x="1524" y="57912"/>
                </a:lnTo>
                <a:lnTo>
                  <a:pt x="0" y="56388"/>
                </a:lnTo>
                <a:lnTo>
                  <a:pt x="0" y="48768"/>
                </a:lnTo>
                <a:lnTo>
                  <a:pt x="1524" y="47244"/>
                </a:lnTo>
                <a:lnTo>
                  <a:pt x="18288" y="1524"/>
                </a:lnTo>
                <a:lnTo>
                  <a:pt x="18288" y="0"/>
                </a:lnTo>
                <a:lnTo>
                  <a:pt x="27432" y="0"/>
                </a:lnTo>
                <a:lnTo>
                  <a:pt x="27432" y="1524"/>
                </a:lnTo>
                <a:lnTo>
                  <a:pt x="28956" y="1524"/>
                </a:lnTo>
                <a:lnTo>
                  <a:pt x="31191" y="7620"/>
                </a:lnTo>
                <a:lnTo>
                  <a:pt x="22860" y="7620"/>
                </a:lnTo>
                <a:lnTo>
                  <a:pt x="7620" y="51816"/>
                </a:lnTo>
                <a:lnTo>
                  <a:pt x="47244" y="51816"/>
                </a:lnTo>
                <a:lnTo>
                  <a:pt x="47244" y="56388"/>
                </a:lnTo>
                <a:lnTo>
                  <a:pt x="45720" y="56388"/>
                </a:lnTo>
                <a:lnTo>
                  <a:pt x="45720" y="57912"/>
                </a:lnTo>
                <a:close/>
              </a:path>
              <a:path w="47625" h="58420">
                <a:moveTo>
                  <a:pt x="47244" y="51816"/>
                </a:moveTo>
                <a:lnTo>
                  <a:pt x="38100" y="51816"/>
                </a:lnTo>
                <a:lnTo>
                  <a:pt x="22860" y="7620"/>
                </a:lnTo>
                <a:lnTo>
                  <a:pt x="31191" y="7620"/>
                </a:lnTo>
                <a:lnTo>
                  <a:pt x="45720" y="47244"/>
                </a:lnTo>
                <a:lnTo>
                  <a:pt x="45720" y="50292"/>
                </a:lnTo>
                <a:lnTo>
                  <a:pt x="47244" y="50292"/>
                </a:lnTo>
                <a:lnTo>
                  <a:pt x="47244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409692" y="8174401"/>
            <a:ext cx="1014730" cy="3549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i="1" dirty="0">
                <a:latin typeface="Calibri"/>
                <a:cs typeface="Calibri"/>
              </a:rPr>
              <a:t>fo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=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carrier</a:t>
            </a:r>
            <a:r>
              <a:rPr sz="700" i="1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frequency</a:t>
            </a:r>
            <a:endParaRPr sz="700">
              <a:latin typeface="Calibri"/>
              <a:cs typeface="Calibri"/>
            </a:endParaRPr>
          </a:p>
          <a:p>
            <a:pPr marL="64135" marR="5080" indent="-52069">
              <a:lnSpc>
                <a:spcPct val="102899"/>
              </a:lnSpc>
            </a:pPr>
            <a:r>
              <a:rPr sz="700" i="1" dirty="0">
                <a:latin typeface="Calibri"/>
                <a:cs typeface="Calibri"/>
              </a:rPr>
              <a:t>fm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=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modulationfrequency</a:t>
            </a:r>
            <a:r>
              <a:rPr sz="700" i="1" spc="50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=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frequency</a:t>
            </a:r>
            <a:r>
              <a:rPr sz="700" i="1" spc="-5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excursion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510788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51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241540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52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139" y="1369991"/>
            <a:ext cx="205295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solidFill>
                  <a:srgbClr val="00AE50"/>
                </a:solidFill>
                <a:latin typeface="Calibri"/>
                <a:cs typeface="Calibri"/>
              </a:rPr>
              <a:t>Sinusoidal</a:t>
            </a:r>
            <a:r>
              <a:rPr sz="1750" spc="-6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00AE50"/>
                </a:solidFill>
                <a:latin typeface="Calibri"/>
                <a:cs typeface="Calibri"/>
              </a:rPr>
              <a:t>Modulation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0623" y="193547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39" y="1836220"/>
            <a:ext cx="257111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The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difference </a:t>
            </a:r>
            <a:r>
              <a:rPr sz="1250" dirty="0">
                <a:latin typeface="Calibri"/>
                <a:cs typeface="Calibri"/>
              </a:rPr>
              <a:t>frequency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signal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may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be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0163" y="2090778"/>
            <a:ext cx="639445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10"/>
              </a:lnSpc>
            </a:pPr>
            <a:r>
              <a:rPr sz="1250" spc="-10" dirty="0">
                <a:latin typeface="Calibri"/>
                <a:cs typeface="Calibri"/>
              </a:rPr>
              <a:t>written</a:t>
            </a:r>
            <a:r>
              <a:rPr sz="1250" spc="-5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as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304" y="2104644"/>
            <a:ext cx="3017519" cy="6416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191" y="2993135"/>
            <a:ext cx="71628" cy="7924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246619" y="2997720"/>
            <a:ext cx="94615" cy="59690"/>
          </a:xfrm>
          <a:custGeom>
            <a:avLst/>
            <a:gdLst/>
            <a:ahLst/>
            <a:cxnLst/>
            <a:rect l="l" t="t" r="r" b="b"/>
            <a:pathLst>
              <a:path w="94615" h="59689">
                <a:moveTo>
                  <a:pt x="41148" y="9144"/>
                </a:moveTo>
                <a:lnTo>
                  <a:pt x="39624" y="7620"/>
                </a:lnTo>
                <a:lnTo>
                  <a:pt x="39624" y="6096"/>
                </a:lnTo>
                <a:lnTo>
                  <a:pt x="39624" y="4572"/>
                </a:lnTo>
                <a:lnTo>
                  <a:pt x="38100" y="4572"/>
                </a:lnTo>
                <a:lnTo>
                  <a:pt x="33528" y="0"/>
                </a:lnTo>
                <a:lnTo>
                  <a:pt x="19812" y="0"/>
                </a:lnTo>
                <a:lnTo>
                  <a:pt x="18288" y="1524"/>
                </a:lnTo>
                <a:lnTo>
                  <a:pt x="15240" y="1524"/>
                </a:lnTo>
                <a:lnTo>
                  <a:pt x="15240" y="3048"/>
                </a:lnTo>
                <a:lnTo>
                  <a:pt x="12192" y="3048"/>
                </a:lnTo>
                <a:lnTo>
                  <a:pt x="12192" y="4572"/>
                </a:lnTo>
                <a:lnTo>
                  <a:pt x="10668" y="4572"/>
                </a:lnTo>
                <a:lnTo>
                  <a:pt x="10668" y="10668"/>
                </a:lnTo>
                <a:lnTo>
                  <a:pt x="12192" y="10668"/>
                </a:lnTo>
                <a:lnTo>
                  <a:pt x="13716" y="9144"/>
                </a:lnTo>
                <a:lnTo>
                  <a:pt x="15240" y="9144"/>
                </a:lnTo>
                <a:lnTo>
                  <a:pt x="18288" y="6096"/>
                </a:lnTo>
                <a:lnTo>
                  <a:pt x="28956" y="6096"/>
                </a:lnTo>
                <a:lnTo>
                  <a:pt x="28956" y="7620"/>
                </a:lnTo>
                <a:lnTo>
                  <a:pt x="30480" y="7620"/>
                </a:lnTo>
                <a:lnTo>
                  <a:pt x="30480" y="10668"/>
                </a:lnTo>
                <a:lnTo>
                  <a:pt x="32004" y="12192"/>
                </a:lnTo>
                <a:lnTo>
                  <a:pt x="32004" y="15240"/>
                </a:lnTo>
                <a:lnTo>
                  <a:pt x="30480" y="16764"/>
                </a:lnTo>
                <a:lnTo>
                  <a:pt x="30480" y="21336"/>
                </a:lnTo>
                <a:lnTo>
                  <a:pt x="28956" y="22860"/>
                </a:lnTo>
                <a:lnTo>
                  <a:pt x="28956" y="24384"/>
                </a:lnTo>
                <a:lnTo>
                  <a:pt x="25908" y="27432"/>
                </a:lnTo>
                <a:lnTo>
                  <a:pt x="25908" y="28956"/>
                </a:lnTo>
                <a:lnTo>
                  <a:pt x="16764" y="38100"/>
                </a:lnTo>
                <a:lnTo>
                  <a:pt x="1524" y="51816"/>
                </a:lnTo>
                <a:lnTo>
                  <a:pt x="0" y="53340"/>
                </a:lnTo>
                <a:lnTo>
                  <a:pt x="0" y="59436"/>
                </a:lnTo>
                <a:lnTo>
                  <a:pt x="35052" y="59436"/>
                </a:lnTo>
                <a:lnTo>
                  <a:pt x="35052" y="56388"/>
                </a:lnTo>
                <a:lnTo>
                  <a:pt x="36576" y="56388"/>
                </a:lnTo>
                <a:lnTo>
                  <a:pt x="36576" y="53340"/>
                </a:lnTo>
                <a:lnTo>
                  <a:pt x="9144" y="53340"/>
                </a:lnTo>
                <a:lnTo>
                  <a:pt x="21336" y="42672"/>
                </a:lnTo>
                <a:lnTo>
                  <a:pt x="32004" y="32004"/>
                </a:lnTo>
                <a:lnTo>
                  <a:pt x="33528" y="28956"/>
                </a:lnTo>
                <a:lnTo>
                  <a:pt x="36576" y="25908"/>
                </a:lnTo>
                <a:lnTo>
                  <a:pt x="36576" y="24384"/>
                </a:lnTo>
                <a:lnTo>
                  <a:pt x="38100" y="22860"/>
                </a:lnTo>
                <a:lnTo>
                  <a:pt x="38100" y="21336"/>
                </a:lnTo>
                <a:lnTo>
                  <a:pt x="39624" y="19812"/>
                </a:lnTo>
                <a:lnTo>
                  <a:pt x="39624" y="15240"/>
                </a:lnTo>
                <a:lnTo>
                  <a:pt x="41148" y="15240"/>
                </a:lnTo>
                <a:lnTo>
                  <a:pt x="41148" y="9144"/>
                </a:lnTo>
                <a:close/>
              </a:path>
              <a:path w="94615" h="59689">
                <a:moveTo>
                  <a:pt x="94500" y="16764"/>
                </a:moveTo>
                <a:lnTo>
                  <a:pt x="50292" y="16764"/>
                </a:lnTo>
                <a:lnTo>
                  <a:pt x="48768" y="18288"/>
                </a:lnTo>
                <a:lnTo>
                  <a:pt x="48768" y="22860"/>
                </a:lnTo>
                <a:lnTo>
                  <a:pt x="56388" y="22860"/>
                </a:lnTo>
                <a:lnTo>
                  <a:pt x="56388" y="27432"/>
                </a:lnTo>
                <a:lnTo>
                  <a:pt x="54864" y="30480"/>
                </a:lnTo>
                <a:lnTo>
                  <a:pt x="53340" y="35052"/>
                </a:lnTo>
                <a:lnTo>
                  <a:pt x="53340" y="38100"/>
                </a:lnTo>
                <a:lnTo>
                  <a:pt x="51816" y="41148"/>
                </a:lnTo>
                <a:lnTo>
                  <a:pt x="51816" y="44196"/>
                </a:lnTo>
                <a:lnTo>
                  <a:pt x="50292" y="45720"/>
                </a:lnTo>
                <a:lnTo>
                  <a:pt x="48768" y="48768"/>
                </a:lnTo>
                <a:lnTo>
                  <a:pt x="48768" y="50292"/>
                </a:lnTo>
                <a:lnTo>
                  <a:pt x="47244" y="51816"/>
                </a:lnTo>
                <a:lnTo>
                  <a:pt x="47244" y="53340"/>
                </a:lnTo>
                <a:lnTo>
                  <a:pt x="45720" y="54864"/>
                </a:lnTo>
                <a:lnTo>
                  <a:pt x="45720" y="56388"/>
                </a:lnTo>
                <a:lnTo>
                  <a:pt x="44196" y="56388"/>
                </a:lnTo>
                <a:lnTo>
                  <a:pt x="44196" y="57912"/>
                </a:lnTo>
                <a:lnTo>
                  <a:pt x="45720" y="59436"/>
                </a:lnTo>
                <a:lnTo>
                  <a:pt x="51816" y="59436"/>
                </a:lnTo>
                <a:lnTo>
                  <a:pt x="51816" y="57912"/>
                </a:lnTo>
                <a:lnTo>
                  <a:pt x="53340" y="57912"/>
                </a:lnTo>
                <a:lnTo>
                  <a:pt x="53340" y="54864"/>
                </a:lnTo>
                <a:lnTo>
                  <a:pt x="54864" y="54864"/>
                </a:lnTo>
                <a:lnTo>
                  <a:pt x="54864" y="51816"/>
                </a:lnTo>
                <a:lnTo>
                  <a:pt x="57912" y="48768"/>
                </a:lnTo>
                <a:lnTo>
                  <a:pt x="57912" y="45720"/>
                </a:lnTo>
                <a:lnTo>
                  <a:pt x="60960" y="39624"/>
                </a:lnTo>
                <a:lnTo>
                  <a:pt x="60960" y="35052"/>
                </a:lnTo>
                <a:lnTo>
                  <a:pt x="62484" y="32004"/>
                </a:lnTo>
                <a:lnTo>
                  <a:pt x="64008" y="27432"/>
                </a:lnTo>
                <a:lnTo>
                  <a:pt x="64008" y="22860"/>
                </a:lnTo>
                <a:lnTo>
                  <a:pt x="77724" y="22860"/>
                </a:lnTo>
                <a:lnTo>
                  <a:pt x="74676" y="32004"/>
                </a:lnTo>
                <a:lnTo>
                  <a:pt x="74676" y="36576"/>
                </a:lnTo>
                <a:lnTo>
                  <a:pt x="73152" y="41148"/>
                </a:lnTo>
                <a:lnTo>
                  <a:pt x="73152" y="54864"/>
                </a:lnTo>
                <a:lnTo>
                  <a:pt x="76200" y="57912"/>
                </a:lnTo>
                <a:lnTo>
                  <a:pt x="77724" y="57912"/>
                </a:lnTo>
                <a:lnTo>
                  <a:pt x="79248" y="59436"/>
                </a:lnTo>
                <a:lnTo>
                  <a:pt x="85344" y="59436"/>
                </a:lnTo>
                <a:lnTo>
                  <a:pt x="85344" y="57912"/>
                </a:lnTo>
                <a:lnTo>
                  <a:pt x="88404" y="57912"/>
                </a:lnTo>
                <a:lnTo>
                  <a:pt x="88404" y="56388"/>
                </a:lnTo>
                <a:lnTo>
                  <a:pt x="89928" y="56388"/>
                </a:lnTo>
                <a:lnTo>
                  <a:pt x="89928" y="53340"/>
                </a:lnTo>
                <a:lnTo>
                  <a:pt x="89928" y="51816"/>
                </a:lnTo>
                <a:lnTo>
                  <a:pt x="86880" y="51816"/>
                </a:lnTo>
                <a:lnTo>
                  <a:pt x="86880" y="53340"/>
                </a:lnTo>
                <a:lnTo>
                  <a:pt x="82296" y="53340"/>
                </a:lnTo>
                <a:lnTo>
                  <a:pt x="82296" y="51816"/>
                </a:lnTo>
                <a:lnTo>
                  <a:pt x="80772" y="51816"/>
                </a:lnTo>
                <a:lnTo>
                  <a:pt x="80772" y="38100"/>
                </a:lnTo>
                <a:lnTo>
                  <a:pt x="83820" y="32004"/>
                </a:lnTo>
                <a:lnTo>
                  <a:pt x="83820" y="27432"/>
                </a:lnTo>
                <a:lnTo>
                  <a:pt x="85344" y="22860"/>
                </a:lnTo>
                <a:lnTo>
                  <a:pt x="92976" y="22860"/>
                </a:lnTo>
                <a:lnTo>
                  <a:pt x="92976" y="21336"/>
                </a:lnTo>
                <a:lnTo>
                  <a:pt x="94500" y="21336"/>
                </a:lnTo>
                <a:lnTo>
                  <a:pt x="94500" y="167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46248" y="3765803"/>
            <a:ext cx="91440" cy="60960"/>
          </a:xfrm>
          <a:custGeom>
            <a:avLst/>
            <a:gdLst/>
            <a:ahLst/>
            <a:cxnLst/>
            <a:rect l="l" t="t" r="r" b="b"/>
            <a:pathLst>
              <a:path w="91439" h="60960">
                <a:moveTo>
                  <a:pt x="36576" y="53340"/>
                </a:moveTo>
                <a:lnTo>
                  <a:pt x="9144" y="53340"/>
                </a:lnTo>
                <a:lnTo>
                  <a:pt x="18288" y="42672"/>
                </a:lnTo>
                <a:lnTo>
                  <a:pt x="27432" y="33528"/>
                </a:lnTo>
                <a:lnTo>
                  <a:pt x="28956" y="30480"/>
                </a:lnTo>
                <a:lnTo>
                  <a:pt x="30480" y="28956"/>
                </a:lnTo>
                <a:lnTo>
                  <a:pt x="32004" y="25908"/>
                </a:lnTo>
                <a:lnTo>
                  <a:pt x="32004" y="24384"/>
                </a:lnTo>
                <a:lnTo>
                  <a:pt x="33528" y="21336"/>
                </a:lnTo>
                <a:lnTo>
                  <a:pt x="33528" y="9144"/>
                </a:lnTo>
                <a:lnTo>
                  <a:pt x="32004" y="6096"/>
                </a:lnTo>
                <a:lnTo>
                  <a:pt x="27432" y="1524"/>
                </a:lnTo>
                <a:lnTo>
                  <a:pt x="24384" y="0"/>
                </a:lnTo>
                <a:lnTo>
                  <a:pt x="9144" y="0"/>
                </a:lnTo>
                <a:lnTo>
                  <a:pt x="7620" y="1524"/>
                </a:lnTo>
                <a:lnTo>
                  <a:pt x="6096" y="1524"/>
                </a:lnTo>
                <a:lnTo>
                  <a:pt x="4572" y="3048"/>
                </a:lnTo>
                <a:lnTo>
                  <a:pt x="3048" y="3048"/>
                </a:lnTo>
                <a:lnTo>
                  <a:pt x="3048" y="4572"/>
                </a:lnTo>
                <a:lnTo>
                  <a:pt x="1524" y="4572"/>
                </a:lnTo>
                <a:lnTo>
                  <a:pt x="1524" y="9144"/>
                </a:lnTo>
                <a:lnTo>
                  <a:pt x="3048" y="9144"/>
                </a:lnTo>
                <a:lnTo>
                  <a:pt x="3048" y="10668"/>
                </a:lnTo>
                <a:lnTo>
                  <a:pt x="4572" y="9144"/>
                </a:lnTo>
                <a:lnTo>
                  <a:pt x="6096" y="9144"/>
                </a:lnTo>
                <a:lnTo>
                  <a:pt x="6096" y="7620"/>
                </a:lnTo>
                <a:lnTo>
                  <a:pt x="9144" y="7620"/>
                </a:lnTo>
                <a:lnTo>
                  <a:pt x="10668" y="6096"/>
                </a:lnTo>
                <a:lnTo>
                  <a:pt x="21336" y="6096"/>
                </a:lnTo>
                <a:lnTo>
                  <a:pt x="25908" y="10668"/>
                </a:lnTo>
                <a:lnTo>
                  <a:pt x="25908" y="21336"/>
                </a:lnTo>
                <a:lnTo>
                  <a:pt x="24384" y="22860"/>
                </a:lnTo>
                <a:lnTo>
                  <a:pt x="24384" y="24384"/>
                </a:lnTo>
                <a:lnTo>
                  <a:pt x="22860" y="27432"/>
                </a:lnTo>
                <a:lnTo>
                  <a:pt x="19812" y="30480"/>
                </a:lnTo>
                <a:lnTo>
                  <a:pt x="18288" y="33528"/>
                </a:lnTo>
                <a:lnTo>
                  <a:pt x="1524" y="50292"/>
                </a:lnTo>
                <a:lnTo>
                  <a:pt x="1524" y="53340"/>
                </a:lnTo>
                <a:lnTo>
                  <a:pt x="0" y="53340"/>
                </a:lnTo>
                <a:lnTo>
                  <a:pt x="0" y="57912"/>
                </a:lnTo>
                <a:lnTo>
                  <a:pt x="1524" y="57912"/>
                </a:lnTo>
                <a:lnTo>
                  <a:pt x="1524" y="59436"/>
                </a:lnTo>
                <a:lnTo>
                  <a:pt x="35052" y="59436"/>
                </a:lnTo>
                <a:lnTo>
                  <a:pt x="36576" y="57912"/>
                </a:lnTo>
                <a:lnTo>
                  <a:pt x="36576" y="53340"/>
                </a:lnTo>
                <a:close/>
              </a:path>
              <a:path w="91439" h="60960">
                <a:moveTo>
                  <a:pt x="91440" y="54864"/>
                </a:moveTo>
                <a:lnTo>
                  <a:pt x="89916" y="53340"/>
                </a:lnTo>
                <a:lnTo>
                  <a:pt x="86868" y="53340"/>
                </a:lnTo>
                <a:lnTo>
                  <a:pt x="85344" y="54864"/>
                </a:lnTo>
                <a:lnTo>
                  <a:pt x="83820" y="53340"/>
                </a:lnTo>
                <a:lnTo>
                  <a:pt x="82296" y="53340"/>
                </a:lnTo>
                <a:lnTo>
                  <a:pt x="82296" y="51816"/>
                </a:lnTo>
                <a:lnTo>
                  <a:pt x="80772" y="50292"/>
                </a:lnTo>
                <a:lnTo>
                  <a:pt x="80772" y="44196"/>
                </a:lnTo>
                <a:lnTo>
                  <a:pt x="79248" y="41148"/>
                </a:lnTo>
                <a:lnTo>
                  <a:pt x="79248" y="27432"/>
                </a:lnTo>
                <a:lnTo>
                  <a:pt x="80772" y="22860"/>
                </a:lnTo>
                <a:lnTo>
                  <a:pt x="88392" y="22860"/>
                </a:lnTo>
                <a:lnTo>
                  <a:pt x="88392" y="16764"/>
                </a:lnTo>
                <a:lnTo>
                  <a:pt x="44196" y="16764"/>
                </a:lnTo>
                <a:lnTo>
                  <a:pt x="44196" y="22860"/>
                </a:lnTo>
                <a:lnTo>
                  <a:pt x="53340" y="22860"/>
                </a:lnTo>
                <a:lnTo>
                  <a:pt x="53340" y="30480"/>
                </a:lnTo>
                <a:lnTo>
                  <a:pt x="51816" y="35052"/>
                </a:lnTo>
                <a:lnTo>
                  <a:pt x="51816" y="42672"/>
                </a:lnTo>
                <a:lnTo>
                  <a:pt x="50292" y="45720"/>
                </a:lnTo>
                <a:lnTo>
                  <a:pt x="50292" y="50292"/>
                </a:lnTo>
                <a:lnTo>
                  <a:pt x="48768" y="51816"/>
                </a:lnTo>
                <a:lnTo>
                  <a:pt x="48768" y="53340"/>
                </a:lnTo>
                <a:lnTo>
                  <a:pt x="47244" y="54864"/>
                </a:lnTo>
                <a:lnTo>
                  <a:pt x="47244" y="57912"/>
                </a:lnTo>
                <a:lnTo>
                  <a:pt x="48768" y="59436"/>
                </a:lnTo>
                <a:lnTo>
                  <a:pt x="51816" y="59436"/>
                </a:lnTo>
                <a:lnTo>
                  <a:pt x="53340" y="57912"/>
                </a:lnTo>
                <a:lnTo>
                  <a:pt x="54864" y="57912"/>
                </a:lnTo>
                <a:lnTo>
                  <a:pt x="54864" y="56388"/>
                </a:lnTo>
                <a:lnTo>
                  <a:pt x="56388" y="54864"/>
                </a:lnTo>
                <a:lnTo>
                  <a:pt x="56388" y="51816"/>
                </a:lnTo>
                <a:lnTo>
                  <a:pt x="57912" y="50292"/>
                </a:lnTo>
                <a:lnTo>
                  <a:pt x="57912" y="47244"/>
                </a:lnTo>
                <a:lnTo>
                  <a:pt x="59436" y="45720"/>
                </a:lnTo>
                <a:lnTo>
                  <a:pt x="59436" y="35052"/>
                </a:lnTo>
                <a:lnTo>
                  <a:pt x="60960" y="32004"/>
                </a:lnTo>
                <a:lnTo>
                  <a:pt x="60960" y="22860"/>
                </a:lnTo>
                <a:lnTo>
                  <a:pt x="74676" y="22860"/>
                </a:lnTo>
                <a:lnTo>
                  <a:pt x="73152" y="27432"/>
                </a:lnTo>
                <a:lnTo>
                  <a:pt x="73152" y="47244"/>
                </a:lnTo>
                <a:lnTo>
                  <a:pt x="74676" y="50292"/>
                </a:lnTo>
                <a:lnTo>
                  <a:pt x="74676" y="53340"/>
                </a:lnTo>
                <a:lnTo>
                  <a:pt x="76200" y="56388"/>
                </a:lnTo>
                <a:lnTo>
                  <a:pt x="77724" y="57912"/>
                </a:lnTo>
                <a:lnTo>
                  <a:pt x="77724" y="59436"/>
                </a:lnTo>
                <a:lnTo>
                  <a:pt x="82296" y="59436"/>
                </a:lnTo>
                <a:lnTo>
                  <a:pt x="82296" y="60960"/>
                </a:lnTo>
                <a:lnTo>
                  <a:pt x="85344" y="60960"/>
                </a:lnTo>
                <a:lnTo>
                  <a:pt x="86868" y="59436"/>
                </a:lnTo>
                <a:lnTo>
                  <a:pt x="89916" y="59436"/>
                </a:lnTo>
                <a:lnTo>
                  <a:pt x="89916" y="57912"/>
                </a:lnTo>
                <a:lnTo>
                  <a:pt x="91440" y="57912"/>
                </a:lnTo>
                <a:lnTo>
                  <a:pt x="91440" y="548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627887" y="3762755"/>
            <a:ext cx="121920" cy="187960"/>
            <a:chOff x="627887" y="3762755"/>
            <a:chExt cx="121920" cy="18796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887" y="3762755"/>
              <a:ext cx="99060" cy="777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887" y="3872483"/>
              <a:ext cx="121920" cy="77724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47303" y="3875544"/>
            <a:ext cx="90170" cy="60960"/>
          </a:xfrm>
          <a:custGeom>
            <a:avLst/>
            <a:gdLst/>
            <a:ahLst/>
            <a:cxnLst/>
            <a:rect l="l" t="t" r="r" b="b"/>
            <a:pathLst>
              <a:path w="90169" h="60960">
                <a:moveTo>
                  <a:pt x="36576" y="53340"/>
                </a:moveTo>
                <a:lnTo>
                  <a:pt x="9144" y="53340"/>
                </a:lnTo>
                <a:lnTo>
                  <a:pt x="18288" y="42672"/>
                </a:lnTo>
                <a:lnTo>
                  <a:pt x="24384" y="36576"/>
                </a:lnTo>
                <a:lnTo>
                  <a:pt x="27432" y="30480"/>
                </a:lnTo>
                <a:lnTo>
                  <a:pt x="28956" y="28956"/>
                </a:lnTo>
                <a:lnTo>
                  <a:pt x="30480" y="25908"/>
                </a:lnTo>
                <a:lnTo>
                  <a:pt x="32004" y="24384"/>
                </a:lnTo>
                <a:lnTo>
                  <a:pt x="32004" y="19812"/>
                </a:lnTo>
                <a:lnTo>
                  <a:pt x="33528" y="18288"/>
                </a:lnTo>
                <a:lnTo>
                  <a:pt x="33528" y="12192"/>
                </a:lnTo>
                <a:lnTo>
                  <a:pt x="32004" y="10668"/>
                </a:lnTo>
                <a:lnTo>
                  <a:pt x="32004" y="7620"/>
                </a:lnTo>
                <a:lnTo>
                  <a:pt x="31242" y="6096"/>
                </a:lnTo>
                <a:lnTo>
                  <a:pt x="30480" y="4572"/>
                </a:lnTo>
                <a:lnTo>
                  <a:pt x="28956" y="4572"/>
                </a:lnTo>
                <a:lnTo>
                  <a:pt x="24384" y="0"/>
                </a:lnTo>
                <a:lnTo>
                  <a:pt x="9144" y="0"/>
                </a:lnTo>
                <a:lnTo>
                  <a:pt x="7620" y="1524"/>
                </a:lnTo>
                <a:lnTo>
                  <a:pt x="4572" y="1524"/>
                </a:lnTo>
                <a:lnTo>
                  <a:pt x="4572" y="3048"/>
                </a:lnTo>
                <a:lnTo>
                  <a:pt x="3048" y="3048"/>
                </a:lnTo>
                <a:lnTo>
                  <a:pt x="1524" y="4572"/>
                </a:lnTo>
                <a:lnTo>
                  <a:pt x="1524" y="10668"/>
                </a:lnTo>
                <a:lnTo>
                  <a:pt x="3048" y="10668"/>
                </a:lnTo>
                <a:lnTo>
                  <a:pt x="3048" y="9144"/>
                </a:lnTo>
                <a:lnTo>
                  <a:pt x="4572" y="9144"/>
                </a:lnTo>
                <a:lnTo>
                  <a:pt x="6096" y="7620"/>
                </a:lnTo>
                <a:lnTo>
                  <a:pt x="7620" y="7620"/>
                </a:lnTo>
                <a:lnTo>
                  <a:pt x="9144" y="6096"/>
                </a:lnTo>
                <a:lnTo>
                  <a:pt x="19812" y="6096"/>
                </a:lnTo>
                <a:lnTo>
                  <a:pt x="21336" y="7620"/>
                </a:lnTo>
                <a:lnTo>
                  <a:pt x="22860" y="7620"/>
                </a:lnTo>
                <a:lnTo>
                  <a:pt x="22860" y="9144"/>
                </a:lnTo>
                <a:lnTo>
                  <a:pt x="24384" y="9144"/>
                </a:lnTo>
                <a:lnTo>
                  <a:pt x="24384" y="12192"/>
                </a:lnTo>
                <a:lnTo>
                  <a:pt x="25908" y="13716"/>
                </a:lnTo>
                <a:lnTo>
                  <a:pt x="25908" y="18288"/>
                </a:lnTo>
                <a:lnTo>
                  <a:pt x="24384" y="19812"/>
                </a:lnTo>
                <a:lnTo>
                  <a:pt x="24384" y="22860"/>
                </a:lnTo>
                <a:lnTo>
                  <a:pt x="22860" y="24384"/>
                </a:lnTo>
                <a:lnTo>
                  <a:pt x="22860" y="27432"/>
                </a:lnTo>
                <a:lnTo>
                  <a:pt x="19812" y="30480"/>
                </a:lnTo>
                <a:lnTo>
                  <a:pt x="18288" y="33528"/>
                </a:lnTo>
                <a:lnTo>
                  <a:pt x="15240" y="35052"/>
                </a:lnTo>
                <a:lnTo>
                  <a:pt x="13716" y="38100"/>
                </a:lnTo>
                <a:lnTo>
                  <a:pt x="1524" y="50292"/>
                </a:lnTo>
                <a:lnTo>
                  <a:pt x="1524" y="51816"/>
                </a:lnTo>
                <a:lnTo>
                  <a:pt x="0" y="51816"/>
                </a:lnTo>
                <a:lnTo>
                  <a:pt x="0" y="57912"/>
                </a:lnTo>
                <a:lnTo>
                  <a:pt x="1524" y="59436"/>
                </a:lnTo>
                <a:lnTo>
                  <a:pt x="35052" y="59436"/>
                </a:lnTo>
                <a:lnTo>
                  <a:pt x="35052" y="57912"/>
                </a:lnTo>
                <a:lnTo>
                  <a:pt x="36576" y="57912"/>
                </a:lnTo>
                <a:lnTo>
                  <a:pt x="36576" y="53340"/>
                </a:lnTo>
                <a:close/>
              </a:path>
              <a:path w="90169" h="60960">
                <a:moveTo>
                  <a:pt x="89928" y="53340"/>
                </a:moveTo>
                <a:lnTo>
                  <a:pt x="86880" y="53340"/>
                </a:lnTo>
                <a:lnTo>
                  <a:pt x="86880" y="54864"/>
                </a:lnTo>
                <a:lnTo>
                  <a:pt x="83832" y="54864"/>
                </a:lnTo>
                <a:lnTo>
                  <a:pt x="82308" y="53340"/>
                </a:lnTo>
                <a:lnTo>
                  <a:pt x="80784" y="53340"/>
                </a:lnTo>
                <a:lnTo>
                  <a:pt x="80784" y="50292"/>
                </a:lnTo>
                <a:lnTo>
                  <a:pt x="79260" y="48768"/>
                </a:lnTo>
                <a:lnTo>
                  <a:pt x="79260" y="22860"/>
                </a:lnTo>
                <a:lnTo>
                  <a:pt x="86880" y="22860"/>
                </a:lnTo>
                <a:lnTo>
                  <a:pt x="86880" y="21336"/>
                </a:lnTo>
                <a:lnTo>
                  <a:pt x="88404" y="21336"/>
                </a:lnTo>
                <a:lnTo>
                  <a:pt x="88404" y="16764"/>
                </a:lnTo>
                <a:lnTo>
                  <a:pt x="42684" y="16764"/>
                </a:lnTo>
                <a:lnTo>
                  <a:pt x="42684" y="21336"/>
                </a:lnTo>
                <a:lnTo>
                  <a:pt x="44208" y="21336"/>
                </a:lnTo>
                <a:lnTo>
                  <a:pt x="44208" y="22860"/>
                </a:lnTo>
                <a:lnTo>
                  <a:pt x="51828" y="22860"/>
                </a:lnTo>
                <a:lnTo>
                  <a:pt x="51828" y="38100"/>
                </a:lnTo>
                <a:lnTo>
                  <a:pt x="50304" y="41148"/>
                </a:lnTo>
                <a:lnTo>
                  <a:pt x="50304" y="45720"/>
                </a:lnTo>
                <a:lnTo>
                  <a:pt x="48780" y="48768"/>
                </a:lnTo>
                <a:lnTo>
                  <a:pt x="48780" y="51816"/>
                </a:lnTo>
                <a:lnTo>
                  <a:pt x="47256" y="53340"/>
                </a:lnTo>
                <a:lnTo>
                  <a:pt x="47256" y="56388"/>
                </a:lnTo>
                <a:lnTo>
                  <a:pt x="45732" y="56388"/>
                </a:lnTo>
                <a:lnTo>
                  <a:pt x="45732" y="57912"/>
                </a:lnTo>
                <a:lnTo>
                  <a:pt x="47256" y="57912"/>
                </a:lnTo>
                <a:lnTo>
                  <a:pt x="47256" y="59436"/>
                </a:lnTo>
                <a:lnTo>
                  <a:pt x="51828" y="59436"/>
                </a:lnTo>
                <a:lnTo>
                  <a:pt x="51828" y="57912"/>
                </a:lnTo>
                <a:lnTo>
                  <a:pt x="53352" y="57912"/>
                </a:lnTo>
                <a:lnTo>
                  <a:pt x="53352" y="56388"/>
                </a:lnTo>
                <a:lnTo>
                  <a:pt x="54876" y="56388"/>
                </a:lnTo>
                <a:lnTo>
                  <a:pt x="54876" y="54864"/>
                </a:lnTo>
                <a:lnTo>
                  <a:pt x="56400" y="51816"/>
                </a:lnTo>
                <a:lnTo>
                  <a:pt x="56400" y="50292"/>
                </a:lnTo>
                <a:lnTo>
                  <a:pt x="57924" y="47244"/>
                </a:lnTo>
                <a:lnTo>
                  <a:pt x="57924" y="42672"/>
                </a:lnTo>
                <a:lnTo>
                  <a:pt x="59448" y="39624"/>
                </a:lnTo>
                <a:lnTo>
                  <a:pt x="59448" y="22860"/>
                </a:lnTo>
                <a:lnTo>
                  <a:pt x="73164" y="22860"/>
                </a:lnTo>
                <a:lnTo>
                  <a:pt x="73164" y="51816"/>
                </a:lnTo>
                <a:lnTo>
                  <a:pt x="74688" y="54864"/>
                </a:lnTo>
                <a:lnTo>
                  <a:pt x="74688" y="56388"/>
                </a:lnTo>
                <a:lnTo>
                  <a:pt x="77736" y="59436"/>
                </a:lnTo>
                <a:lnTo>
                  <a:pt x="80784" y="59436"/>
                </a:lnTo>
                <a:lnTo>
                  <a:pt x="82308" y="60960"/>
                </a:lnTo>
                <a:lnTo>
                  <a:pt x="85356" y="60960"/>
                </a:lnTo>
                <a:lnTo>
                  <a:pt x="86880" y="59436"/>
                </a:lnTo>
                <a:lnTo>
                  <a:pt x="89928" y="59436"/>
                </a:lnTo>
                <a:lnTo>
                  <a:pt x="89928" y="54864"/>
                </a:lnTo>
                <a:lnTo>
                  <a:pt x="89928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2139" y="2733721"/>
            <a:ext cx="2882265" cy="1232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7325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where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J0,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J1,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J2,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etc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=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Bessel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functions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 </a:t>
            </a:r>
            <a:r>
              <a:rPr sz="700" spc="-10" dirty="0">
                <a:latin typeface="Calibri"/>
                <a:cs typeface="Calibri"/>
              </a:rPr>
              <a:t>first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kind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order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0,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1,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2,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etc.,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respectively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749935" algn="l"/>
              </a:tabLst>
            </a:pPr>
            <a:r>
              <a:rPr sz="700" dirty="0">
                <a:latin typeface="Calibri"/>
                <a:cs typeface="Calibri"/>
              </a:rPr>
              <a:t>D =</a:t>
            </a:r>
            <a:r>
              <a:rPr sz="700" spc="254" dirty="0">
                <a:latin typeface="Calibri"/>
                <a:cs typeface="Calibri"/>
              </a:rPr>
              <a:t>  </a:t>
            </a:r>
            <a:r>
              <a:rPr sz="700" i="1" dirty="0">
                <a:latin typeface="Calibri"/>
                <a:cs typeface="Calibri"/>
              </a:rPr>
              <a:t>f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/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fm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)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spc="-25" dirty="0">
                <a:latin typeface="Calibri"/>
                <a:cs typeface="Calibri"/>
              </a:rPr>
              <a:t>sin</a:t>
            </a:r>
            <a:r>
              <a:rPr sz="700" i="1" dirty="0">
                <a:latin typeface="Calibri"/>
                <a:cs typeface="Calibri"/>
              </a:rPr>
              <a:t>	fm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R0</a:t>
            </a:r>
            <a:r>
              <a:rPr sz="700" i="1" spc="65" dirty="0">
                <a:latin typeface="Calibri"/>
                <a:cs typeface="Calibri"/>
              </a:rPr>
              <a:t> </a:t>
            </a:r>
            <a:r>
              <a:rPr sz="700" i="1" spc="-25" dirty="0">
                <a:latin typeface="Calibri"/>
                <a:cs typeface="Calibri"/>
              </a:rPr>
              <a:t>/c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2899"/>
              </a:lnSpc>
            </a:pPr>
            <a:r>
              <a:rPr sz="700" dirty="0">
                <a:latin typeface="Calibri"/>
                <a:cs typeface="Calibri"/>
              </a:rPr>
              <a:t>R0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=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distance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 time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=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0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(distance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would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have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been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measured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if </a:t>
            </a:r>
            <a:r>
              <a:rPr sz="700" spc="-10" dirty="0">
                <a:latin typeface="Calibri"/>
                <a:cs typeface="Calibri"/>
              </a:rPr>
              <a:t>target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700" dirty="0">
                <a:latin typeface="Calibri"/>
                <a:cs typeface="Calibri"/>
              </a:rPr>
              <a:t>were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stationary)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700" dirty="0">
                <a:latin typeface="Calibri"/>
                <a:cs typeface="Calibri"/>
              </a:rPr>
              <a:t>c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=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velocity 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propagation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700" i="1" dirty="0">
                <a:latin typeface="Calibri"/>
                <a:cs typeface="Calibri"/>
              </a:rPr>
              <a:t>fd = doppler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frequency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spc="-20" dirty="0">
                <a:latin typeface="Calibri"/>
                <a:cs typeface="Calibri"/>
              </a:rPr>
              <a:t>shift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700" i="1" dirty="0">
                <a:latin typeface="Calibri"/>
                <a:cs typeface="Calibri"/>
              </a:rPr>
              <a:t>vr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=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relative velocity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of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target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with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respect to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20" dirty="0">
                <a:latin typeface="Calibri"/>
                <a:cs typeface="Calibri"/>
              </a:rPr>
              <a:t>radar</a:t>
            </a:r>
            <a:endParaRPr sz="700">
              <a:latin typeface="Calibri"/>
              <a:cs typeface="Calibri"/>
            </a:endParaRPr>
          </a:p>
          <a:p>
            <a:pPr marL="139065">
              <a:lnSpc>
                <a:spcPct val="100000"/>
              </a:lnSpc>
              <a:spcBef>
                <a:spcPts val="25"/>
              </a:spcBef>
              <a:tabLst>
                <a:tab pos="2247900" algn="l"/>
              </a:tabLst>
            </a:pPr>
            <a:r>
              <a:rPr sz="700" dirty="0">
                <a:latin typeface="Calibri"/>
                <a:cs typeface="Calibri"/>
              </a:rPr>
              <a:t>=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phase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shift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approxirnately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equal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angular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distance</a:t>
            </a:r>
            <a:r>
              <a:rPr sz="700" dirty="0">
                <a:latin typeface="Calibri"/>
                <a:cs typeface="Calibri"/>
              </a:rPr>
              <a:t>	</a:t>
            </a:r>
            <a:r>
              <a:rPr sz="700" i="1" dirty="0">
                <a:latin typeface="Calibri"/>
                <a:cs typeface="Calibri"/>
              </a:rPr>
              <a:t>f0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R0</a:t>
            </a:r>
            <a:r>
              <a:rPr sz="700" i="1" spc="45" dirty="0">
                <a:latin typeface="Calibri"/>
                <a:cs typeface="Calibri"/>
              </a:rPr>
              <a:t> </a:t>
            </a:r>
            <a:r>
              <a:rPr sz="700" i="1" spc="-25" dirty="0">
                <a:latin typeface="Calibri"/>
                <a:cs typeface="Calibri"/>
              </a:rPr>
              <a:t>/c</a:t>
            </a:r>
            <a:endParaRPr sz="700">
              <a:latin typeface="Calibri"/>
              <a:cs typeface="Calibri"/>
            </a:endParaRPr>
          </a:p>
          <a:p>
            <a:pPr marL="165100">
              <a:lnSpc>
                <a:spcPct val="100000"/>
              </a:lnSpc>
              <a:spcBef>
                <a:spcPts val="25"/>
              </a:spcBef>
              <a:tabLst>
                <a:tab pos="1647825" algn="l"/>
              </a:tabLst>
            </a:pPr>
            <a:r>
              <a:rPr sz="700" dirty="0">
                <a:latin typeface="Calibri"/>
                <a:cs typeface="Calibri"/>
              </a:rPr>
              <a:t>=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phase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shift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approxirnately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equal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to</a:t>
            </a:r>
            <a:r>
              <a:rPr sz="700" dirty="0">
                <a:latin typeface="Calibri"/>
                <a:cs typeface="Calibri"/>
              </a:rPr>
              <a:t>	</a:t>
            </a:r>
            <a:r>
              <a:rPr sz="700" i="1" dirty="0">
                <a:latin typeface="Calibri"/>
                <a:cs typeface="Calibri"/>
              </a:rPr>
              <a:t>fm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R0</a:t>
            </a:r>
            <a:r>
              <a:rPr sz="700" i="1" spc="75" dirty="0">
                <a:latin typeface="Calibri"/>
                <a:cs typeface="Calibri"/>
              </a:rPr>
              <a:t> </a:t>
            </a:r>
            <a:r>
              <a:rPr sz="700" i="1" spc="-25" dirty="0">
                <a:latin typeface="Calibri"/>
                <a:cs typeface="Calibri"/>
              </a:rPr>
              <a:t>/c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10788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53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55820" y="1264796"/>
            <a:ext cx="212090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0480" indent="161290">
              <a:lnSpc>
                <a:spcPct val="100000"/>
              </a:lnSpc>
              <a:spcBef>
                <a:spcPts val="90"/>
              </a:spcBef>
            </a:pP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Sinusoidal</a:t>
            </a:r>
            <a:r>
              <a:rPr sz="1600" spc="-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Modulation </a:t>
            </a: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(3</a:t>
            </a:r>
            <a:r>
              <a:rPr sz="1575" baseline="15873" dirty="0">
                <a:solidFill>
                  <a:srgbClr val="00AE50"/>
                </a:solidFill>
                <a:latin typeface="Calibri"/>
                <a:cs typeface="Calibri"/>
              </a:rPr>
              <a:t>rd</a:t>
            </a:r>
            <a:r>
              <a:rPr sz="1575" spc="-52" baseline="15873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Harmonic)</a:t>
            </a:r>
            <a:r>
              <a:rPr sz="1600" spc="-2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Extraction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70247" y="2104644"/>
            <a:ext cx="2862071" cy="149504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255255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54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2827" y="6150739"/>
            <a:ext cx="248221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baseline="3472" dirty="0">
                <a:solidFill>
                  <a:srgbClr val="00AE50"/>
                </a:solidFill>
                <a:latin typeface="Calibri"/>
                <a:cs typeface="Calibri"/>
              </a:rPr>
              <a:t>Multiple</a:t>
            </a:r>
            <a:r>
              <a:rPr sz="2400" spc="-82" baseline="3472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400" spc="-15" baseline="3472" dirty="0">
                <a:solidFill>
                  <a:srgbClr val="00AE50"/>
                </a:solidFill>
                <a:latin typeface="Calibri"/>
                <a:cs typeface="Calibri"/>
              </a:rPr>
              <a:t>Frequency</a:t>
            </a:r>
            <a:r>
              <a:rPr sz="2400" spc="-75" baseline="3472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400" baseline="3472" dirty="0">
                <a:solidFill>
                  <a:srgbClr val="00AE50"/>
                </a:solidFill>
                <a:latin typeface="Calibri"/>
                <a:cs typeface="Calibri"/>
              </a:rPr>
              <a:t>CW</a:t>
            </a:r>
            <a:r>
              <a:rPr sz="2400" spc="-142" baseline="3472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400" spc="-30" baseline="3472" dirty="0">
                <a:solidFill>
                  <a:srgbClr val="00AE50"/>
                </a:solidFill>
                <a:latin typeface="Calibri"/>
                <a:cs typeface="Calibri"/>
              </a:rPr>
              <a:t>Rad</a:t>
            </a:r>
            <a:r>
              <a:rPr sz="1600" spc="-20" dirty="0">
                <a:solidFill>
                  <a:srgbClr val="00AE50"/>
                </a:solidFill>
                <a:latin typeface="Calibri"/>
                <a:cs typeface="Calibri"/>
              </a:rPr>
              <a:t>ar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0623" y="6777227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3" y="38099"/>
                </a:moveTo>
                <a:lnTo>
                  <a:pt x="13715" y="38099"/>
                </a:lnTo>
                <a:lnTo>
                  <a:pt x="10667" y="36575"/>
                </a:lnTo>
                <a:lnTo>
                  <a:pt x="6095" y="33527"/>
                </a:lnTo>
                <a:lnTo>
                  <a:pt x="0" y="24383"/>
                </a:lnTo>
                <a:lnTo>
                  <a:pt x="0" y="15239"/>
                </a:lnTo>
                <a:lnTo>
                  <a:pt x="6095" y="6095"/>
                </a:lnTo>
                <a:lnTo>
                  <a:pt x="10667" y="3047"/>
                </a:lnTo>
                <a:lnTo>
                  <a:pt x="13715" y="0"/>
                </a:lnTo>
                <a:lnTo>
                  <a:pt x="24383" y="0"/>
                </a:lnTo>
                <a:lnTo>
                  <a:pt x="33527" y="6095"/>
                </a:lnTo>
                <a:lnTo>
                  <a:pt x="36575" y="10667"/>
                </a:lnTo>
                <a:lnTo>
                  <a:pt x="38099" y="15239"/>
                </a:lnTo>
                <a:lnTo>
                  <a:pt x="38099" y="24383"/>
                </a:lnTo>
                <a:lnTo>
                  <a:pt x="36575" y="28955"/>
                </a:lnTo>
                <a:lnTo>
                  <a:pt x="33527" y="33527"/>
                </a:lnTo>
                <a:lnTo>
                  <a:pt x="28955" y="36575"/>
                </a:lnTo>
                <a:lnTo>
                  <a:pt x="24383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35939" y="6685568"/>
            <a:ext cx="3063875" cy="50101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385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voltage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waveforms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two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components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of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transmitted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signal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v1r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and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spc="-50" dirty="0">
                <a:latin typeface="Calibri"/>
                <a:cs typeface="Calibri"/>
              </a:rPr>
              <a:t>v2r,</a:t>
            </a:r>
            <a:r>
              <a:rPr sz="1200" i="1" spc="-4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may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be</a:t>
            </a:r>
            <a:r>
              <a:rPr sz="1200" spc="5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written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2856" y="7217664"/>
            <a:ext cx="976883" cy="495299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310132" y="7158008"/>
            <a:ext cx="187325" cy="391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95"/>
              </a:spcBef>
            </a:pPr>
            <a:r>
              <a:rPr sz="1200" i="1" dirty="0">
                <a:latin typeface="Calibri"/>
                <a:cs typeface="Calibri"/>
              </a:rPr>
              <a:t>t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50" dirty="0">
                <a:latin typeface="Calibri"/>
                <a:cs typeface="Calibri"/>
              </a:rPr>
              <a:t>+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i="1" dirty="0">
                <a:latin typeface="Calibri"/>
                <a:cs typeface="Calibri"/>
              </a:rPr>
              <a:t>t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50" dirty="0">
                <a:latin typeface="Calibri"/>
                <a:cs typeface="Calibri"/>
              </a:rPr>
              <a:t>+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31239" y="7522244"/>
            <a:ext cx="232092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0855" algn="l"/>
              </a:tabLst>
            </a:pPr>
            <a:r>
              <a:rPr sz="1200" spc="-25" dirty="0">
                <a:latin typeface="Calibri"/>
                <a:cs typeface="Calibri"/>
              </a:rPr>
              <a:t>and</a:t>
            </a:r>
            <a:r>
              <a:rPr sz="1200" dirty="0">
                <a:latin typeface="Calibri"/>
                <a:cs typeface="Calibri"/>
              </a:rPr>
              <a:t>	are</a:t>
            </a:r>
            <a:r>
              <a:rPr sz="1200" spc="-10" dirty="0">
                <a:latin typeface="Calibri"/>
                <a:cs typeface="Calibri"/>
              </a:rPr>
              <a:t> arbitrary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(constant)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phase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8780" y="7158008"/>
            <a:ext cx="594995" cy="720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230">
              <a:lnSpc>
                <a:spcPct val="99600"/>
              </a:lnSpc>
              <a:spcBef>
                <a:spcPts val="100"/>
              </a:spcBef>
            </a:pPr>
            <a:r>
              <a:rPr sz="1200" i="1" dirty="0">
                <a:latin typeface="Calibri"/>
                <a:cs typeface="Calibri"/>
              </a:rPr>
              <a:t>v1r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spc="-50" dirty="0">
                <a:latin typeface="Calibri"/>
                <a:cs typeface="Calibri"/>
              </a:rPr>
              <a:t>=</a:t>
            </a:r>
            <a:r>
              <a:rPr sz="1200" i="1" spc="50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v2r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=</a:t>
            </a:r>
            <a:r>
              <a:rPr sz="1200" i="1" spc="-25" dirty="0">
                <a:latin typeface="Calibri"/>
                <a:cs typeface="Calibri"/>
              </a:rPr>
              <a:t> sin </a:t>
            </a:r>
            <a:r>
              <a:rPr sz="1200" spc="-10" dirty="0">
                <a:latin typeface="Calibri"/>
                <a:cs typeface="Calibri"/>
              </a:rPr>
              <a:t>where</a:t>
            </a:r>
            <a:endParaRPr sz="1200">
              <a:latin typeface="Calibri"/>
              <a:cs typeface="Calibri"/>
            </a:endParaRPr>
          </a:p>
          <a:p>
            <a:pPr marL="149225">
              <a:lnSpc>
                <a:spcPts val="1165"/>
              </a:lnSpc>
            </a:pPr>
            <a:r>
              <a:rPr sz="1200" spc="-10" dirty="0">
                <a:latin typeface="Calibri"/>
                <a:cs typeface="Calibri"/>
              </a:rPr>
              <a:t>angles.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20623" y="791260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3" y="38099"/>
                </a:moveTo>
                <a:lnTo>
                  <a:pt x="13715" y="38099"/>
                </a:lnTo>
                <a:lnTo>
                  <a:pt x="10667" y="36575"/>
                </a:lnTo>
                <a:lnTo>
                  <a:pt x="6095" y="32003"/>
                </a:lnTo>
                <a:lnTo>
                  <a:pt x="3047" y="28955"/>
                </a:lnTo>
                <a:lnTo>
                  <a:pt x="0" y="24383"/>
                </a:lnTo>
                <a:lnTo>
                  <a:pt x="0" y="13715"/>
                </a:lnTo>
                <a:lnTo>
                  <a:pt x="6095" y="4571"/>
                </a:lnTo>
                <a:lnTo>
                  <a:pt x="10667" y="1523"/>
                </a:lnTo>
                <a:lnTo>
                  <a:pt x="13715" y="0"/>
                </a:lnTo>
                <a:lnTo>
                  <a:pt x="24383" y="0"/>
                </a:lnTo>
                <a:lnTo>
                  <a:pt x="28955" y="1523"/>
                </a:lnTo>
                <a:lnTo>
                  <a:pt x="33527" y="4571"/>
                </a:lnTo>
                <a:lnTo>
                  <a:pt x="36575" y="9143"/>
                </a:lnTo>
                <a:lnTo>
                  <a:pt x="38099" y="13715"/>
                </a:lnTo>
                <a:lnTo>
                  <a:pt x="38099" y="24383"/>
                </a:lnTo>
                <a:lnTo>
                  <a:pt x="36575" y="28955"/>
                </a:lnTo>
                <a:lnTo>
                  <a:pt x="28955" y="36575"/>
                </a:lnTo>
                <a:lnTo>
                  <a:pt x="24383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35939" y="7820948"/>
            <a:ext cx="277558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echo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signal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shifted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frequency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8780" y="7976396"/>
            <a:ext cx="47434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libri"/>
                <a:cs typeface="Calibri"/>
              </a:rPr>
              <a:t>dopp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2827" y="8144037"/>
            <a:ext cx="9842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50" dirty="0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0391" y="8031696"/>
            <a:ext cx="2576195" cy="467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60">
              <a:lnSpc>
                <a:spcPts val="1085"/>
              </a:lnSpc>
            </a:pPr>
            <a:r>
              <a:rPr sz="1800" spc="-142" baseline="-4629" dirty="0">
                <a:latin typeface="Calibri"/>
                <a:cs typeface="Calibri"/>
              </a:rPr>
              <a:t>ign</a:t>
            </a:r>
            <a:r>
              <a:rPr sz="1200" spc="-95" dirty="0">
                <a:latin typeface="Calibri"/>
                <a:cs typeface="Calibri"/>
              </a:rPr>
              <a:t>lere</a:t>
            </a:r>
            <a:r>
              <a:rPr sz="1800" i="1" spc="-142" baseline="-4629" dirty="0">
                <a:latin typeface="Calibri"/>
                <a:cs typeface="Calibri"/>
              </a:rPr>
              <a:t>may</a:t>
            </a:r>
            <a:r>
              <a:rPr sz="1200" spc="-95" dirty="0">
                <a:latin typeface="Calibri"/>
                <a:cs typeface="Calibri"/>
              </a:rPr>
              <a:t>ffect.</a:t>
            </a:r>
            <a:r>
              <a:rPr sz="1200" spc="-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form</a:t>
            </a:r>
            <a:r>
              <a:rPr sz="1200" dirty="0">
                <a:latin typeface="Calibri"/>
                <a:cs typeface="Calibri"/>
              </a:rPr>
              <a:t> of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the</a:t>
            </a:r>
            <a:r>
              <a:rPr sz="1200" spc="-170" dirty="0">
                <a:latin typeface="Calibri"/>
                <a:cs typeface="Calibri"/>
              </a:rPr>
              <a:t> </a:t>
            </a:r>
            <a:r>
              <a:rPr sz="1200" spc="-100" dirty="0">
                <a:latin typeface="Calibri"/>
                <a:cs typeface="Calibri"/>
              </a:rPr>
              <a:t>dopplershifted</a:t>
            </a:r>
            <a:endParaRPr sz="1200">
              <a:latin typeface="Calibri"/>
              <a:cs typeface="Calibri"/>
            </a:endParaRPr>
          </a:p>
          <a:p>
            <a:pPr indent="17780">
              <a:lnSpc>
                <a:spcPct val="80000"/>
              </a:lnSpc>
              <a:spcBef>
                <a:spcPts val="234"/>
              </a:spcBef>
            </a:pPr>
            <a:r>
              <a:rPr sz="1200" dirty="0">
                <a:latin typeface="Calibri"/>
                <a:cs typeface="Calibri"/>
              </a:rPr>
              <a:t>ls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each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 two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frequencies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f1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and</a:t>
            </a:r>
            <a:r>
              <a:rPr sz="1200" i="1" spc="-140" dirty="0">
                <a:latin typeface="Calibri"/>
                <a:cs typeface="Calibri"/>
              </a:rPr>
              <a:t> </a:t>
            </a:r>
            <a:r>
              <a:rPr sz="1200" i="1" spc="-25" dirty="0">
                <a:latin typeface="Calibri"/>
                <a:cs typeface="Calibri"/>
              </a:rPr>
              <a:t>f2 </a:t>
            </a:r>
            <a:r>
              <a:rPr sz="1200" i="1" dirty="0">
                <a:latin typeface="Calibri"/>
                <a:cs typeface="Calibri"/>
              </a:rPr>
              <a:t>be </a:t>
            </a:r>
            <a:r>
              <a:rPr sz="1200" i="1" spc="-20" dirty="0">
                <a:latin typeface="Calibri"/>
                <a:cs typeface="Calibri"/>
              </a:rPr>
              <a:t>written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spc="-25" dirty="0">
                <a:latin typeface="Calibri"/>
                <a:cs typeface="Calibri"/>
              </a:rPr>
              <a:t>as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2583" y="8104632"/>
            <a:ext cx="2744724" cy="611123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385564" y="6219359"/>
            <a:ext cx="242570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solidFill>
                  <a:srgbClr val="00AE50"/>
                </a:solidFill>
                <a:latin typeface="Calibri"/>
                <a:cs typeface="Calibri"/>
              </a:rPr>
              <a:t>Multiple</a:t>
            </a:r>
            <a:r>
              <a:rPr sz="1750" spc="-1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00AE50"/>
                </a:solidFill>
                <a:latin typeface="Calibri"/>
                <a:cs typeface="Calibri"/>
              </a:rPr>
              <a:t>Frequency</a:t>
            </a:r>
            <a:r>
              <a:rPr sz="1750" spc="-1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00AE50"/>
                </a:solidFill>
                <a:latin typeface="Calibri"/>
                <a:cs typeface="Calibri"/>
              </a:rPr>
              <a:t>CW</a:t>
            </a:r>
            <a:r>
              <a:rPr sz="1750" spc="-8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750" spc="-25" dirty="0">
                <a:solidFill>
                  <a:srgbClr val="00AE50"/>
                </a:solidFill>
                <a:latin typeface="Calibri"/>
                <a:cs typeface="Calibri"/>
              </a:rPr>
              <a:t>Ra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801611" y="6294057"/>
            <a:ext cx="23114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750" spc="-25" dirty="0">
                <a:solidFill>
                  <a:srgbClr val="00AE50"/>
                </a:solidFill>
                <a:latin typeface="Calibri"/>
                <a:cs typeface="Calibri"/>
              </a:rPr>
              <a:t>d</a:t>
            </a:r>
            <a:r>
              <a:rPr sz="2625" spc="-37" baseline="-7936" dirty="0">
                <a:solidFill>
                  <a:srgbClr val="00AE50"/>
                </a:solidFill>
                <a:latin typeface="Calibri"/>
                <a:cs typeface="Calibri"/>
              </a:rPr>
              <a:t>a</a:t>
            </a:r>
            <a:endParaRPr sz="2625" baseline="-7936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66691" y="6463199"/>
            <a:ext cx="3077210" cy="11106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447040" algn="r">
              <a:lnSpc>
                <a:spcPts val="1960"/>
              </a:lnSpc>
              <a:spcBef>
                <a:spcPts val="110"/>
              </a:spcBef>
            </a:pPr>
            <a:r>
              <a:rPr sz="1750" spc="-50" dirty="0">
                <a:solidFill>
                  <a:srgbClr val="00AE50"/>
                </a:solidFill>
                <a:latin typeface="Calibri"/>
                <a:cs typeface="Calibri"/>
              </a:rPr>
              <a:t>r</a:t>
            </a:r>
            <a:endParaRPr sz="1750">
              <a:latin typeface="Calibri"/>
              <a:cs typeface="Calibri"/>
            </a:endParaRPr>
          </a:p>
          <a:p>
            <a:pPr marL="12700" marR="134620">
              <a:lnSpc>
                <a:spcPts val="1030"/>
              </a:lnSpc>
              <a:spcBef>
                <a:spcPts val="85"/>
              </a:spcBef>
            </a:pPr>
            <a:r>
              <a:rPr sz="1050" dirty="0">
                <a:latin typeface="Calibri"/>
                <a:cs typeface="Calibri"/>
              </a:rPr>
              <a:t>Where,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=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 to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target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particular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=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t0 </a:t>
            </a:r>
            <a:r>
              <a:rPr sz="1050" dirty="0">
                <a:latin typeface="Calibri"/>
                <a:cs typeface="Calibri"/>
              </a:rPr>
              <a:t>(range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would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if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target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not </a:t>
            </a:r>
            <a:r>
              <a:rPr sz="1050" spc="-10" dirty="0">
                <a:latin typeface="Calibri"/>
                <a:cs typeface="Calibri"/>
              </a:rPr>
              <a:t>moving)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ts val="1030"/>
              </a:lnSpc>
              <a:spcBef>
                <a:spcPts val="254"/>
              </a:spcBef>
            </a:pPr>
            <a:r>
              <a:rPr sz="1050" i="1" dirty="0">
                <a:latin typeface="Calibri"/>
                <a:cs typeface="Calibri"/>
              </a:rPr>
              <a:t>fd1</a:t>
            </a:r>
            <a:r>
              <a:rPr sz="1050" i="1" spc="2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=</a:t>
            </a:r>
            <a:r>
              <a:rPr sz="1050" i="1" spc="8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doppler</a:t>
            </a:r>
            <a:r>
              <a:rPr sz="1050" i="1" spc="2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frequency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shift</a:t>
            </a:r>
            <a:r>
              <a:rPr sz="1050" i="1" spc="6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associated</a:t>
            </a:r>
            <a:r>
              <a:rPr sz="1050" i="1" spc="2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with</a:t>
            </a:r>
            <a:r>
              <a:rPr sz="1050" i="1" spc="50" dirty="0">
                <a:latin typeface="Calibri"/>
                <a:cs typeface="Calibri"/>
              </a:rPr>
              <a:t> </a:t>
            </a:r>
            <a:r>
              <a:rPr sz="1050" i="1" spc="-10" dirty="0">
                <a:latin typeface="Calibri"/>
                <a:cs typeface="Calibri"/>
              </a:rPr>
              <a:t>frequency </a:t>
            </a:r>
            <a:r>
              <a:rPr sz="1050" i="1" spc="-25" dirty="0">
                <a:latin typeface="Calibri"/>
                <a:cs typeface="Calibri"/>
              </a:rPr>
              <a:t>f1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ts val="1075"/>
              </a:lnSpc>
            </a:pPr>
            <a:r>
              <a:rPr sz="1050" i="1" dirty="0">
                <a:latin typeface="Calibri"/>
                <a:cs typeface="Calibri"/>
              </a:rPr>
              <a:t>fd2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=</a:t>
            </a:r>
            <a:r>
              <a:rPr sz="1050" i="1" spc="8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doppler</a:t>
            </a:r>
            <a:r>
              <a:rPr sz="1050" i="1" spc="2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frequency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shift</a:t>
            </a:r>
            <a:r>
              <a:rPr sz="1050" i="1" spc="6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associated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with</a:t>
            </a:r>
            <a:r>
              <a:rPr sz="1050" i="1" spc="20" dirty="0">
                <a:latin typeface="Calibri"/>
                <a:cs typeface="Calibri"/>
              </a:rPr>
              <a:t> </a:t>
            </a:r>
            <a:r>
              <a:rPr sz="1050" i="1" spc="-10" dirty="0">
                <a:latin typeface="Calibri"/>
                <a:cs typeface="Calibri"/>
              </a:rPr>
              <a:t>frequency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149852" y="677722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7431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4383"/>
                </a:lnTo>
                <a:lnTo>
                  <a:pt x="28956" y="27431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49852" y="720242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4383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4383"/>
                </a:lnTo>
                <a:lnTo>
                  <a:pt x="28956" y="28955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49852" y="746912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5907"/>
                </a:lnTo>
                <a:lnTo>
                  <a:pt x="0" y="21335"/>
                </a:lnTo>
                <a:lnTo>
                  <a:pt x="0" y="12191"/>
                </a:lnTo>
                <a:lnTo>
                  <a:pt x="6096" y="6095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28956" y="6095"/>
                </a:lnTo>
                <a:lnTo>
                  <a:pt x="32004" y="9143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5907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129532" y="7538980"/>
            <a:ext cx="137160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i="1" spc="-25" dirty="0">
                <a:latin typeface="Calibri"/>
                <a:cs typeface="Calibri"/>
              </a:rPr>
              <a:t>f2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149852" y="779983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0" y="22859"/>
                </a:lnTo>
                <a:lnTo>
                  <a:pt x="0" y="12191"/>
                </a:lnTo>
                <a:lnTo>
                  <a:pt x="12192" y="0"/>
                </a:lnTo>
                <a:lnTo>
                  <a:pt x="21336" y="0"/>
                </a:lnTo>
                <a:lnTo>
                  <a:pt x="25908" y="3047"/>
                </a:lnTo>
                <a:lnTo>
                  <a:pt x="32004" y="9143"/>
                </a:lnTo>
                <a:lnTo>
                  <a:pt x="33528" y="12191"/>
                </a:lnTo>
                <a:lnTo>
                  <a:pt x="33528" y="22859"/>
                </a:lnTo>
                <a:lnTo>
                  <a:pt x="32004" y="25907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4266691" y="7714239"/>
            <a:ext cx="2933700" cy="74485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ct val="82400"/>
              </a:lnSpc>
              <a:spcBef>
                <a:spcPts val="350"/>
              </a:spcBef>
            </a:pPr>
            <a:r>
              <a:rPr sz="1050" dirty="0">
                <a:latin typeface="Calibri"/>
                <a:cs typeface="Calibri"/>
              </a:rPr>
              <a:t>Since 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RF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frequencies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f1</a:t>
            </a:r>
            <a:r>
              <a:rPr sz="1050" i="1" spc="2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,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and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f2</a:t>
            </a:r>
            <a:r>
              <a:rPr sz="1050" i="1" spc="25" dirty="0">
                <a:latin typeface="Calibri"/>
                <a:cs typeface="Calibri"/>
              </a:rPr>
              <a:t> </a:t>
            </a:r>
            <a:r>
              <a:rPr sz="1050" i="1" spc="-25" dirty="0">
                <a:latin typeface="Calibri"/>
                <a:cs typeface="Calibri"/>
              </a:rPr>
              <a:t>are </a:t>
            </a:r>
            <a:r>
              <a:rPr sz="1050" i="1" dirty="0">
                <a:latin typeface="Calibri"/>
                <a:cs typeface="Calibri"/>
              </a:rPr>
              <a:t>approximately</a:t>
            </a:r>
            <a:r>
              <a:rPr sz="1050" i="1" spc="6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the</a:t>
            </a:r>
            <a:r>
              <a:rPr sz="1050" i="1" spc="8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same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the</a:t>
            </a:r>
            <a:r>
              <a:rPr sz="1050" i="1" spc="8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doppler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frequency</a:t>
            </a:r>
            <a:r>
              <a:rPr sz="1050" i="1" spc="6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shifts </a:t>
            </a:r>
            <a:r>
              <a:rPr sz="1050" i="1" dirty="0">
                <a:latin typeface="Calibri"/>
                <a:cs typeface="Calibri"/>
              </a:rPr>
              <a:t>fd1</a:t>
            </a:r>
            <a:r>
              <a:rPr sz="1050" i="1" spc="-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and</a:t>
            </a:r>
            <a:r>
              <a:rPr sz="1050" i="1" spc="4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fd2</a:t>
            </a:r>
            <a:r>
              <a:rPr sz="1050" i="1" spc="2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are</a:t>
            </a:r>
            <a:r>
              <a:rPr sz="1050" i="1" spc="2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approximately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equal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to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one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-10" dirty="0">
                <a:latin typeface="Calibri"/>
                <a:cs typeface="Calibri"/>
              </a:rPr>
              <a:t>another.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ts val="1040"/>
              </a:lnSpc>
            </a:pPr>
            <a:r>
              <a:rPr sz="1050" i="1" spc="-10" dirty="0">
                <a:latin typeface="Calibri"/>
                <a:cs typeface="Calibri"/>
              </a:rPr>
              <a:t>Therefore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ts val="1255"/>
              </a:lnSpc>
            </a:pPr>
            <a:r>
              <a:rPr sz="1050" i="1" dirty="0">
                <a:latin typeface="Calibri"/>
                <a:cs typeface="Calibri"/>
              </a:rPr>
              <a:t>fd1</a:t>
            </a:r>
            <a:r>
              <a:rPr sz="1050" i="1" spc="-2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=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fd2</a:t>
            </a:r>
            <a:r>
              <a:rPr sz="1050" i="1" spc="-2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=</a:t>
            </a:r>
            <a:r>
              <a:rPr sz="1050" i="1" spc="30" dirty="0">
                <a:latin typeface="Calibri"/>
                <a:cs typeface="Calibri"/>
              </a:rPr>
              <a:t> </a:t>
            </a:r>
            <a:r>
              <a:rPr sz="1050" i="1" spc="-25" dirty="0">
                <a:latin typeface="Calibri"/>
                <a:cs typeface="Calibri"/>
              </a:rPr>
              <a:t>fd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149852" y="835456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5907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5907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77811" y="6185916"/>
            <a:ext cx="641603" cy="458723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3524503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55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255255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56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623" y="193547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3380" y="1351703"/>
            <a:ext cx="3253104" cy="16808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94005">
              <a:lnSpc>
                <a:spcPts val="1985"/>
              </a:lnSpc>
              <a:spcBef>
                <a:spcPts val="110"/>
              </a:spcBef>
            </a:pPr>
            <a:r>
              <a:rPr sz="2625" baseline="1587" dirty="0">
                <a:solidFill>
                  <a:srgbClr val="00AE50"/>
                </a:solidFill>
                <a:latin typeface="Calibri"/>
                <a:cs typeface="Calibri"/>
              </a:rPr>
              <a:t>Multiple</a:t>
            </a:r>
            <a:r>
              <a:rPr sz="2625" spc="-22" baseline="1587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625" baseline="1587" dirty="0">
                <a:solidFill>
                  <a:srgbClr val="00AE50"/>
                </a:solidFill>
                <a:latin typeface="Calibri"/>
                <a:cs typeface="Calibri"/>
              </a:rPr>
              <a:t>Frequency</a:t>
            </a:r>
            <a:r>
              <a:rPr sz="2625" spc="-22" baseline="1587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625" baseline="1587" dirty="0">
                <a:solidFill>
                  <a:srgbClr val="00AE50"/>
                </a:solidFill>
                <a:latin typeface="Calibri"/>
                <a:cs typeface="Calibri"/>
              </a:rPr>
              <a:t>CW</a:t>
            </a:r>
            <a:r>
              <a:rPr sz="2625" spc="-120" baseline="1587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625" spc="-30" baseline="1587" dirty="0">
                <a:solidFill>
                  <a:srgbClr val="00AE50"/>
                </a:solidFill>
                <a:latin typeface="Calibri"/>
                <a:cs typeface="Calibri"/>
              </a:rPr>
              <a:t>Ra</a:t>
            </a:r>
            <a:r>
              <a:rPr sz="1750" spc="-20" dirty="0">
                <a:solidFill>
                  <a:srgbClr val="00AE50"/>
                </a:solidFill>
                <a:latin typeface="Calibri"/>
                <a:cs typeface="Calibri"/>
              </a:rPr>
              <a:t>d</a:t>
            </a:r>
            <a:r>
              <a:rPr sz="2625" spc="-30" baseline="-7936" dirty="0">
                <a:solidFill>
                  <a:srgbClr val="00AE50"/>
                </a:solidFill>
                <a:latin typeface="Calibri"/>
                <a:cs typeface="Calibri"/>
              </a:rPr>
              <a:t>a</a:t>
            </a:r>
            <a:endParaRPr sz="2625" baseline="-7936">
              <a:latin typeface="Calibri"/>
              <a:cs typeface="Calibri"/>
            </a:endParaRPr>
          </a:p>
          <a:p>
            <a:pPr marL="2706370">
              <a:lnSpc>
                <a:spcPts val="1920"/>
              </a:lnSpc>
            </a:pPr>
            <a:r>
              <a:rPr sz="1750" spc="-50" dirty="0">
                <a:solidFill>
                  <a:srgbClr val="00AE50"/>
                </a:solidFill>
                <a:latin typeface="Calibri"/>
                <a:cs typeface="Calibri"/>
              </a:rPr>
              <a:t>r</a:t>
            </a:r>
            <a:endParaRPr sz="1750">
              <a:latin typeface="Calibri"/>
              <a:cs typeface="Calibri"/>
            </a:endParaRPr>
          </a:p>
          <a:p>
            <a:pPr marL="174625">
              <a:lnSpc>
                <a:spcPts val="1430"/>
              </a:lnSpc>
            </a:pPr>
            <a:r>
              <a:rPr sz="1250" dirty="0">
                <a:latin typeface="Calibri"/>
                <a:cs typeface="Calibri"/>
              </a:rPr>
              <a:t>The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receiver separates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 two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components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of</a:t>
            </a:r>
            <a:endParaRPr sz="1250">
              <a:latin typeface="Calibri"/>
              <a:cs typeface="Calibri"/>
            </a:endParaRPr>
          </a:p>
          <a:p>
            <a:pPr marL="174625" marR="361950">
              <a:lnSpc>
                <a:spcPct val="102400"/>
              </a:lnSpc>
            </a:pPr>
            <a:r>
              <a:rPr sz="1250" dirty="0">
                <a:latin typeface="Calibri"/>
                <a:cs typeface="Calibri"/>
              </a:rPr>
              <a:t>the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echo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signal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and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heterodynes </a:t>
            </a:r>
            <a:r>
              <a:rPr sz="1250" spc="-20" dirty="0">
                <a:latin typeface="Calibri"/>
                <a:cs typeface="Calibri"/>
              </a:rPr>
              <a:t>each </a:t>
            </a:r>
            <a:r>
              <a:rPr sz="1250" dirty="0">
                <a:latin typeface="Calibri"/>
                <a:cs typeface="Calibri"/>
              </a:rPr>
              <a:t>received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signal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component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the </a:t>
            </a:r>
            <a:r>
              <a:rPr sz="1250" dirty="0">
                <a:latin typeface="Calibri"/>
                <a:cs typeface="Calibri"/>
              </a:rPr>
              <a:t>corresponding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transmitted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waveform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and </a:t>
            </a:r>
            <a:r>
              <a:rPr sz="1250" spc="-10" dirty="0">
                <a:latin typeface="Calibri"/>
                <a:cs typeface="Calibri"/>
              </a:rPr>
              <a:t>extra</a:t>
            </a:r>
            <a:endParaRPr sz="125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35"/>
              </a:spcBef>
            </a:pPr>
            <a:r>
              <a:rPr sz="1250" spc="-25" dirty="0">
                <a:latin typeface="Calibri"/>
                <a:cs typeface="Calibri"/>
              </a:rPr>
              <a:t>com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2104" y="2675994"/>
            <a:ext cx="2035810" cy="350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35">
              <a:lnSpc>
                <a:spcPts val="1200"/>
              </a:lnSpc>
            </a:pPr>
            <a:r>
              <a:rPr sz="1250" dirty="0">
                <a:latin typeface="Calibri"/>
                <a:cs typeface="Calibri"/>
              </a:rPr>
              <a:t>cts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two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doppler-frequency</a:t>
            </a:r>
            <a:endParaRPr sz="1250">
              <a:latin typeface="Calibri"/>
              <a:cs typeface="Calibri"/>
            </a:endParaRPr>
          </a:p>
          <a:p>
            <a:pPr>
              <a:lnSpc>
                <a:spcPts val="1490"/>
              </a:lnSpc>
            </a:pPr>
            <a:r>
              <a:rPr sz="1250" dirty="0">
                <a:latin typeface="Calibri"/>
                <a:cs typeface="Calibri"/>
              </a:rPr>
              <a:t>ponents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given</a:t>
            </a:r>
            <a:r>
              <a:rPr sz="1250" spc="-10" dirty="0">
                <a:latin typeface="Calibri"/>
                <a:cs typeface="Calibri"/>
              </a:rPr>
              <a:t> below: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2583" y="2590800"/>
            <a:ext cx="2164079" cy="79552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524503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57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1291" y="1350179"/>
            <a:ext cx="2917190" cy="9023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10"/>
              </a:spcBef>
            </a:pPr>
            <a:r>
              <a:rPr sz="2625" baseline="1587" dirty="0">
                <a:solidFill>
                  <a:srgbClr val="00AE50"/>
                </a:solidFill>
                <a:latin typeface="Calibri"/>
                <a:cs typeface="Calibri"/>
              </a:rPr>
              <a:t>Multiple</a:t>
            </a:r>
            <a:r>
              <a:rPr sz="2625" spc="-30" baseline="1587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625" baseline="1587" dirty="0">
                <a:solidFill>
                  <a:srgbClr val="00AE50"/>
                </a:solidFill>
                <a:latin typeface="Calibri"/>
                <a:cs typeface="Calibri"/>
              </a:rPr>
              <a:t>Frequency</a:t>
            </a:r>
            <a:r>
              <a:rPr sz="2625" spc="-44" baseline="1587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625" baseline="1587" dirty="0">
                <a:solidFill>
                  <a:srgbClr val="00AE50"/>
                </a:solidFill>
                <a:latin typeface="Calibri"/>
                <a:cs typeface="Calibri"/>
              </a:rPr>
              <a:t>CW</a:t>
            </a:r>
            <a:r>
              <a:rPr sz="2625" spc="-120" baseline="1587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625" spc="-30" baseline="1587" dirty="0">
                <a:solidFill>
                  <a:srgbClr val="00AE50"/>
                </a:solidFill>
                <a:latin typeface="Calibri"/>
                <a:cs typeface="Calibri"/>
              </a:rPr>
              <a:t>Ra</a:t>
            </a:r>
            <a:r>
              <a:rPr sz="1750" spc="-20" dirty="0">
                <a:solidFill>
                  <a:srgbClr val="00AE50"/>
                </a:solidFill>
                <a:latin typeface="Calibri"/>
                <a:cs typeface="Calibri"/>
              </a:rPr>
              <a:t>d</a:t>
            </a:r>
            <a:r>
              <a:rPr sz="2625" spc="-30" baseline="-7936" dirty="0">
                <a:solidFill>
                  <a:srgbClr val="00AE50"/>
                </a:solidFill>
                <a:latin typeface="Calibri"/>
                <a:cs typeface="Calibri"/>
              </a:rPr>
              <a:t>a</a:t>
            </a:r>
            <a:r>
              <a:rPr sz="2625" spc="-30" baseline="1587" dirty="0">
                <a:solidFill>
                  <a:srgbClr val="00AE50"/>
                </a:solidFill>
                <a:latin typeface="Calibri"/>
                <a:cs typeface="Calibri"/>
              </a:rPr>
              <a:t>r</a:t>
            </a:r>
            <a:endParaRPr sz="2625" baseline="1587">
              <a:latin typeface="Calibri"/>
              <a:cs typeface="Calibri"/>
            </a:endParaRPr>
          </a:p>
          <a:p>
            <a:pPr marL="38100" marR="216535">
              <a:lnSpc>
                <a:spcPct val="102400"/>
              </a:lnSpc>
              <a:spcBef>
                <a:spcPts val="1710"/>
              </a:spcBef>
            </a:pPr>
            <a:r>
              <a:rPr sz="1250" dirty="0">
                <a:latin typeface="Calibri"/>
                <a:cs typeface="Calibri"/>
              </a:rPr>
              <a:t>The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phase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difference </a:t>
            </a:r>
            <a:r>
              <a:rPr sz="1250" dirty="0">
                <a:latin typeface="Calibri"/>
                <a:cs typeface="Calibri"/>
              </a:rPr>
              <a:t>between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these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two </a:t>
            </a:r>
            <a:r>
              <a:rPr sz="1250" dirty="0">
                <a:latin typeface="Calibri"/>
                <a:cs typeface="Calibri"/>
              </a:rPr>
              <a:t>components </a:t>
            </a:r>
            <a:r>
              <a:rPr sz="1250" spc="-25" dirty="0">
                <a:latin typeface="Calibri"/>
                <a:cs typeface="Calibri"/>
              </a:rPr>
              <a:t>is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51376" y="193547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4383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45735" y="2196083"/>
            <a:ext cx="1859279" cy="64160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7655" y="2926080"/>
            <a:ext cx="1630679" cy="49072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255255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58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4812" y="6219359"/>
            <a:ext cx="215519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solidFill>
                  <a:srgbClr val="00AE50"/>
                </a:solidFill>
                <a:latin typeface="Calibri"/>
                <a:cs typeface="Calibri"/>
              </a:rPr>
              <a:t>Multiple</a:t>
            </a:r>
            <a:r>
              <a:rPr sz="1750" spc="-2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00AE50"/>
                </a:solidFill>
                <a:latin typeface="Calibri"/>
                <a:cs typeface="Calibri"/>
              </a:rPr>
              <a:t>Frequency</a:t>
            </a:r>
            <a:r>
              <a:rPr sz="1750" spc="-2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750" spc="-25" dirty="0">
                <a:solidFill>
                  <a:srgbClr val="00AE50"/>
                </a:solidFill>
                <a:latin typeface="Calibri"/>
                <a:cs typeface="Calibri"/>
              </a:rPr>
              <a:t>CW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9100" y="6833616"/>
            <a:ext cx="30480" cy="32384"/>
          </a:xfrm>
          <a:custGeom>
            <a:avLst/>
            <a:gdLst/>
            <a:ahLst/>
            <a:cxnLst/>
            <a:rect l="l" t="t" r="r" b="b"/>
            <a:pathLst>
              <a:path w="30479" h="32384">
                <a:moveTo>
                  <a:pt x="19811" y="32003"/>
                </a:moveTo>
                <a:lnTo>
                  <a:pt x="12191" y="32003"/>
                </a:lnTo>
                <a:lnTo>
                  <a:pt x="7619" y="30479"/>
                </a:lnTo>
                <a:lnTo>
                  <a:pt x="4571" y="27431"/>
                </a:lnTo>
                <a:lnTo>
                  <a:pt x="1523" y="24383"/>
                </a:lnTo>
                <a:lnTo>
                  <a:pt x="0" y="21335"/>
                </a:lnTo>
                <a:lnTo>
                  <a:pt x="0" y="12191"/>
                </a:lnTo>
                <a:lnTo>
                  <a:pt x="1523" y="9143"/>
                </a:lnTo>
                <a:lnTo>
                  <a:pt x="4571" y="4571"/>
                </a:lnTo>
                <a:lnTo>
                  <a:pt x="7619" y="1523"/>
                </a:lnTo>
                <a:lnTo>
                  <a:pt x="12191" y="0"/>
                </a:lnTo>
                <a:lnTo>
                  <a:pt x="19811" y="0"/>
                </a:lnTo>
                <a:lnTo>
                  <a:pt x="24383" y="1523"/>
                </a:lnTo>
                <a:lnTo>
                  <a:pt x="25907" y="4571"/>
                </a:lnTo>
                <a:lnTo>
                  <a:pt x="28955" y="9143"/>
                </a:lnTo>
                <a:lnTo>
                  <a:pt x="30479" y="12191"/>
                </a:lnTo>
                <a:lnTo>
                  <a:pt x="30479" y="21335"/>
                </a:lnTo>
                <a:lnTo>
                  <a:pt x="28955" y="24383"/>
                </a:lnTo>
                <a:lnTo>
                  <a:pt x="25907" y="27431"/>
                </a:lnTo>
                <a:lnTo>
                  <a:pt x="24383" y="30479"/>
                </a:lnTo>
                <a:lnTo>
                  <a:pt x="19811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96667" y="6766559"/>
            <a:ext cx="115823" cy="10515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37103" y="6768084"/>
            <a:ext cx="144780" cy="10668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19200" y="6970776"/>
            <a:ext cx="123444" cy="8229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35939" y="6667858"/>
            <a:ext cx="290131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9390">
              <a:lnSpc>
                <a:spcPct val="130000"/>
              </a:lnSpc>
              <a:spcBef>
                <a:spcPts val="100"/>
              </a:spcBef>
              <a:tabLst>
                <a:tab pos="873760" algn="l"/>
                <a:tab pos="1908175" algn="l"/>
                <a:tab pos="2379345" algn="l"/>
              </a:tabLst>
            </a:pPr>
            <a:r>
              <a:rPr sz="1000" spc="-10" dirty="0">
                <a:latin typeface="Calibri"/>
                <a:cs typeface="Calibri"/>
              </a:rPr>
              <a:t>There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limit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value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of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-20" dirty="0">
                <a:latin typeface="Calibri"/>
                <a:cs typeface="Calibri"/>
              </a:rPr>
              <a:t>since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-10" dirty="0">
                <a:latin typeface="Calibri"/>
                <a:cs typeface="Calibri"/>
              </a:rPr>
              <a:t>cannot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be</a:t>
            </a:r>
            <a:r>
              <a:rPr sz="1000" spc="-10" dirty="0">
                <a:latin typeface="Calibri"/>
                <a:cs typeface="Calibri"/>
              </a:rPr>
              <a:t> greater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than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-10" dirty="0">
                <a:latin typeface="Calibri"/>
                <a:cs typeface="Calibri"/>
              </a:rPr>
              <a:t>radians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range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remain unambiguous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6051" y="7696200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5239" y="22860"/>
                </a:moveTo>
                <a:lnTo>
                  <a:pt x="9143" y="22860"/>
                </a:lnTo>
                <a:lnTo>
                  <a:pt x="6095" y="21336"/>
                </a:lnTo>
                <a:lnTo>
                  <a:pt x="4571" y="18288"/>
                </a:lnTo>
                <a:lnTo>
                  <a:pt x="1523" y="16764"/>
                </a:lnTo>
                <a:lnTo>
                  <a:pt x="0" y="13716"/>
                </a:lnTo>
                <a:lnTo>
                  <a:pt x="0" y="7620"/>
                </a:lnTo>
                <a:lnTo>
                  <a:pt x="1523" y="4572"/>
                </a:lnTo>
                <a:lnTo>
                  <a:pt x="4571" y="3048"/>
                </a:lnTo>
                <a:lnTo>
                  <a:pt x="6095" y="0"/>
                </a:lnTo>
                <a:lnTo>
                  <a:pt x="18287" y="0"/>
                </a:lnTo>
                <a:lnTo>
                  <a:pt x="19811" y="3048"/>
                </a:lnTo>
                <a:lnTo>
                  <a:pt x="22859" y="4572"/>
                </a:lnTo>
                <a:lnTo>
                  <a:pt x="22859" y="16764"/>
                </a:lnTo>
                <a:lnTo>
                  <a:pt x="19811" y="18288"/>
                </a:lnTo>
                <a:lnTo>
                  <a:pt x="18287" y="21336"/>
                </a:lnTo>
                <a:lnTo>
                  <a:pt x="15239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77695" y="7653528"/>
            <a:ext cx="166116" cy="86868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419100" y="7908035"/>
            <a:ext cx="30480" cy="32384"/>
          </a:xfrm>
          <a:custGeom>
            <a:avLst/>
            <a:gdLst/>
            <a:ahLst/>
            <a:cxnLst/>
            <a:rect l="l" t="t" r="r" b="b"/>
            <a:pathLst>
              <a:path w="30479" h="32384">
                <a:moveTo>
                  <a:pt x="19811" y="32003"/>
                </a:moveTo>
                <a:lnTo>
                  <a:pt x="12191" y="32003"/>
                </a:lnTo>
                <a:lnTo>
                  <a:pt x="7619" y="30479"/>
                </a:lnTo>
                <a:lnTo>
                  <a:pt x="4571" y="25907"/>
                </a:lnTo>
                <a:lnTo>
                  <a:pt x="1523" y="22859"/>
                </a:lnTo>
                <a:lnTo>
                  <a:pt x="0" y="19811"/>
                </a:lnTo>
                <a:lnTo>
                  <a:pt x="0" y="10667"/>
                </a:lnTo>
                <a:lnTo>
                  <a:pt x="1523" y="7619"/>
                </a:lnTo>
                <a:lnTo>
                  <a:pt x="7619" y="1523"/>
                </a:lnTo>
                <a:lnTo>
                  <a:pt x="12191" y="0"/>
                </a:lnTo>
                <a:lnTo>
                  <a:pt x="19811" y="0"/>
                </a:lnTo>
                <a:lnTo>
                  <a:pt x="24383" y="1523"/>
                </a:lnTo>
                <a:lnTo>
                  <a:pt x="25907" y="4571"/>
                </a:lnTo>
                <a:lnTo>
                  <a:pt x="28955" y="7619"/>
                </a:lnTo>
                <a:lnTo>
                  <a:pt x="30479" y="10667"/>
                </a:lnTo>
                <a:lnTo>
                  <a:pt x="30479" y="19811"/>
                </a:lnTo>
                <a:lnTo>
                  <a:pt x="28955" y="22859"/>
                </a:lnTo>
                <a:lnTo>
                  <a:pt x="25907" y="25907"/>
                </a:lnTo>
                <a:lnTo>
                  <a:pt x="24383" y="30479"/>
                </a:lnTo>
                <a:lnTo>
                  <a:pt x="19811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3212" y="7882128"/>
            <a:ext cx="108203" cy="86868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416051" y="8129016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5239" y="22860"/>
                </a:moveTo>
                <a:lnTo>
                  <a:pt x="9143" y="22860"/>
                </a:lnTo>
                <a:lnTo>
                  <a:pt x="6095" y="21336"/>
                </a:lnTo>
                <a:lnTo>
                  <a:pt x="4571" y="19812"/>
                </a:lnTo>
                <a:lnTo>
                  <a:pt x="1523" y="16764"/>
                </a:lnTo>
                <a:lnTo>
                  <a:pt x="0" y="13716"/>
                </a:lnTo>
                <a:lnTo>
                  <a:pt x="0" y="7620"/>
                </a:lnTo>
                <a:lnTo>
                  <a:pt x="6095" y="1524"/>
                </a:lnTo>
                <a:lnTo>
                  <a:pt x="9143" y="0"/>
                </a:lnTo>
                <a:lnTo>
                  <a:pt x="15239" y="0"/>
                </a:lnTo>
                <a:lnTo>
                  <a:pt x="18287" y="1524"/>
                </a:lnTo>
                <a:lnTo>
                  <a:pt x="22859" y="6096"/>
                </a:lnTo>
                <a:lnTo>
                  <a:pt x="22859" y="16764"/>
                </a:lnTo>
                <a:lnTo>
                  <a:pt x="18287" y="21336"/>
                </a:lnTo>
                <a:lnTo>
                  <a:pt x="15239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0016" y="8086344"/>
            <a:ext cx="108203" cy="8686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85648" y="7524346"/>
            <a:ext cx="2750820" cy="9156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700"/>
              </a:spcBef>
            </a:pPr>
            <a:r>
              <a:rPr sz="1000" dirty="0">
                <a:latin typeface="Calibri"/>
                <a:cs typeface="Calibri"/>
              </a:rPr>
              <a:t>Runamb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= c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/</a:t>
            </a:r>
            <a:endParaRPr sz="1000">
              <a:latin typeface="Calibri"/>
              <a:cs typeface="Calibri"/>
            </a:endParaRPr>
          </a:p>
          <a:p>
            <a:pPr marL="201295">
              <a:lnSpc>
                <a:spcPct val="100000"/>
              </a:lnSpc>
              <a:spcBef>
                <a:spcPts val="600"/>
              </a:spcBef>
            </a:pPr>
            <a:r>
              <a:rPr sz="1000" spc="-20" dirty="0">
                <a:latin typeface="Calibri"/>
                <a:cs typeface="Calibri"/>
              </a:rPr>
              <a:t>must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less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than</a:t>
            </a:r>
            <a:r>
              <a:rPr sz="1000" spc="49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c/2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Runamb</a:t>
            </a:r>
            <a:endParaRPr sz="1000">
              <a:latin typeface="Calibri"/>
              <a:cs typeface="Calibri"/>
            </a:endParaRPr>
          </a:p>
          <a:p>
            <a:pPr marL="62865">
              <a:lnSpc>
                <a:spcPct val="100000"/>
              </a:lnSpc>
              <a:spcBef>
                <a:spcPts val="409"/>
              </a:spcBef>
              <a:tabLst>
                <a:tab pos="536575" algn="l"/>
              </a:tabLst>
            </a:pPr>
            <a:r>
              <a:rPr sz="1000" spc="-20" dirty="0">
                <a:latin typeface="Calibri"/>
                <a:cs typeface="Calibri"/>
              </a:rPr>
              <a:t>When</a:t>
            </a:r>
            <a:r>
              <a:rPr sz="1000" dirty="0">
                <a:latin typeface="Calibri"/>
                <a:cs typeface="Calibri"/>
              </a:rPr>
              <a:t>	is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replaced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with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Pulse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Repetition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Rate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gives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10" dirty="0">
                <a:latin typeface="Calibri"/>
                <a:cs typeface="Calibri"/>
              </a:rPr>
              <a:t>Maximum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Unambiguous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Range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Pulse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Radar.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78296" y="7591539"/>
            <a:ext cx="52069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"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05020" y="6515999"/>
            <a:ext cx="2767965" cy="83820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35" dirty="0">
                <a:latin typeface="Calibri"/>
                <a:cs typeface="Calibri"/>
              </a:rPr>
              <a:t>Target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 marR="106045">
              <a:lnSpc>
                <a:spcPct val="102899"/>
              </a:lnSpc>
              <a:spcBef>
                <a:spcPts val="345"/>
              </a:spcBef>
            </a:pPr>
            <a:r>
              <a:rPr sz="700" spc="-10" dirty="0">
                <a:latin typeface="Calibri"/>
                <a:cs typeface="Calibri"/>
              </a:rPr>
              <a:t>Clutter</a:t>
            </a:r>
            <a:r>
              <a:rPr sz="700" dirty="0">
                <a:latin typeface="Calibri"/>
                <a:cs typeface="Calibri"/>
              </a:rPr>
              <a:t> is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term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used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for radar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targets</a:t>
            </a:r>
            <a:r>
              <a:rPr sz="700" dirty="0">
                <a:latin typeface="Calibri"/>
                <a:cs typeface="Calibri"/>
              </a:rPr>
              <a:t> which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interest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user.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2899"/>
              </a:lnSpc>
              <a:spcBef>
                <a:spcPts val="445"/>
              </a:spcBef>
            </a:pPr>
            <a:r>
              <a:rPr sz="700" spc="-10" dirty="0">
                <a:latin typeface="Calibri"/>
                <a:cs typeface="Calibri"/>
              </a:rPr>
              <a:t>Clutter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usually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caused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static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objects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near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radar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but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sometimes</a:t>
            </a:r>
            <a:r>
              <a:rPr sz="700" spc="8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far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away </a:t>
            </a:r>
            <a:r>
              <a:rPr sz="700" dirty="0">
                <a:latin typeface="Calibri"/>
                <a:cs typeface="Calibri"/>
              </a:rPr>
              <a:t>as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well: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440935" y="7415784"/>
            <a:ext cx="2593975" cy="1298575"/>
            <a:chOff x="4440935" y="7415784"/>
            <a:chExt cx="2593975" cy="1298575"/>
          </a:xfrm>
        </p:grpSpPr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40935" y="7434072"/>
              <a:ext cx="1275587" cy="12801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22619" y="7415784"/>
              <a:ext cx="1312163" cy="1271015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347207" y="6179735"/>
            <a:ext cx="70104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b="1" dirty="0">
                <a:solidFill>
                  <a:srgbClr val="BF0000"/>
                </a:solidFill>
                <a:latin typeface="Calibri"/>
                <a:cs typeface="Calibri"/>
              </a:rPr>
              <a:t>UNIT</a:t>
            </a:r>
            <a:r>
              <a:rPr sz="1750" b="1" spc="-60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750" b="1" spc="-25" dirty="0">
                <a:solidFill>
                  <a:srgbClr val="BF0000"/>
                </a:solidFill>
                <a:latin typeface="Calibri"/>
                <a:cs typeface="Calibri"/>
              </a:rPr>
              <a:t>III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24503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59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55255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60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7963" y="1234240"/>
            <a:ext cx="2728595" cy="5676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 marR="5080">
              <a:lnSpc>
                <a:spcPct val="102899"/>
              </a:lnSpc>
              <a:spcBef>
                <a:spcPts val="1005"/>
              </a:spcBef>
            </a:pPr>
            <a:r>
              <a:rPr sz="700" dirty="0">
                <a:latin typeface="Calibri"/>
                <a:cs typeface="Calibri"/>
              </a:rPr>
              <a:t>Sometimes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clutter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caused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sidelobes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antenna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pattern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a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poorly adjusted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antenna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01446" y="1994154"/>
            <a:ext cx="1964689" cy="611505"/>
            <a:chOff x="901446" y="1994154"/>
            <a:chExt cx="1964689" cy="611505"/>
          </a:xfrm>
        </p:grpSpPr>
        <p:sp>
          <p:nvSpPr>
            <p:cNvPr id="4" name="object 4"/>
            <p:cNvSpPr/>
            <p:nvPr/>
          </p:nvSpPr>
          <p:spPr>
            <a:xfrm>
              <a:off x="903732" y="1996440"/>
              <a:ext cx="1960245" cy="524510"/>
            </a:xfrm>
            <a:custGeom>
              <a:avLst/>
              <a:gdLst/>
              <a:ahLst/>
              <a:cxnLst/>
              <a:rect l="l" t="t" r="r" b="b"/>
              <a:pathLst>
                <a:path w="1960245" h="524510">
                  <a:moveTo>
                    <a:pt x="15240" y="524256"/>
                  </a:moveTo>
                  <a:lnTo>
                    <a:pt x="36576" y="516636"/>
                  </a:lnTo>
                  <a:lnTo>
                    <a:pt x="59436" y="509016"/>
                  </a:lnTo>
                  <a:lnTo>
                    <a:pt x="85344" y="499872"/>
                  </a:lnTo>
                  <a:lnTo>
                    <a:pt x="114300" y="489204"/>
                  </a:lnTo>
                  <a:lnTo>
                    <a:pt x="129540" y="483108"/>
                  </a:lnTo>
                  <a:lnTo>
                    <a:pt x="146304" y="477012"/>
                  </a:lnTo>
                  <a:lnTo>
                    <a:pt x="163068" y="470916"/>
                  </a:lnTo>
                  <a:lnTo>
                    <a:pt x="179832" y="464820"/>
                  </a:lnTo>
                  <a:lnTo>
                    <a:pt x="196596" y="458724"/>
                  </a:lnTo>
                  <a:lnTo>
                    <a:pt x="214883" y="452628"/>
                  </a:lnTo>
                  <a:lnTo>
                    <a:pt x="233171" y="446532"/>
                  </a:lnTo>
                  <a:lnTo>
                    <a:pt x="252983" y="438912"/>
                  </a:lnTo>
                  <a:lnTo>
                    <a:pt x="271271" y="432816"/>
                  </a:lnTo>
                  <a:lnTo>
                    <a:pt x="291083" y="425196"/>
                  </a:lnTo>
                  <a:lnTo>
                    <a:pt x="312420" y="417576"/>
                  </a:lnTo>
                  <a:lnTo>
                    <a:pt x="332231" y="409956"/>
                  </a:lnTo>
                  <a:lnTo>
                    <a:pt x="353568" y="402336"/>
                  </a:lnTo>
                  <a:lnTo>
                    <a:pt x="373379" y="394716"/>
                  </a:lnTo>
                  <a:lnTo>
                    <a:pt x="394716" y="387096"/>
                  </a:lnTo>
                  <a:lnTo>
                    <a:pt x="417576" y="379476"/>
                  </a:lnTo>
                  <a:lnTo>
                    <a:pt x="438912" y="371856"/>
                  </a:lnTo>
                  <a:lnTo>
                    <a:pt x="460248" y="364236"/>
                  </a:lnTo>
                  <a:lnTo>
                    <a:pt x="483107" y="356616"/>
                  </a:lnTo>
                  <a:lnTo>
                    <a:pt x="505968" y="347472"/>
                  </a:lnTo>
                  <a:lnTo>
                    <a:pt x="528827" y="339852"/>
                  </a:lnTo>
                  <a:lnTo>
                    <a:pt x="551688" y="332232"/>
                  </a:lnTo>
                  <a:lnTo>
                    <a:pt x="573024" y="323088"/>
                  </a:lnTo>
                  <a:lnTo>
                    <a:pt x="595883" y="315468"/>
                  </a:lnTo>
                  <a:lnTo>
                    <a:pt x="618744" y="306324"/>
                  </a:lnTo>
                  <a:lnTo>
                    <a:pt x="643127" y="298704"/>
                  </a:lnTo>
                  <a:lnTo>
                    <a:pt x="665988" y="291084"/>
                  </a:lnTo>
                  <a:lnTo>
                    <a:pt x="688848" y="281940"/>
                  </a:lnTo>
                  <a:lnTo>
                    <a:pt x="711708" y="274320"/>
                  </a:lnTo>
                  <a:lnTo>
                    <a:pt x="734567" y="266700"/>
                  </a:lnTo>
                  <a:lnTo>
                    <a:pt x="757427" y="257556"/>
                  </a:lnTo>
                  <a:lnTo>
                    <a:pt x="778764" y="249936"/>
                  </a:lnTo>
                  <a:lnTo>
                    <a:pt x="801623" y="242316"/>
                  </a:lnTo>
                  <a:lnTo>
                    <a:pt x="824483" y="234696"/>
                  </a:lnTo>
                  <a:lnTo>
                    <a:pt x="845819" y="227076"/>
                  </a:lnTo>
                  <a:lnTo>
                    <a:pt x="868679" y="219456"/>
                  </a:lnTo>
                  <a:lnTo>
                    <a:pt x="890015" y="211836"/>
                  </a:lnTo>
                  <a:lnTo>
                    <a:pt x="911352" y="204216"/>
                  </a:lnTo>
                  <a:lnTo>
                    <a:pt x="932688" y="196595"/>
                  </a:lnTo>
                  <a:lnTo>
                    <a:pt x="954023" y="188976"/>
                  </a:lnTo>
                  <a:lnTo>
                    <a:pt x="973835" y="182880"/>
                  </a:lnTo>
                  <a:lnTo>
                    <a:pt x="995171" y="175260"/>
                  </a:lnTo>
                  <a:lnTo>
                    <a:pt x="1014983" y="169164"/>
                  </a:lnTo>
                  <a:lnTo>
                    <a:pt x="1033271" y="161543"/>
                  </a:lnTo>
                  <a:lnTo>
                    <a:pt x="1053083" y="155447"/>
                  </a:lnTo>
                  <a:lnTo>
                    <a:pt x="1071371" y="149352"/>
                  </a:lnTo>
                  <a:lnTo>
                    <a:pt x="1089660" y="143256"/>
                  </a:lnTo>
                  <a:lnTo>
                    <a:pt x="1107948" y="137160"/>
                  </a:lnTo>
                  <a:lnTo>
                    <a:pt x="1124712" y="131064"/>
                  </a:lnTo>
                  <a:lnTo>
                    <a:pt x="1141475" y="126492"/>
                  </a:lnTo>
                  <a:lnTo>
                    <a:pt x="1158240" y="120395"/>
                  </a:lnTo>
                  <a:lnTo>
                    <a:pt x="1173479" y="115823"/>
                  </a:lnTo>
                  <a:lnTo>
                    <a:pt x="1188719" y="111252"/>
                  </a:lnTo>
                  <a:lnTo>
                    <a:pt x="1216152" y="102108"/>
                  </a:lnTo>
                  <a:lnTo>
                    <a:pt x="1249680" y="92964"/>
                  </a:lnTo>
                  <a:lnTo>
                    <a:pt x="1280160" y="83819"/>
                  </a:lnTo>
                  <a:lnTo>
                    <a:pt x="1310640" y="74675"/>
                  </a:lnTo>
                  <a:lnTo>
                    <a:pt x="1338072" y="67056"/>
                  </a:lnTo>
                  <a:lnTo>
                    <a:pt x="1365503" y="60960"/>
                  </a:lnTo>
                  <a:lnTo>
                    <a:pt x="1389888" y="54864"/>
                  </a:lnTo>
                  <a:lnTo>
                    <a:pt x="1414272" y="48768"/>
                  </a:lnTo>
                  <a:lnTo>
                    <a:pt x="1437131" y="44195"/>
                  </a:lnTo>
                  <a:lnTo>
                    <a:pt x="1458468" y="39623"/>
                  </a:lnTo>
                  <a:lnTo>
                    <a:pt x="1479803" y="35052"/>
                  </a:lnTo>
                  <a:lnTo>
                    <a:pt x="1499615" y="32004"/>
                  </a:lnTo>
                  <a:lnTo>
                    <a:pt x="1517903" y="28956"/>
                  </a:lnTo>
                  <a:lnTo>
                    <a:pt x="1536191" y="25908"/>
                  </a:lnTo>
                  <a:lnTo>
                    <a:pt x="1552956" y="24384"/>
                  </a:lnTo>
                  <a:lnTo>
                    <a:pt x="1568195" y="21336"/>
                  </a:lnTo>
                  <a:lnTo>
                    <a:pt x="1613915" y="16764"/>
                  </a:lnTo>
                  <a:lnTo>
                    <a:pt x="1655064" y="12192"/>
                  </a:lnTo>
                  <a:lnTo>
                    <a:pt x="1682495" y="9143"/>
                  </a:lnTo>
                  <a:lnTo>
                    <a:pt x="1696211" y="7619"/>
                  </a:lnTo>
                  <a:lnTo>
                    <a:pt x="1708403" y="6095"/>
                  </a:lnTo>
                  <a:lnTo>
                    <a:pt x="1743456" y="3047"/>
                  </a:lnTo>
                  <a:lnTo>
                    <a:pt x="1770888" y="0"/>
                  </a:lnTo>
                  <a:lnTo>
                    <a:pt x="1793748" y="0"/>
                  </a:lnTo>
                  <a:lnTo>
                    <a:pt x="1813560" y="0"/>
                  </a:lnTo>
                  <a:lnTo>
                    <a:pt x="1830323" y="3047"/>
                  </a:lnTo>
                  <a:lnTo>
                    <a:pt x="1883664" y="21336"/>
                  </a:lnTo>
                  <a:lnTo>
                    <a:pt x="1920239" y="45719"/>
                  </a:lnTo>
                  <a:lnTo>
                    <a:pt x="1944623" y="79247"/>
                  </a:lnTo>
                  <a:lnTo>
                    <a:pt x="1956815" y="115823"/>
                  </a:lnTo>
                  <a:lnTo>
                    <a:pt x="1959864" y="132588"/>
                  </a:lnTo>
                  <a:lnTo>
                    <a:pt x="1958339" y="150876"/>
                  </a:lnTo>
                  <a:lnTo>
                    <a:pt x="1946148" y="187452"/>
                  </a:lnTo>
                  <a:lnTo>
                    <a:pt x="1921764" y="222504"/>
                  </a:lnTo>
                  <a:lnTo>
                    <a:pt x="1879091" y="260604"/>
                  </a:lnTo>
                  <a:lnTo>
                    <a:pt x="1845564" y="278892"/>
                  </a:lnTo>
                  <a:lnTo>
                    <a:pt x="1795272" y="298704"/>
                  </a:lnTo>
                  <a:lnTo>
                    <a:pt x="1761744" y="307848"/>
                  </a:lnTo>
                  <a:lnTo>
                    <a:pt x="1749552" y="312420"/>
                  </a:lnTo>
                  <a:lnTo>
                    <a:pt x="1735835" y="315468"/>
                  </a:lnTo>
                  <a:lnTo>
                    <a:pt x="1709927" y="323088"/>
                  </a:lnTo>
                  <a:lnTo>
                    <a:pt x="1682495" y="330708"/>
                  </a:lnTo>
                  <a:lnTo>
                    <a:pt x="1653539" y="339852"/>
                  </a:lnTo>
                  <a:lnTo>
                    <a:pt x="1638299" y="342900"/>
                  </a:lnTo>
                  <a:lnTo>
                    <a:pt x="1621535" y="347472"/>
                  </a:lnTo>
                  <a:lnTo>
                    <a:pt x="1606295" y="350520"/>
                  </a:lnTo>
                  <a:lnTo>
                    <a:pt x="1589531" y="355092"/>
                  </a:lnTo>
                  <a:lnTo>
                    <a:pt x="1571244" y="359664"/>
                  </a:lnTo>
                  <a:lnTo>
                    <a:pt x="1552956" y="362712"/>
                  </a:lnTo>
                  <a:lnTo>
                    <a:pt x="1533144" y="367284"/>
                  </a:lnTo>
                  <a:lnTo>
                    <a:pt x="1513331" y="371856"/>
                  </a:lnTo>
                  <a:lnTo>
                    <a:pt x="1491995" y="374904"/>
                  </a:lnTo>
                  <a:lnTo>
                    <a:pt x="1469135" y="379476"/>
                  </a:lnTo>
                  <a:lnTo>
                    <a:pt x="1446276" y="384048"/>
                  </a:lnTo>
                  <a:lnTo>
                    <a:pt x="1421891" y="388620"/>
                  </a:lnTo>
                  <a:lnTo>
                    <a:pt x="1395984" y="391668"/>
                  </a:lnTo>
                  <a:lnTo>
                    <a:pt x="1368552" y="396240"/>
                  </a:lnTo>
                  <a:lnTo>
                    <a:pt x="1339595" y="400812"/>
                  </a:lnTo>
                  <a:lnTo>
                    <a:pt x="1309115" y="403860"/>
                  </a:lnTo>
                  <a:lnTo>
                    <a:pt x="1278635" y="408432"/>
                  </a:lnTo>
                  <a:lnTo>
                    <a:pt x="1245107" y="413004"/>
                  </a:lnTo>
                  <a:lnTo>
                    <a:pt x="1216152" y="416052"/>
                  </a:lnTo>
                  <a:lnTo>
                    <a:pt x="1199388" y="417576"/>
                  </a:lnTo>
                  <a:lnTo>
                    <a:pt x="1184148" y="419100"/>
                  </a:lnTo>
                  <a:lnTo>
                    <a:pt x="1167383" y="420624"/>
                  </a:lnTo>
                  <a:lnTo>
                    <a:pt x="1149096" y="422148"/>
                  </a:lnTo>
                  <a:lnTo>
                    <a:pt x="1132331" y="425196"/>
                  </a:lnTo>
                  <a:lnTo>
                    <a:pt x="1114044" y="426720"/>
                  </a:lnTo>
                  <a:lnTo>
                    <a:pt x="1094231" y="428244"/>
                  </a:lnTo>
                  <a:lnTo>
                    <a:pt x="1075944" y="429768"/>
                  </a:lnTo>
                  <a:lnTo>
                    <a:pt x="1056131" y="431292"/>
                  </a:lnTo>
                  <a:lnTo>
                    <a:pt x="1036319" y="434340"/>
                  </a:lnTo>
                  <a:lnTo>
                    <a:pt x="1014983" y="435864"/>
                  </a:lnTo>
                  <a:lnTo>
                    <a:pt x="995171" y="437388"/>
                  </a:lnTo>
                  <a:lnTo>
                    <a:pt x="973835" y="438912"/>
                  </a:lnTo>
                  <a:lnTo>
                    <a:pt x="952500" y="440436"/>
                  </a:lnTo>
                  <a:lnTo>
                    <a:pt x="931164" y="443484"/>
                  </a:lnTo>
                  <a:lnTo>
                    <a:pt x="909827" y="445008"/>
                  </a:lnTo>
                  <a:lnTo>
                    <a:pt x="886967" y="446532"/>
                  </a:lnTo>
                  <a:lnTo>
                    <a:pt x="864108" y="448056"/>
                  </a:lnTo>
                  <a:lnTo>
                    <a:pt x="842771" y="451104"/>
                  </a:lnTo>
                  <a:lnTo>
                    <a:pt x="819912" y="452628"/>
                  </a:lnTo>
                  <a:lnTo>
                    <a:pt x="797052" y="454152"/>
                  </a:lnTo>
                  <a:lnTo>
                    <a:pt x="772667" y="455676"/>
                  </a:lnTo>
                  <a:lnTo>
                    <a:pt x="749808" y="457200"/>
                  </a:lnTo>
                  <a:lnTo>
                    <a:pt x="726948" y="460248"/>
                  </a:lnTo>
                  <a:lnTo>
                    <a:pt x="704088" y="461772"/>
                  </a:lnTo>
                  <a:lnTo>
                    <a:pt x="679704" y="463296"/>
                  </a:lnTo>
                  <a:lnTo>
                    <a:pt x="656844" y="464820"/>
                  </a:lnTo>
                  <a:lnTo>
                    <a:pt x="633983" y="467868"/>
                  </a:lnTo>
                  <a:lnTo>
                    <a:pt x="609600" y="469392"/>
                  </a:lnTo>
                  <a:lnTo>
                    <a:pt x="586740" y="470916"/>
                  </a:lnTo>
                  <a:lnTo>
                    <a:pt x="562355" y="472440"/>
                  </a:lnTo>
                  <a:lnTo>
                    <a:pt x="539496" y="473964"/>
                  </a:lnTo>
                  <a:lnTo>
                    <a:pt x="516635" y="475488"/>
                  </a:lnTo>
                  <a:lnTo>
                    <a:pt x="493776" y="478536"/>
                  </a:lnTo>
                  <a:lnTo>
                    <a:pt x="470916" y="480060"/>
                  </a:lnTo>
                  <a:lnTo>
                    <a:pt x="448055" y="481584"/>
                  </a:lnTo>
                  <a:lnTo>
                    <a:pt x="425196" y="483108"/>
                  </a:lnTo>
                  <a:lnTo>
                    <a:pt x="402335" y="484632"/>
                  </a:lnTo>
                  <a:lnTo>
                    <a:pt x="379476" y="486156"/>
                  </a:lnTo>
                  <a:lnTo>
                    <a:pt x="358140" y="487680"/>
                  </a:lnTo>
                  <a:lnTo>
                    <a:pt x="336803" y="489204"/>
                  </a:lnTo>
                  <a:lnTo>
                    <a:pt x="315468" y="490728"/>
                  </a:lnTo>
                  <a:lnTo>
                    <a:pt x="294132" y="492252"/>
                  </a:lnTo>
                  <a:lnTo>
                    <a:pt x="272796" y="493776"/>
                  </a:lnTo>
                  <a:lnTo>
                    <a:pt x="252983" y="495300"/>
                  </a:lnTo>
                  <a:lnTo>
                    <a:pt x="231647" y="496824"/>
                  </a:lnTo>
                  <a:lnTo>
                    <a:pt x="211835" y="498348"/>
                  </a:lnTo>
                  <a:lnTo>
                    <a:pt x="193547" y="499872"/>
                  </a:lnTo>
                  <a:lnTo>
                    <a:pt x="173735" y="501396"/>
                  </a:lnTo>
                  <a:lnTo>
                    <a:pt x="155448" y="502920"/>
                  </a:lnTo>
                  <a:lnTo>
                    <a:pt x="137160" y="504444"/>
                  </a:lnTo>
                  <a:lnTo>
                    <a:pt x="120396" y="505968"/>
                  </a:lnTo>
                  <a:lnTo>
                    <a:pt x="103632" y="507492"/>
                  </a:lnTo>
                  <a:lnTo>
                    <a:pt x="86868" y="509016"/>
                  </a:lnTo>
                  <a:lnTo>
                    <a:pt x="70104" y="510540"/>
                  </a:lnTo>
                  <a:lnTo>
                    <a:pt x="54864" y="510540"/>
                  </a:lnTo>
                  <a:lnTo>
                    <a:pt x="25908" y="513588"/>
                  </a:lnTo>
                  <a:lnTo>
                    <a:pt x="12192" y="515112"/>
                  </a:lnTo>
                  <a:lnTo>
                    <a:pt x="0" y="516636"/>
                  </a:lnTo>
                </a:path>
              </a:pathLst>
            </a:custGeom>
            <a:ln w="457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4211" y="2226564"/>
              <a:ext cx="460375" cy="297180"/>
            </a:xfrm>
            <a:custGeom>
              <a:avLst/>
              <a:gdLst/>
              <a:ahLst/>
              <a:cxnLst/>
              <a:rect l="l" t="t" r="r" b="b"/>
              <a:pathLst>
                <a:path w="460375" h="297180">
                  <a:moveTo>
                    <a:pt x="1524" y="292607"/>
                  </a:moveTo>
                  <a:lnTo>
                    <a:pt x="25908" y="283463"/>
                  </a:lnTo>
                  <a:lnTo>
                    <a:pt x="41148" y="277367"/>
                  </a:lnTo>
                  <a:lnTo>
                    <a:pt x="57912" y="269747"/>
                  </a:lnTo>
                  <a:lnTo>
                    <a:pt x="77724" y="262127"/>
                  </a:lnTo>
                  <a:lnTo>
                    <a:pt x="97536" y="252983"/>
                  </a:lnTo>
                  <a:lnTo>
                    <a:pt x="118872" y="245363"/>
                  </a:lnTo>
                  <a:lnTo>
                    <a:pt x="140208" y="236219"/>
                  </a:lnTo>
                  <a:lnTo>
                    <a:pt x="163067" y="227075"/>
                  </a:lnTo>
                  <a:lnTo>
                    <a:pt x="185928" y="217931"/>
                  </a:lnTo>
                  <a:lnTo>
                    <a:pt x="207264" y="208787"/>
                  </a:lnTo>
                  <a:lnTo>
                    <a:pt x="228600" y="199643"/>
                  </a:lnTo>
                  <a:lnTo>
                    <a:pt x="249936" y="190499"/>
                  </a:lnTo>
                  <a:lnTo>
                    <a:pt x="269748" y="182879"/>
                  </a:lnTo>
                  <a:lnTo>
                    <a:pt x="344424" y="147827"/>
                  </a:lnTo>
                  <a:lnTo>
                    <a:pt x="382524" y="124967"/>
                  </a:lnTo>
                  <a:lnTo>
                    <a:pt x="419100" y="97535"/>
                  </a:lnTo>
                  <a:lnTo>
                    <a:pt x="429767" y="89915"/>
                  </a:lnTo>
                  <a:lnTo>
                    <a:pt x="443484" y="77724"/>
                  </a:lnTo>
                  <a:lnTo>
                    <a:pt x="455676" y="60959"/>
                  </a:lnTo>
                  <a:lnTo>
                    <a:pt x="460248" y="44195"/>
                  </a:lnTo>
                  <a:lnTo>
                    <a:pt x="458724" y="35051"/>
                  </a:lnTo>
                  <a:lnTo>
                    <a:pt x="452628" y="18288"/>
                  </a:lnTo>
                  <a:lnTo>
                    <a:pt x="440436" y="6095"/>
                  </a:lnTo>
                  <a:lnTo>
                    <a:pt x="422148" y="0"/>
                  </a:lnTo>
                  <a:lnTo>
                    <a:pt x="413004" y="0"/>
                  </a:lnTo>
                  <a:lnTo>
                    <a:pt x="403860" y="0"/>
                  </a:lnTo>
                  <a:lnTo>
                    <a:pt x="374904" y="10667"/>
                  </a:lnTo>
                  <a:lnTo>
                    <a:pt x="348996" y="22859"/>
                  </a:lnTo>
                  <a:lnTo>
                    <a:pt x="335280" y="30479"/>
                  </a:lnTo>
                  <a:lnTo>
                    <a:pt x="320039" y="41147"/>
                  </a:lnTo>
                  <a:lnTo>
                    <a:pt x="301752" y="51815"/>
                  </a:lnTo>
                  <a:lnTo>
                    <a:pt x="256031" y="85343"/>
                  </a:lnTo>
                  <a:lnTo>
                    <a:pt x="213360" y="118871"/>
                  </a:lnTo>
                  <a:lnTo>
                    <a:pt x="196596" y="132588"/>
                  </a:lnTo>
                  <a:lnTo>
                    <a:pt x="179831" y="146303"/>
                  </a:lnTo>
                  <a:lnTo>
                    <a:pt x="161543" y="161543"/>
                  </a:lnTo>
                  <a:lnTo>
                    <a:pt x="143256" y="176783"/>
                  </a:lnTo>
                  <a:lnTo>
                    <a:pt x="124968" y="192023"/>
                  </a:lnTo>
                  <a:lnTo>
                    <a:pt x="106680" y="208787"/>
                  </a:lnTo>
                  <a:lnTo>
                    <a:pt x="88392" y="224027"/>
                  </a:lnTo>
                  <a:lnTo>
                    <a:pt x="70104" y="237743"/>
                  </a:lnTo>
                  <a:lnTo>
                    <a:pt x="54864" y="252983"/>
                  </a:lnTo>
                  <a:lnTo>
                    <a:pt x="38100" y="265175"/>
                  </a:lnTo>
                  <a:lnTo>
                    <a:pt x="24384" y="277367"/>
                  </a:lnTo>
                  <a:lnTo>
                    <a:pt x="12192" y="288035"/>
                  </a:lnTo>
                  <a:lnTo>
                    <a:pt x="0" y="297179"/>
                  </a:lnTo>
                </a:path>
              </a:pathLst>
            </a:custGeom>
            <a:ln w="457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1738" y="2353817"/>
              <a:ext cx="140208" cy="1645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28116" y="2482595"/>
              <a:ext cx="530860" cy="108585"/>
            </a:xfrm>
            <a:custGeom>
              <a:avLst/>
              <a:gdLst/>
              <a:ahLst/>
              <a:cxnLst/>
              <a:rect l="l" t="t" r="r" b="b"/>
              <a:pathLst>
                <a:path w="530860" h="108585">
                  <a:moveTo>
                    <a:pt x="3047" y="32003"/>
                  </a:moveTo>
                  <a:lnTo>
                    <a:pt x="28955" y="30479"/>
                  </a:lnTo>
                  <a:lnTo>
                    <a:pt x="45719" y="28955"/>
                  </a:lnTo>
                  <a:lnTo>
                    <a:pt x="64007" y="25907"/>
                  </a:lnTo>
                  <a:lnTo>
                    <a:pt x="83819" y="24383"/>
                  </a:lnTo>
                  <a:lnTo>
                    <a:pt x="106679" y="21335"/>
                  </a:lnTo>
                  <a:lnTo>
                    <a:pt x="129539" y="19811"/>
                  </a:lnTo>
                  <a:lnTo>
                    <a:pt x="152399" y="16763"/>
                  </a:lnTo>
                  <a:lnTo>
                    <a:pt x="176783" y="15239"/>
                  </a:lnTo>
                  <a:lnTo>
                    <a:pt x="201167" y="12191"/>
                  </a:lnTo>
                  <a:lnTo>
                    <a:pt x="224028" y="10667"/>
                  </a:lnTo>
                  <a:lnTo>
                    <a:pt x="248411" y="7619"/>
                  </a:lnTo>
                  <a:lnTo>
                    <a:pt x="269747" y="6095"/>
                  </a:lnTo>
                  <a:lnTo>
                    <a:pt x="291083" y="4571"/>
                  </a:lnTo>
                  <a:lnTo>
                    <a:pt x="310895" y="3047"/>
                  </a:lnTo>
                  <a:lnTo>
                    <a:pt x="327660" y="1523"/>
                  </a:lnTo>
                  <a:lnTo>
                    <a:pt x="373380" y="0"/>
                  </a:lnTo>
                  <a:lnTo>
                    <a:pt x="399287" y="1523"/>
                  </a:lnTo>
                  <a:lnTo>
                    <a:pt x="419099" y="3047"/>
                  </a:lnTo>
                  <a:lnTo>
                    <a:pt x="435863" y="4571"/>
                  </a:lnTo>
                  <a:lnTo>
                    <a:pt x="451104" y="7619"/>
                  </a:lnTo>
                  <a:lnTo>
                    <a:pt x="463295" y="9143"/>
                  </a:lnTo>
                  <a:lnTo>
                    <a:pt x="475487" y="12191"/>
                  </a:lnTo>
                  <a:lnTo>
                    <a:pt x="493775" y="15239"/>
                  </a:lnTo>
                  <a:lnTo>
                    <a:pt x="512063" y="24383"/>
                  </a:lnTo>
                  <a:lnTo>
                    <a:pt x="524256" y="38099"/>
                  </a:lnTo>
                  <a:lnTo>
                    <a:pt x="530352" y="56387"/>
                  </a:lnTo>
                  <a:lnTo>
                    <a:pt x="530352" y="64007"/>
                  </a:lnTo>
                  <a:lnTo>
                    <a:pt x="495299" y="103631"/>
                  </a:lnTo>
                  <a:lnTo>
                    <a:pt x="437387" y="108203"/>
                  </a:lnTo>
                  <a:lnTo>
                    <a:pt x="420623" y="108203"/>
                  </a:lnTo>
                  <a:lnTo>
                    <a:pt x="402335" y="106679"/>
                  </a:lnTo>
                  <a:lnTo>
                    <a:pt x="380999" y="105155"/>
                  </a:lnTo>
                  <a:lnTo>
                    <a:pt x="355091" y="102107"/>
                  </a:lnTo>
                  <a:lnTo>
                    <a:pt x="324611" y="97535"/>
                  </a:lnTo>
                  <a:lnTo>
                    <a:pt x="309371" y="94487"/>
                  </a:lnTo>
                  <a:lnTo>
                    <a:pt x="291083" y="91439"/>
                  </a:lnTo>
                  <a:lnTo>
                    <a:pt x="271271" y="86867"/>
                  </a:lnTo>
                  <a:lnTo>
                    <a:pt x="251459" y="82295"/>
                  </a:lnTo>
                  <a:lnTo>
                    <a:pt x="228599" y="77723"/>
                  </a:lnTo>
                  <a:lnTo>
                    <a:pt x="205740" y="73151"/>
                  </a:lnTo>
                  <a:lnTo>
                    <a:pt x="182879" y="68579"/>
                  </a:lnTo>
                  <a:lnTo>
                    <a:pt x="158495" y="64007"/>
                  </a:lnTo>
                  <a:lnTo>
                    <a:pt x="135635" y="57911"/>
                  </a:lnTo>
                  <a:lnTo>
                    <a:pt x="89915" y="48767"/>
                  </a:lnTo>
                  <a:lnTo>
                    <a:pt x="48767" y="39623"/>
                  </a:lnTo>
                  <a:lnTo>
                    <a:pt x="30479" y="35051"/>
                  </a:lnTo>
                  <a:lnTo>
                    <a:pt x="13715" y="32003"/>
                  </a:lnTo>
                  <a:lnTo>
                    <a:pt x="0" y="28955"/>
                  </a:lnTo>
                </a:path>
              </a:pathLst>
            </a:custGeom>
            <a:ln w="457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7166" y="2506217"/>
              <a:ext cx="188976" cy="9905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085592" y="2236876"/>
            <a:ext cx="140970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dirty="0">
                <a:latin typeface="Calibri"/>
                <a:cs typeface="Calibri"/>
              </a:rPr>
              <a:t>n</a:t>
            </a:r>
            <a:r>
              <a:rPr sz="600" spc="114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96743" y="2573700"/>
            <a:ext cx="842644" cy="628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marR="7112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In any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case it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desirable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to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eliminate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as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muc</a:t>
            </a:r>
            <a:r>
              <a:rPr sz="900" spc="-15" baseline="9259" dirty="0">
                <a:latin typeface="Calibri"/>
                <a:cs typeface="Calibri"/>
              </a:rPr>
              <a:t>n</a:t>
            </a:r>
            <a:r>
              <a:rPr sz="700" spc="-10" dirty="0">
                <a:latin typeface="Calibri"/>
                <a:cs typeface="Calibri"/>
              </a:rPr>
              <a:t>h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clutter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as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possible</a:t>
            </a:r>
            <a:endParaRPr sz="700">
              <a:latin typeface="Calibri"/>
              <a:cs typeface="Calibri"/>
            </a:endParaRPr>
          </a:p>
          <a:p>
            <a:pPr marR="17780" algn="r">
              <a:lnSpc>
                <a:spcPct val="100000"/>
              </a:lnSpc>
              <a:spcBef>
                <a:spcPts val="56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24503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61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11115" y="1234240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78296" y="2717787"/>
            <a:ext cx="52069" cy="25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"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19676" y="1679113"/>
            <a:ext cx="2480310" cy="814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4765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This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done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using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fact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desired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usually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moving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relative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radar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thus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causes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Doppler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shift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return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signal.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2899"/>
              </a:lnSpc>
              <a:spcBef>
                <a:spcPts val="430"/>
              </a:spcBef>
            </a:pPr>
            <a:r>
              <a:rPr sz="700" dirty="0">
                <a:latin typeface="Calibri"/>
                <a:cs typeface="Calibri"/>
              </a:rPr>
              <a:t>The Doppler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shift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also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used to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determine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relative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speed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target.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ts val="570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20411" y="2686811"/>
            <a:ext cx="1872995" cy="63550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255255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62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0363" y="6107992"/>
            <a:ext cx="2403475" cy="5372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048385" marR="15875" indent="-927100">
              <a:lnSpc>
                <a:spcPct val="102899"/>
              </a:lnSpc>
              <a:spcBef>
                <a:spcPts val="765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simple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CW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example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modified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incorporate </a:t>
            </a:r>
            <a:r>
              <a:rPr sz="700" spc="-20" dirty="0">
                <a:latin typeface="Calibri"/>
                <a:cs typeface="Calibri"/>
              </a:rPr>
              <a:t>pulse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modulation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433319" y="773394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49067" y="7155675"/>
            <a:ext cx="42545" cy="20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56688" y="7609827"/>
            <a:ext cx="42545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9763" y="6825996"/>
            <a:ext cx="1650491" cy="85191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758443" y="7772065"/>
            <a:ext cx="2559050" cy="575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Note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same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oscillator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transmission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demodulation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return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700" dirty="0">
                <a:latin typeface="Calibri"/>
                <a:cs typeface="Calibri"/>
              </a:rPr>
              <a:t>Thus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return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processed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00FF"/>
                </a:solidFill>
                <a:latin typeface="Calibri"/>
                <a:cs typeface="Calibri"/>
              </a:rPr>
              <a:t>coherently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700" dirty="0">
                <a:solidFill>
                  <a:srgbClr val="0000FF"/>
                </a:solidFill>
                <a:latin typeface="Calibri"/>
                <a:cs typeface="Calibri"/>
              </a:rPr>
              <a:t>i.e.</a:t>
            </a:r>
            <a:r>
              <a:rPr sz="700" spc="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00FF"/>
                </a:solidFill>
                <a:latin typeface="Calibri"/>
                <a:cs typeface="Calibri"/>
              </a:rPr>
              <a:t>the</a:t>
            </a:r>
            <a:r>
              <a:rPr sz="700" spc="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00FF"/>
                </a:solidFill>
                <a:latin typeface="Calibri"/>
                <a:cs typeface="Calibri"/>
              </a:rPr>
              <a:t>phase</a:t>
            </a:r>
            <a:r>
              <a:rPr sz="700" spc="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00FF"/>
                </a:solidFill>
                <a:latin typeface="Calibri"/>
                <a:cs typeface="Calibri"/>
              </a:rPr>
              <a:t>of</a:t>
            </a:r>
            <a:r>
              <a:rPr sz="700" spc="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00FF"/>
                </a:solidFill>
                <a:latin typeface="Calibri"/>
                <a:cs typeface="Calibri"/>
              </a:rPr>
              <a:t>the</a:t>
            </a:r>
            <a:r>
              <a:rPr sz="700" spc="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00FF"/>
                </a:solidFill>
                <a:latin typeface="Calibri"/>
                <a:cs typeface="Calibri"/>
              </a:rPr>
              <a:t>signal</a:t>
            </a:r>
            <a:r>
              <a:rPr sz="700" spc="4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00FF"/>
                </a:solidFill>
                <a:latin typeface="Calibri"/>
                <a:cs typeface="Calibri"/>
              </a:rPr>
              <a:t>is</a:t>
            </a:r>
            <a:r>
              <a:rPr sz="700" spc="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00FF"/>
                </a:solidFill>
                <a:latin typeface="Calibri"/>
                <a:cs typeface="Calibri"/>
              </a:rPr>
              <a:t>preserved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11115" y="6107992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67120" y="7119773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79820" y="7279120"/>
            <a:ext cx="42545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40323" y="6600444"/>
            <a:ext cx="643127" cy="9448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22035" y="6833616"/>
            <a:ext cx="1293875" cy="178307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4288027" y="6522385"/>
            <a:ext cx="90678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transmitted</a:t>
            </a:r>
            <a:r>
              <a:rPr sz="700" dirty="0">
                <a:latin typeface="Calibri"/>
                <a:cs typeface="Calibri"/>
              </a:rPr>
              <a:t> signal</a:t>
            </a:r>
            <a:r>
              <a:rPr sz="700" spc="-25" dirty="0">
                <a:latin typeface="Calibri"/>
                <a:cs typeface="Calibri"/>
              </a:rPr>
              <a:t> is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54500" y="6807372"/>
            <a:ext cx="94297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and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received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signal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68696" y="7222235"/>
            <a:ext cx="1159764" cy="318516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245355" y="7144177"/>
            <a:ext cx="915669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these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mixed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difference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extracted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524503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63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255255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64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49339" y="7554113"/>
            <a:ext cx="1083945" cy="7893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38100" marR="75565">
              <a:lnSpc>
                <a:spcPts val="880"/>
              </a:lnSpc>
            </a:pPr>
            <a:r>
              <a:rPr sz="700" dirty="0">
                <a:latin typeface="Calibri"/>
                <a:cs typeface="Calibri"/>
              </a:rPr>
              <a:t>This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two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components,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sine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wave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at</a:t>
            </a:r>
            <a:endParaRPr sz="700">
              <a:latin typeface="Calibri"/>
              <a:cs typeface="Calibri"/>
            </a:endParaRPr>
          </a:p>
          <a:p>
            <a:pPr marL="38100" marR="30480">
              <a:lnSpc>
                <a:spcPts val="880"/>
              </a:lnSpc>
              <a:spcBef>
                <a:spcPts val="5"/>
              </a:spcBef>
            </a:pPr>
            <a:r>
              <a:rPr sz="700" dirty="0">
                <a:latin typeface="Calibri"/>
                <a:cs typeface="Calibri"/>
              </a:rPr>
              <a:t>Doppler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frequency,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other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phase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shift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which</a:t>
            </a:r>
            <a:endParaRPr sz="700">
              <a:latin typeface="Calibri"/>
              <a:cs typeface="Calibri"/>
            </a:endParaRPr>
          </a:p>
          <a:p>
            <a:pPr marL="38100" marR="132715">
              <a:lnSpc>
                <a:spcPts val="880"/>
              </a:lnSpc>
              <a:spcBef>
                <a:spcPts val="5"/>
              </a:spcBef>
            </a:pPr>
            <a:r>
              <a:rPr sz="700" dirty="0">
                <a:latin typeface="Calibri"/>
                <a:cs typeface="Calibri"/>
              </a:rPr>
              <a:t>depends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range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to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 tar</a:t>
            </a:r>
            <a:r>
              <a:rPr sz="900" baseline="18518" dirty="0">
                <a:latin typeface="Calibri"/>
                <a:cs typeface="Calibri"/>
              </a:rPr>
              <a:t>n</a:t>
            </a:r>
            <a:r>
              <a:rPr sz="700" dirty="0">
                <a:latin typeface="Calibri"/>
                <a:cs typeface="Calibri"/>
              </a:rPr>
              <a:t>get, </a:t>
            </a:r>
            <a:r>
              <a:rPr sz="700" spc="-25" dirty="0">
                <a:latin typeface="Calibri"/>
                <a:cs typeface="Calibri"/>
              </a:rPr>
              <a:t>R</a:t>
            </a:r>
            <a:r>
              <a:rPr sz="675" spc="-37" baseline="-12345" dirty="0">
                <a:latin typeface="Calibri"/>
                <a:cs typeface="Calibri"/>
              </a:rPr>
              <a:t>0</a:t>
            </a:r>
            <a:endParaRPr sz="675" baseline="-1234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0363" y="1234240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47543" y="2701023"/>
            <a:ext cx="52069" cy="260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"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9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3831" y="2138343"/>
            <a:ext cx="2491105" cy="35687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R="16510" algn="r">
              <a:lnSpc>
                <a:spcPct val="100000"/>
              </a:lnSpc>
              <a:spcBef>
                <a:spcPts val="175"/>
              </a:spcBef>
            </a:pPr>
            <a:r>
              <a:rPr sz="700" dirty="0">
                <a:latin typeface="Calibri"/>
                <a:cs typeface="Calibri"/>
              </a:rPr>
              <a:t>Depending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Doppler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two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situations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will</a:t>
            </a:r>
            <a:r>
              <a:rPr sz="700" spc="9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occur</a:t>
            </a:r>
            <a:endParaRPr sz="7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8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R="425450" algn="r">
              <a:lnSpc>
                <a:spcPct val="100000"/>
              </a:lnSpc>
              <a:spcBef>
                <a:spcPts val="15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7824" y="1801033"/>
            <a:ext cx="207327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Note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for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stationary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targets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</a:t>
            </a:r>
            <a:r>
              <a:rPr sz="675" baseline="-12345" dirty="0">
                <a:latin typeface="Calibri"/>
                <a:cs typeface="Calibri"/>
              </a:rPr>
              <a:t>d</a:t>
            </a:r>
            <a:r>
              <a:rPr sz="675" spc="-7" baseline="-123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=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0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so </a:t>
            </a:r>
            <a:r>
              <a:rPr sz="700" spc="-10" dirty="0">
                <a:latin typeface="Calibri"/>
                <a:cs typeface="Calibri"/>
              </a:rPr>
              <a:t>V</a:t>
            </a:r>
            <a:r>
              <a:rPr sz="675" spc="-15" baseline="-12345" dirty="0">
                <a:latin typeface="Calibri"/>
                <a:cs typeface="Calibri"/>
              </a:rPr>
              <a:t>diff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constant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7904" y="1563624"/>
            <a:ext cx="1056131" cy="1767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3227" y="2488692"/>
            <a:ext cx="2258567" cy="116281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94004" y="2837352"/>
            <a:ext cx="13271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f</a:t>
            </a:r>
            <a:r>
              <a:rPr sz="675" spc="-37" baseline="-12345" dirty="0">
                <a:latin typeface="Calibri"/>
                <a:cs typeface="Calibri"/>
              </a:rPr>
              <a:t>d</a:t>
            </a:r>
            <a:endParaRPr sz="675" baseline="-12345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1539" y="2875787"/>
            <a:ext cx="155448" cy="7772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524503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65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483" y="3294552"/>
            <a:ext cx="13271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f</a:t>
            </a:r>
            <a:r>
              <a:rPr sz="675" spc="-37" baseline="-12345" dirty="0">
                <a:latin typeface="Calibri"/>
                <a:cs typeface="Calibri"/>
              </a:rPr>
              <a:t>d</a:t>
            </a:r>
            <a:endParaRPr sz="675" baseline="-12345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2019" y="3332988"/>
            <a:ext cx="155448" cy="7772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255255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66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11115" y="1234240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67120" y="2210175"/>
            <a:ext cx="67945" cy="272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50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64071" y="2860192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74739" y="268188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77384" y="1597152"/>
            <a:ext cx="690371" cy="80771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397755" y="1557193"/>
            <a:ext cx="2704465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  <a:tabLst>
                <a:tab pos="1295400" algn="l"/>
              </a:tabLst>
            </a:pPr>
            <a:r>
              <a:rPr sz="700" dirty="0">
                <a:latin typeface="Calibri"/>
                <a:cs typeface="Calibri"/>
              </a:rPr>
              <a:t>Note that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for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a</a:t>
            </a:r>
            <a:r>
              <a:rPr sz="700" dirty="0">
                <a:latin typeface="Calibri"/>
                <a:cs typeface="Calibri"/>
              </a:rPr>
              <a:t>	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dividing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line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Doppler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shift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1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MHz.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97755" y="1774918"/>
            <a:ext cx="2453640" cy="523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0965">
              <a:lnSpc>
                <a:spcPct val="1557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If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carrier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1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GHz,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this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implies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relative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speed</a:t>
            </a:r>
            <a:r>
              <a:rPr sz="700" spc="6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of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30,000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m/s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700" dirty="0">
                <a:latin typeface="Calibri"/>
                <a:cs typeface="Calibri"/>
              </a:rPr>
              <a:t>Thus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all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terrestrial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radars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operate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sampled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mode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thus</a:t>
            </a:r>
            <a:r>
              <a:rPr sz="700" spc="8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are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97755" y="2270425"/>
            <a:ext cx="143319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subject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rules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sampled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signals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96384" y="2474976"/>
            <a:ext cx="315467" cy="8077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419091" y="2435016"/>
            <a:ext cx="83248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513715" algn="l"/>
              </a:tabLst>
            </a:pPr>
            <a:r>
              <a:rPr sz="700" spc="-20" dirty="0">
                <a:latin typeface="Calibri"/>
                <a:cs typeface="Calibri"/>
              </a:rPr>
              <a:t>e.g.</a:t>
            </a:r>
            <a:r>
              <a:rPr sz="700" dirty="0">
                <a:latin typeface="Calibri"/>
                <a:cs typeface="Calibri"/>
              </a:rPr>
              <a:t>	</a:t>
            </a:r>
            <a:r>
              <a:rPr sz="700" spc="-10" dirty="0">
                <a:latin typeface="Calibri"/>
                <a:cs typeface="Calibri"/>
              </a:rPr>
              <a:t>criterion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97755" y="2598085"/>
            <a:ext cx="25736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0" dirty="0">
                <a:latin typeface="Calibri"/>
                <a:cs typeface="Calibri"/>
              </a:rPr>
              <a:t>We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shall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also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see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we can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Discrete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Sample </a:t>
            </a:r>
            <a:r>
              <a:rPr sz="700" spc="-10" dirty="0">
                <a:latin typeface="Calibri"/>
                <a:cs typeface="Calibri"/>
              </a:rPr>
              <a:t>Processing</a:t>
            </a:r>
            <a:r>
              <a:rPr sz="700" dirty="0">
                <a:latin typeface="Calibri"/>
                <a:cs typeface="Calibri"/>
              </a:rPr>
              <a:t> (DSP)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97755" y="2709336"/>
            <a:ext cx="110172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handle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some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problems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80363" y="6107992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49067" y="7155675"/>
            <a:ext cx="42545" cy="20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47543" y="7580871"/>
            <a:ext cx="52069" cy="260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"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9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51532" y="6870192"/>
            <a:ext cx="1254251" cy="1412747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667004" y="6430945"/>
            <a:ext cx="2580005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Looking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successive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oscilloscope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displays 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radar receiver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output </a:t>
            </a:r>
            <a:r>
              <a:rPr sz="700" spc="-25" dirty="0">
                <a:latin typeface="Calibri"/>
                <a:cs typeface="Calibri"/>
              </a:rPr>
              <a:t>we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see: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67004" y="6738793"/>
            <a:ext cx="2447290" cy="697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At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 ranges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two targets,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return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ampliude is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varying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as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 radar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samples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(relatively)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slow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Doppler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signal.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700">
              <a:latin typeface="Calibri"/>
              <a:cs typeface="Calibri"/>
            </a:endParaRPr>
          </a:p>
          <a:p>
            <a:pPr marL="12700" marR="5715">
              <a:lnSpc>
                <a:spcPct val="101400"/>
              </a:lnSpc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bottom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trace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shows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what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would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seen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real time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moving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targets</a:t>
            </a:r>
            <a:r>
              <a:rPr sz="700" dirty="0">
                <a:latin typeface="Calibri"/>
                <a:cs typeface="Calibri"/>
              </a:rPr>
              <a:t> indicated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amplitude</a:t>
            </a:r>
            <a:r>
              <a:rPr sz="700" spc="6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changes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11115" y="6107992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79820" y="7155675"/>
            <a:ext cx="42545" cy="20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74739" y="7555636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397755" y="6430945"/>
            <a:ext cx="2644775" cy="354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We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usually want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process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 information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automatically.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To</a:t>
            </a:r>
            <a:r>
              <a:rPr sz="700" spc="-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this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we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take</a:t>
            </a:r>
            <a:r>
              <a:rPr sz="700" dirty="0">
                <a:latin typeface="Calibri"/>
                <a:cs typeface="Calibri"/>
              </a:rPr>
              <a:t> advantage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fact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amplitudes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successive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pulse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returns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-10" dirty="0">
                <a:latin typeface="Calibri"/>
                <a:cs typeface="Calibri"/>
              </a:rPr>
              <a:t> different: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10455" y="7069835"/>
            <a:ext cx="2583179" cy="531876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4865116" y="7901178"/>
            <a:ext cx="1071880" cy="369570"/>
            <a:chOff x="4865116" y="7901178"/>
            <a:chExt cx="1071880" cy="369570"/>
          </a:xfrm>
        </p:grpSpPr>
        <p:sp>
          <p:nvSpPr>
            <p:cNvPr id="38" name="object 38"/>
            <p:cNvSpPr/>
            <p:nvPr/>
          </p:nvSpPr>
          <p:spPr>
            <a:xfrm>
              <a:off x="4867656" y="7979664"/>
              <a:ext cx="914400" cy="0"/>
            </a:xfrm>
            <a:custGeom>
              <a:avLst/>
              <a:gdLst/>
              <a:ahLst/>
              <a:cxnLst/>
              <a:rect l="l" t="t" r="r" b="b"/>
              <a:pathLst>
                <a:path w="914400">
                  <a:moveTo>
                    <a:pt x="0" y="0"/>
                  </a:moveTo>
                  <a:lnTo>
                    <a:pt x="914399" y="0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79769" y="7901178"/>
              <a:ext cx="156972" cy="15697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111496" y="7981187"/>
              <a:ext cx="749935" cy="182880"/>
            </a:xfrm>
            <a:custGeom>
              <a:avLst/>
              <a:gdLst/>
              <a:ahLst/>
              <a:cxnLst/>
              <a:rect l="l" t="t" r="r" b="b"/>
              <a:pathLst>
                <a:path w="749935" h="182879">
                  <a:moveTo>
                    <a:pt x="0" y="179832"/>
                  </a:moveTo>
                  <a:lnTo>
                    <a:pt x="213359" y="179832"/>
                  </a:lnTo>
                </a:path>
                <a:path w="749935" h="182879">
                  <a:moveTo>
                    <a:pt x="0" y="182880"/>
                  </a:moveTo>
                  <a:lnTo>
                    <a:pt x="0" y="0"/>
                  </a:lnTo>
                </a:path>
                <a:path w="749935" h="182879">
                  <a:moveTo>
                    <a:pt x="426719" y="179832"/>
                  </a:moveTo>
                  <a:lnTo>
                    <a:pt x="749807" y="179832"/>
                  </a:lnTo>
                </a:path>
                <a:path w="749935" h="182879">
                  <a:moveTo>
                    <a:pt x="749807" y="182880"/>
                  </a:moveTo>
                  <a:lnTo>
                    <a:pt x="749807" y="76200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324855" y="8055864"/>
              <a:ext cx="213360" cy="212090"/>
            </a:xfrm>
            <a:custGeom>
              <a:avLst/>
              <a:gdLst/>
              <a:ahLst/>
              <a:cxnLst/>
              <a:rect l="l" t="t" r="r" b="b"/>
              <a:pathLst>
                <a:path w="213360" h="212090">
                  <a:moveTo>
                    <a:pt x="0" y="211835"/>
                  </a:moveTo>
                  <a:lnTo>
                    <a:pt x="213360" y="211835"/>
                  </a:lnTo>
                  <a:lnTo>
                    <a:pt x="213360" y="0"/>
                  </a:lnTo>
                  <a:lnTo>
                    <a:pt x="0" y="0"/>
                  </a:lnTo>
                  <a:lnTo>
                    <a:pt x="0" y="211835"/>
                  </a:lnTo>
                  <a:close/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5304535" y="7813005"/>
            <a:ext cx="195580" cy="35179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R="17780" algn="r">
              <a:lnSpc>
                <a:spcPct val="100000"/>
              </a:lnSpc>
              <a:spcBef>
                <a:spcPts val="540"/>
              </a:spcBef>
            </a:pPr>
            <a:r>
              <a:rPr sz="700" spc="-50" dirty="0">
                <a:latin typeface="Calibri"/>
                <a:cs typeface="Calibri"/>
              </a:rPr>
              <a:t>-</a:t>
            </a:r>
            <a:endParaRPr sz="700">
              <a:latin typeface="Calibri"/>
              <a:cs typeface="Calibri"/>
            </a:endParaRPr>
          </a:p>
          <a:p>
            <a:pPr marR="51435" algn="r">
              <a:lnSpc>
                <a:spcPct val="100000"/>
              </a:lnSpc>
              <a:spcBef>
                <a:spcPts val="445"/>
              </a:spcBef>
            </a:pPr>
            <a:r>
              <a:rPr sz="1050" baseline="-11904" dirty="0">
                <a:latin typeface="Calibri"/>
                <a:cs typeface="Calibri"/>
              </a:rPr>
              <a:t>z</a:t>
            </a:r>
            <a:r>
              <a:rPr sz="450" dirty="0">
                <a:latin typeface="Calibri"/>
                <a:cs typeface="Calibri"/>
              </a:rPr>
              <a:t>-</a:t>
            </a:r>
            <a:r>
              <a:rPr sz="450" spc="-50" dirty="0">
                <a:latin typeface="Calibri"/>
                <a:cs typeface="Calibri"/>
              </a:rPr>
              <a:t>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434076" y="7619665"/>
            <a:ext cx="13652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OR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211315" y="7735468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806439" y="7973567"/>
            <a:ext cx="387350" cy="10795"/>
          </a:xfrm>
          <a:custGeom>
            <a:avLst/>
            <a:gdLst/>
            <a:ahLst/>
            <a:cxnLst/>
            <a:rect l="l" t="t" r="r" b="b"/>
            <a:pathLst>
              <a:path w="387350" h="10795">
                <a:moveTo>
                  <a:pt x="387096" y="10667"/>
                </a:moveTo>
                <a:lnTo>
                  <a:pt x="0" y="10667"/>
                </a:lnTo>
                <a:lnTo>
                  <a:pt x="0" y="0"/>
                </a:lnTo>
                <a:lnTo>
                  <a:pt x="387096" y="0"/>
                </a:lnTo>
                <a:lnTo>
                  <a:pt x="387096" y="106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524503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67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255255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68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0284" y="1234240"/>
            <a:ext cx="3043555" cy="561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5278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700" dirty="0">
                <a:latin typeface="Calibri"/>
                <a:cs typeface="Calibri"/>
              </a:rPr>
              <a:t>MTI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Radar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Block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Diagrams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700" spc="-20" dirty="0">
                <a:latin typeface="Calibri"/>
                <a:cs typeface="Calibri"/>
              </a:rPr>
              <a:t>MOPA</a:t>
            </a:r>
            <a:r>
              <a:rPr sz="700" spc="-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(master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oscillator,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power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amplifier)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49067" y="2281923"/>
            <a:ext cx="50165" cy="5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600">
              <a:latin typeface="Calibri"/>
              <a:cs typeface="Calibri"/>
            </a:endParaRPr>
          </a:p>
          <a:p>
            <a:pPr marL="7620">
              <a:lnSpc>
                <a:spcPct val="100000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7543" y="2886951"/>
            <a:ext cx="42545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0279" y="2087880"/>
            <a:ext cx="1321308" cy="154990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0284" y="1854165"/>
            <a:ext cx="1421130" cy="52260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700" dirty="0">
                <a:latin typeface="Calibri"/>
                <a:cs typeface="Calibri"/>
              </a:rPr>
              <a:t>Power</a:t>
            </a:r>
            <a:r>
              <a:rPr sz="700" spc="-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amplifiers:</a:t>
            </a:r>
            <a:r>
              <a:rPr sz="700" spc="-10" dirty="0">
                <a:latin typeface="Calibri"/>
                <a:cs typeface="Calibri"/>
              </a:rPr>
              <a:t> Klystron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54300"/>
              </a:lnSpc>
              <a:spcBef>
                <a:spcPts val="10"/>
              </a:spcBef>
            </a:pPr>
            <a:r>
              <a:rPr sz="700" dirty="0">
                <a:latin typeface="Calibri"/>
                <a:cs typeface="Calibri"/>
              </a:rPr>
              <a:t>TWT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(Travelling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wave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tube)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Solid</a:t>
            </a:r>
            <a:r>
              <a:rPr sz="700" spc="7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State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(Parallel)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24503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69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55255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70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14876" y="1234240"/>
            <a:ext cx="2908935" cy="5676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0894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 marR="5080">
              <a:lnSpc>
                <a:spcPct val="102899"/>
              </a:lnSpc>
              <a:spcBef>
                <a:spcPts val="1005"/>
              </a:spcBef>
            </a:pPr>
            <a:r>
              <a:rPr sz="700" dirty="0">
                <a:latin typeface="Calibri"/>
                <a:cs typeface="Calibri"/>
              </a:rPr>
              <a:t>One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problems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MTI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pulsed </a:t>
            </a:r>
            <a:r>
              <a:rPr sz="700" spc="-10" dirty="0">
                <a:latin typeface="Calibri"/>
                <a:cs typeface="Calibri"/>
              </a:rPr>
              <a:t>radars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magnetrons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ON/OFF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devices.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67120" y="2210175"/>
            <a:ext cx="67945" cy="272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50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64071" y="2860192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74739" y="268188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14876" y="2011345"/>
            <a:ext cx="3032125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i.e.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When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magnetron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pulsed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it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starts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up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random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phase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thus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its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ouput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 not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coherent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before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it.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Also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it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provide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reference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14876" y="2215561"/>
            <a:ext cx="155702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oscillator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mix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 the received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signals.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14876" y="2543221"/>
            <a:ext cx="283591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Therefore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some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means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must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provided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maintain</a:t>
            </a:r>
            <a:r>
              <a:rPr sz="700" dirty="0">
                <a:latin typeface="Calibri"/>
                <a:cs typeface="Calibri"/>
              </a:rPr>
              <a:t> 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coherence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(at</a:t>
            </a:r>
            <a:r>
              <a:rPr sz="700" spc="12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least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14876" y="2654473"/>
            <a:ext cx="106553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during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single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</a:t>
            </a:r>
            <a:r>
              <a:rPr sz="700" spc="-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period)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0363" y="6107992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31876" y="6693407"/>
            <a:ext cx="2220595" cy="1382395"/>
            <a:chOff x="531876" y="6693407"/>
            <a:chExt cx="2220595" cy="138239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876" y="6693407"/>
              <a:ext cx="1808987" cy="138226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40179" y="7421880"/>
              <a:ext cx="1312545" cy="142240"/>
            </a:xfrm>
            <a:custGeom>
              <a:avLst/>
              <a:gdLst/>
              <a:ahLst/>
              <a:cxnLst/>
              <a:rect l="l" t="t" r="r" b="b"/>
              <a:pathLst>
                <a:path w="1312545" h="142240">
                  <a:moveTo>
                    <a:pt x="1310639" y="141732"/>
                  </a:moveTo>
                  <a:lnTo>
                    <a:pt x="0" y="12191"/>
                  </a:lnTo>
                  <a:lnTo>
                    <a:pt x="1524" y="0"/>
                  </a:lnTo>
                  <a:lnTo>
                    <a:pt x="1312163" y="131064"/>
                  </a:lnTo>
                  <a:lnTo>
                    <a:pt x="1310639" y="14173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6651" y="7409687"/>
              <a:ext cx="36576" cy="35051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434843" y="7110628"/>
            <a:ext cx="1441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dirty="0">
                <a:latin typeface="Calibri"/>
                <a:cs typeface="Calibri"/>
              </a:rPr>
              <a:t>n</a:t>
            </a:r>
            <a:r>
              <a:rPr sz="600" spc="145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24503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71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55255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72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64027" y="7336201"/>
            <a:ext cx="1479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PLL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34843" y="7450480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34843" y="7630313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11115" y="6107992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06315" y="6464265"/>
            <a:ext cx="2646680" cy="77216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notes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have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section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various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types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delay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line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cancellers.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700" dirty="0">
                <a:latin typeface="Calibri"/>
                <a:cs typeface="Calibri"/>
              </a:rPr>
              <a:t>This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 bit out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date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because almost all radars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today</a:t>
            </a:r>
            <a:endParaRPr sz="700">
              <a:latin typeface="Calibri"/>
              <a:cs typeface="Calibri"/>
            </a:endParaRPr>
          </a:p>
          <a:p>
            <a:pPr marL="12700" marR="26034">
              <a:lnSpc>
                <a:spcPct val="102899"/>
              </a:lnSpc>
              <a:spcBef>
                <a:spcPts val="445"/>
              </a:spcBef>
            </a:pPr>
            <a:r>
              <a:rPr sz="700" dirty="0">
                <a:latin typeface="Calibri"/>
                <a:cs typeface="Calibri"/>
              </a:rPr>
              <a:t>use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digitized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data and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implementing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required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delays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relatively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trivial but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also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opens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up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much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more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complex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processing</a:t>
            </a:r>
            <a:r>
              <a:rPr sz="700" spc="7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possibilities</a:t>
            </a:r>
            <a:endParaRPr sz="700">
              <a:latin typeface="Calibri"/>
              <a:cs typeface="Calibri"/>
            </a:endParaRPr>
          </a:p>
          <a:p>
            <a:pPr marL="2519680">
              <a:lnSpc>
                <a:spcPct val="100000"/>
              </a:lnSpc>
              <a:spcBef>
                <a:spcPts val="365"/>
              </a:spcBef>
            </a:pPr>
            <a:r>
              <a:rPr sz="600" dirty="0">
                <a:latin typeface="Calibri"/>
                <a:cs typeface="Calibri"/>
              </a:rPr>
              <a:t>n</a:t>
            </a:r>
            <a:r>
              <a:rPr sz="600" spc="105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84923" y="7426097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84923" y="7602880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0363" y="1234240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49067" y="2281923"/>
            <a:ext cx="42545" cy="20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33319" y="2860192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5563" y="1648633"/>
            <a:ext cx="19513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The </a:t>
            </a:r>
            <a:r>
              <a:rPr sz="700" spc="-10" dirty="0">
                <a:latin typeface="Calibri"/>
                <a:cs typeface="Calibri"/>
              </a:rPr>
              <a:t>Filtering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Characteristics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Delay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Line</a:t>
            </a:r>
            <a:r>
              <a:rPr sz="700" spc="8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Canceller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4604" y="1933621"/>
            <a:ext cx="149669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The output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single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delay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canceller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is: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9536" y="2215895"/>
            <a:ext cx="2100072" cy="23164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3436" y="2569463"/>
            <a:ext cx="77723" cy="6553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487167" y="2590800"/>
            <a:ext cx="47625" cy="44450"/>
          </a:xfrm>
          <a:custGeom>
            <a:avLst/>
            <a:gdLst/>
            <a:ahLst/>
            <a:cxnLst/>
            <a:rect l="l" t="t" r="r" b="b"/>
            <a:pathLst>
              <a:path w="47625" h="44450">
                <a:moveTo>
                  <a:pt x="45720" y="6096"/>
                </a:moveTo>
                <a:lnTo>
                  <a:pt x="1524" y="6096"/>
                </a:lnTo>
                <a:lnTo>
                  <a:pt x="1524" y="4572"/>
                </a:lnTo>
                <a:lnTo>
                  <a:pt x="0" y="3048"/>
                </a:lnTo>
                <a:lnTo>
                  <a:pt x="0" y="1524"/>
                </a:lnTo>
                <a:lnTo>
                  <a:pt x="1524" y="1524"/>
                </a:lnTo>
                <a:lnTo>
                  <a:pt x="1524" y="0"/>
                </a:lnTo>
                <a:lnTo>
                  <a:pt x="45720" y="0"/>
                </a:lnTo>
                <a:lnTo>
                  <a:pt x="45720" y="6096"/>
                </a:lnTo>
                <a:close/>
              </a:path>
              <a:path w="47625" h="44450">
                <a:moveTo>
                  <a:pt x="10668" y="42672"/>
                </a:moveTo>
                <a:lnTo>
                  <a:pt x="4572" y="42672"/>
                </a:lnTo>
                <a:lnTo>
                  <a:pt x="4572" y="38100"/>
                </a:lnTo>
                <a:lnTo>
                  <a:pt x="6096" y="36576"/>
                </a:lnTo>
                <a:lnTo>
                  <a:pt x="6096" y="33528"/>
                </a:lnTo>
                <a:lnTo>
                  <a:pt x="7620" y="32004"/>
                </a:lnTo>
                <a:lnTo>
                  <a:pt x="7620" y="27432"/>
                </a:lnTo>
                <a:lnTo>
                  <a:pt x="9144" y="24384"/>
                </a:lnTo>
                <a:lnTo>
                  <a:pt x="9144" y="6096"/>
                </a:lnTo>
                <a:lnTo>
                  <a:pt x="16764" y="6096"/>
                </a:lnTo>
                <a:lnTo>
                  <a:pt x="18288" y="10668"/>
                </a:lnTo>
                <a:lnTo>
                  <a:pt x="16764" y="15240"/>
                </a:lnTo>
                <a:lnTo>
                  <a:pt x="16764" y="25908"/>
                </a:lnTo>
                <a:lnTo>
                  <a:pt x="15240" y="28956"/>
                </a:lnTo>
                <a:lnTo>
                  <a:pt x="15240" y="33528"/>
                </a:lnTo>
                <a:lnTo>
                  <a:pt x="13716" y="35052"/>
                </a:lnTo>
                <a:lnTo>
                  <a:pt x="13716" y="38100"/>
                </a:lnTo>
                <a:lnTo>
                  <a:pt x="12192" y="39624"/>
                </a:lnTo>
                <a:lnTo>
                  <a:pt x="12192" y="41148"/>
                </a:lnTo>
                <a:lnTo>
                  <a:pt x="10668" y="41148"/>
                </a:lnTo>
                <a:lnTo>
                  <a:pt x="10668" y="42672"/>
                </a:lnTo>
                <a:close/>
              </a:path>
              <a:path w="47625" h="44450">
                <a:moveTo>
                  <a:pt x="47244" y="42672"/>
                </a:moveTo>
                <a:lnTo>
                  <a:pt x="35052" y="42672"/>
                </a:lnTo>
                <a:lnTo>
                  <a:pt x="35052" y="41148"/>
                </a:lnTo>
                <a:lnTo>
                  <a:pt x="33528" y="41148"/>
                </a:lnTo>
                <a:lnTo>
                  <a:pt x="33528" y="39624"/>
                </a:lnTo>
                <a:lnTo>
                  <a:pt x="32004" y="38100"/>
                </a:lnTo>
                <a:lnTo>
                  <a:pt x="32004" y="36576"/>
                </a:lnTo>
                <a:lnTo>
                  <a:pt x="30480" y="33528"/>
                </a:lnTo>
                <a:lnTo>
                  <a:pt x="30480" y="6096"/>
                </a:lnTo>
                <a:lnTo>
                  <a:pt x="36576" y="6096"/>
                </a:lnTo>
                <a:lnTo>
                  <a:pt x="36576" y="27432"/>
                </a:lnTo>
                <a:lnTo>
                  <a:pt x="38100" y="30480"/>
                </a:lnTo>
                <a:lnTo>
                  <a:pt x="38100" y="35052"/>
                </a:lnTo>
                <a:lnTo>
                  <a:pt x="41148" y="38100"/>
                </a:lnTo>
                <a:lnTo>
                  <a:pt x="47244" y="38100"/>
                </a:lnTo>
                <a:lnTo>
                  <a:pt x="47244" y="42672"/>
                </a:lnTo>
                <a:close/>
              </a:path>
              <a:path w="47625" h="44450">
                <a:moveTo>
                  <a:pt x="47244" y="38100"/>
                </a:moveTo>
                <a:lnTo>
                  <a:pt x="44196" y="38100"/>
                </a:lnTo>
                <a:lnTo>
                  <a:pt x="45720" y="36576"/>
                </a:lnTo>
                <a:lnTo>
                  <a:pt x="47244" y="36576"/>
                </a:lnTo>
                <a:lnTo>
                  <a:pt x="47244" y="38100"/>
                </a:lnTo>
                <a:close/>
              </a:path>
              <a:path w="47625" h="44450">
                <a:moveTo>
                  <a:pt x="44196" y="44196"/>
                </a:moveTo>
                <a:lnTo>
                  <a:pt x="38100" y="44196"/>
                </a:lnTo>
                <a:lnTo>
                  <a:pt x="38100" y="42672"/>
                </a:lnTo>
                <a:lnTo>
                  <a:pt x="45720" y="42672"/>
                </a:lnTo>
                <a:lnTo>
                  <a:pt x="44196" y="44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0163" y="2474432"/>
            <a:ext cx="1982470" cy="354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543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This will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zero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whenever</a:t>
            </a:r>
            <a:r>
              <a:rPr sz="700" spc="254" dirty="0">
                <a:latin typeface="Calibri"/>
                <a:cs typeface="Calibri"/>
              </a:rPr>
              <a:t>  </a:t>
            </a:r>
            <a:r>
              <a:rPr sz="675" baseline="-12345" dirty="0">
                <a:latin typeface="Calibri"/>
                <a:cs typeface="Calibri"/>
              </a:rPr>
              <a:t>d</a:t>
            </a:r>
            <a:r>
              <a:rPr sz="700" dirty="0">
                <a:latin typeface="Calibri"/>
                <a:cs typeface="Calibri"/>
              </a:rPr>
              <a:t>T 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0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or 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multiple </a:t>
            </a:r>
            <a:r>
              <a:rPr sz="700" spc="-25" dirty="0">
                <a:latin typeface="Calibri"/>
                <a:cs typeface="Calibri"/>
              </a:rPr>
              <a:t>of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speeds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which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this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occurs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called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spc="-30" dirty="0">
                <a:latin typeface="Calibri"/>
                <a:cs typeface="Calibri"/>
              </a:rPr>
              <a:t>blind</a:t>
            </a:r>
            <a:r>
              <a:rPr sz="900" spc="-44" baseline="27777" dirty="0">
                <a:latin typeface="Calibri"/>
                <a:cs typeface="Calibri"/>
              </a:rPr>
              <a:t>n</a:t>
            </a:r>
            <a:endParaRPr sz="900" baseline="27777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5563" y="2782280"/>
            <a:ext cx="732155" cy="35496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700" dirty="0">
                <a:latin typeface="Calibri"/>
                <a:cs typeface="Calibri"/>
              </a:rPr>
              <a:t>speeds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-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radar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700" spc="-50" dirty="0">
                <a:latin typeface="Calibri"/>
                <a:cs typeface="Calibri"/>
              </a:rPr>
              <a:t>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63624" y="2196083"/>
            <a:ext cx="335280" cy="243840"/>
          </a:xfrm>
          <a:custGeom>
            <a:avLst/>
            <a:gdLst/>
            <a:ahLst/>
            <a:cxnLst/>
            <a:rect l="l" t="t" r="r" b="b"/>
            <a:pathLst>
              <a:path w="335280" h="243839">
                <a:moveTo>
                  <a:pt x="0" y="243840"/>
                </a:moveTo>
                <a:lnTo>
                  <a:pt x="335279" y="243840"/>
                </a:lnTo>
                <a:lnTo>
                  <a:pt x="335279" y="0"/>
                </a:lnTo>
                <a:lnTo>
                  <a:pt x="0" y="0"/>
                </a:lnTo>
                <a:lnTo>
                  <a:pt x="0" y="243840"/>
                </a:lnTo>
                <a:close/>
              </a:path>
            </a:pathLst>
          </a:custGeom>
          <a:ln w="1219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6019" y="3064764"/>
            <a:ext cx="521208" cy="23469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137407" y="2989752"/>
            <a:ext cx="40068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where n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53156" y="3144011"/>
            <a:ext cx="327659" cy="7162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524503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73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55255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74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11115" y="1234240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07179" y="1761744"/>
            <a:ext cx="70104" cy="6553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067555" y="1612057"/>
            <a:ext cx="3052445" cy="2451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If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first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blind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speed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greater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highest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expected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radial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speed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endParaRPr sz="700">
              <a:latin typeface="Calibri"/>
              <a:cs typeface="Calibri"/>
            </a:endParaRPr>
          </a:p>
          <a:p>
            <a:pPr marL="107950">
              <a:lnSpc>
                <a:spcPct val="100000"/>
              </a:lnSpc>
              <a:spcBef>
                <a:spcPts val="25"/>
              </a:spcBef>
            </a:pPr>
            <a:r>
              <a:rPr sz="675" baseline="-12345" dirty="0">
                <a:latin typeface="Calibri"/>
                <a:cs typeface="Calibri"/>
              </a:rPr>
              <a:t>p </a:t>
            </a:r>
            <a:r>
              <a:rPr sz="700" dirty="0">
                <a:latin typeface="Calibri"/>
                <a:cs typeface="Calibri"/>
              </a:rPr>
              <a:t>must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large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08348" y="2106167"/>
            <a:ext cx="304799" cy="65532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054855" y="2009613"/>
            <a:ext cx="2405380" cy="35814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65"/>
              </a:spcBef>
              <a:tabLst>
                <a:tab pos="582295" algn="l"/>
              </a:tabLst>
            </a:pPr>
            <a:r>
              <a:rPr sz="700" spc="-10" dirty="0">
                <a:latin typeface="Calibri"/>
                <a:cs typeface="Calibri"/>
              </a:rPr>
              <a:t>large</a:t>
            </a:r>
            <a:r>
              <a:rPr sz="700" dirty="0">
                <a:latin typeface="Calibri"/>
                <a:cs typeface="Calibri"/>
              </a:rPr>
              <a:t>	larger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antennas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for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given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beamwidth</a:t>
            </a:r>
            <a:endParaRPr sz="7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465"/>
              </a:spcBef>
            </a:pPr>
            <a:r>
              <a:rPr sz="700" dirty="0">
                <a:latin typeface="Calibri"/>
                <a:cs typeface="Calibri"/>
              </a:rPr>
              <a:t>large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</a:t>
            </a:r>
            <a:r>
              <a:rPr sz="675" baseline="-12345" dirty="0">
                <a:latin typeface="Calibri"/>
                <a:cs typeface="Calibri"/>
              </a:rPr>
              <a:t>p</a:t>
            </a:r>
            <a:r>
              <a:rPr sz="675" spc="30" baseline="-123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means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unambiguous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range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will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quite</a:t>
            </a:r>
            <a:r>
              <a:rPr sz="900" spc="-15" baseline="-9259" dirty="0">
                <a:latin typeface="Calibri"/>
                <a:cs typeface="Calibri"/>
              </a:rPr>
              <a:t>n</a:t>
            </a:r>
            <a:r>
              <a:rPr sz="700" spc="-10" dirty="0">
                <a:latin typeface="Calibri"/>
                <a:cs typeface="Calibri"/>
              </a:rPr>
              <a:t>small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24503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75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255255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76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61707" y="2383180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92955" y="2569129"/>
            <a:ext cx="232537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So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 be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compromise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design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MTI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radar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61707" y="270474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61707" y="2884577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80363" y="6107992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36367" y="7083927"/>
            <a:ext cx="67945" cy="272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50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43988" y="7555636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433319" y="7738516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2204" y="6485809"/>
            <a:ext cx="2940685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choice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operating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blind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speeds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ambiguous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ranges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depends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application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62204" y="6943009"/>
            <a:ext cx="286131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Two</a:t>
            </a:r>
            <a:r>
              <a:rPr sz="700" spc="-3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ways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mitigate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problem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 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expense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increased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complexity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are: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62204" y="7144177"/>
            <a:ext cx="1687830" cy="2451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00330" indent="-87630">
              <a:lnSpc>
                <a:spcPct val="100000"/>
              </a:lnSpc>
              <a:spcBef>
                <a:spcPts val="114"/>
              </a:spcBef>
              <a:buAutoNum type="alphaLcPeriod"/>
              <a:tabLst>
                <a:tab pos="100330" algn="l"/>
              </a:tabLst>
            </a:pPr>
            <a:r>
              <a:rPr sz="700" spc="-10" dirty="0">
                <a:latin typeface="Calibri"/>
                <a:cs typeface="Calibri"/>
              </a:rPr>
              <a:t>operating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multiple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prfs</a:t>
            </a:r>
            <a:endParaRPr sz="700">
              <a:latin typeface="Calibri"/>
              <a:cs typeface="Calibri"/>
            </a:endParaRPr>
          </a:p>
          <a:p>
            <a:pPr marL="105410" indent="-92710">
              <a:lnSpc>
                <a:spcPct val="100000"/>
              </a:lnSpc>
              <a:spcBef>
                <a:spcPts val="25"/>
              </a:spcBef>
              <a:buAutoNum type="alphaLcPeriod"/>
              <a:tabLst>
                <a:tab pos="105410" algn="l"/>
              </a:tabLst>
            </a:pPr>
            <a:r>
              <a:rPr sz="700" spc="-10" dirty="0">
                <a:latin typeface="Calibri"/>
                <a:cs typeface="Calibri"/>
              </a:rPr>
              <a:t>operating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multiple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carrier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frequencies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11115" y="6107992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67120" y="7083927"/>
            <a:ext cx="67945" cy="272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50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74739" y="7555636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64071" y="7738516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092955" y="6485809"/>
            <a:ext cx="78549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Double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Cancellation: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092955" y="6708313"/>
            <a:ext cx="2886075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Single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cancellers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not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have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very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sharp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cutoff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nulls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which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limits </a:t>
            </a:r>
            <a:r>
              <a:rPr sz="700" spc="-20" dirty="0">
                <a:latin typeface="Calibri"/>
                <a:cs typeface="Calibri"/>
              </a:rPr>
              <a:t>their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rejection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clutter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092955" y="7035972"/>
            <a:ext cx="169227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(clutter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does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have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zero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width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spectrum)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92955" y="7253905"/>
            <a:ext cx="157543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Adding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more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cancellers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sharpens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nulls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7860" y="1382183"/>
            <a:ext cx="2294890" cy="13519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781685">
              <a:lnSpc>
                <a:spcPct val="100000"/>
              </a:lnSpc>
              <a:spcBef>
                <a:spcPts val="110"/>
              </a:spcBef>
            </a:pP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Nature</a:t>
            </a:r>
            <a:r>
              <a:rPr sz="175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of</a:t>
            </a:r>
            <a:r>
              <a:rPr sz="1750" i="1" u="heavy" spc="-8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radar</a:t>
            </a:r>
            <a:endParaRPr sz="1750">
              <a:latin typeface="Calibri"/>
              <a:cs typeface="Calibri"/>
            </a:endParaRPr>
          </a:p>
          <a:p>
            <a:pPr marL="12700" marR="5080">
              <a:lnSpc>
                <a:spcPct val="123200"/>
              </a:lnSpc>
              <a:spcBef>
                <a:spcPts val="905"/>
              </a:spcBef>
            </a:pPr>
            <a:r>
              <a:rPr sz="1250" dirty="0">
                <a:latin typeface="Calibri"/>
                <a:cs typeface="Calibri"/>
              </a:rPr>
              <a:t>Radar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operates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 radiating</a:t>
            </a:r>
            <a:r>
              <a:rPr sz="1250" spc="-10" dirty="0">
                <a:latin typeface="Calibri"/>
                <a:cs typeface="Calibri"/>
              </a:rPr>
              <a:t> energy Duplexer</a:t>
            </a:r>
            <a:endParaRPr sz="1250">
              <a:latin typeface="Calibri"/>
              <a:cs typeface="Calibri"/>
            </a:endParaRPr>
          </a:p>
          <a:p>
            <a:pPr marL="12700" marR="1346200">
              <a:lnSpc>
                <a:spcPct val="124000"/>
              </a:lnSpc>
            </a:pPr>
            <a:r>
              <a:rPr sz="1250" dirty="0">
                <a:latin typeface="Calibri"/>
                <a:cs typeface="Calibri"/>
              </a:rPr>
              <a:t>Echo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signal </a:t>
            </a:r>
            <a:r>
              <a:rPr sz="1250" dirty="0">
                <a:latin typeface="Calibri"/>
                <a:cs typeface="Calibri"/>
              </a:rPr>
              <a:t>Doppler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effect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2543" y="190500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2543" y="213969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5239"/>
                </a:lnTo>
                <a:lnTo>
                  <a:pt x="6095" y="6095"/>
                </a:lnTo>
                <a:lnTo>
                  <a:pt x="15239" y="0"/>
                </a:lnTo>
                <a:lnTo>
                  <a:pt x="25907" y="0"/>
                </a:lnTo>
                <a:lnTo>
                  <a:pt x="35051" y="6095"/>
                </a:lnTo>
                <a:lnTo>
                  <a:pt x="38099" y="10667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2543" y="237591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2543" y="261213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28955"/>
                </a:lnTo>
                <a:lnTo>
                  <a:pt x="35051" y="33527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2543" y="3310128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28955"/>
                </a:lnTo>
                <a:lnTo>
                  <a:pt x="35051" y="33527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7860" y="3210868"/>
            <a:ext cx="16922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1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Nautical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mile=1.852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km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2700" y="2540507"/>
            <a:ext cx="603972" cy="36866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784" y="3552444"/>
            <a:ext cx="2804159" cy="2606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64180" y="1312163"/>
            <a:ext cx="794003" cy="42672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510788" y="3765411"/>
            <a:ext cx="5651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13708" y="1264796"/>
            <a:ext cx="261112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Maximum</a:t>
            </a:r>
            <a:r>
              <a:rPr sz="1600" i="1" u="heavy" spc="-3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Unambiguous</a:t>
            </a:r>
            <a:r>
              <a:rPr sz="1600" i="1" u="heavy" spc="1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spc="-2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Range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51376" y="193547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4383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66691" y="1836220"/>
            <a:ext cx="2847340" cy="1040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Echoes that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arrive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after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transmission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of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next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pulse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are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called second-</a:t>
            </a:r>
            <a:r>
              <a:rPr sz="1250" spc="-20" dirty="0">
                <a:latin typeface="Calibri"/>
                <a:cs typeface="Calibri"/>
              </a:rPr>
              <a:t>time- </a:t>
            </a:r>
            <a:r>
              <a:rPr sz="1250" dirty="0">
                <a:latin typeface="Calibri"/>
                <a:cs typeface="Calibri"/>
              </a:rPr>
              <a:t>around(or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multiple-time-around)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echoes.</a:t>
            </a:r>
            <a:endParaRPr sz="1250">
              <a:latin typeface="Calibri"/>
              <a:cs typeface="Calibri"/>
            </a:endParaRPr>
          </a:p>
          <a:p>
            <a:pPr marL="12700" marR="57785">
              <a:lnSpc>
                <a:spcPct val="102400"/>
              </a:lnSpc>
              <a:spcBef>
                <a:spcPts val="310"/>
              </a:spcBef>
            </a:pPr>
            <a:r>
              <a:rPr sz="1250" dirty="0">
                <a:latin typeface="Calibri"/>
                <a:cs typeface="Calibri"/>
              </a:rPr>
              <a:t>The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range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beyond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which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appear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as </a:t>
            </a:r>
            <a:r>
              <a:rPr sz="1250" dirty="0">
                <a:latin typeface="Calibri"/>
                <a:cs typeface="Calibri"/>
              </a:rPr>
              <a:t>second-time-around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echoes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called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the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46803" y="256032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1524" y="30479"/>
                </a:lnTo>
                <a:lnTo>
                  <a:pt x="0" y="25907"/>
                </a:lnTo>
                <a:lnTo>
                  <a:pt x="0" y="15239"/>
                </a:lnTo>
                <a:lnTo>
                  <a:pt x="1524" y="10667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3528" y="6095"/>
                </a:lnTo>
                <a:lnTo>
                  <a:pt x="38100" y="10667"/>
                </a:lnTo>
                <a:lnTo>
                  <a:pt x="39624" y="15239"/>
                </a:lnTo>
                <a:lnTo>
                  <a:pt x="39624" y="25907"/>
                </a:lnTo>
                <a:lnTo>
                  <a:pt x="38100" y="30479"/>
                </a:lnTo>
                <a:lnTo>
                  <a:pt x="33528" y="33527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615688" y="3134628"/>
            <a:ext cx="609600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50" spc="-15" baseline="5050" dirty="0">
                <a:latin typeface="Calibri"/>
                <a:cs typeface="Calibri"/>
              </a:rPr>
              <a:t>Maximu</a:t>
            </a:r>
            <a:r>
              <a:rPr sz="1100" spc="-10" dirty="0">
                <a:latin typeface="Calibri"/>
                <a:cs typeface="Calibri"/>
              </a:rPr>
              <a:t>m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39186" y="3182694"/>
            <a:ext cx="570865" cy="141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55"/>
              </a:lnSpc>
            </a:pPr>
            <a:r>
              <a:rPr sz="1100" spc="-10" dirty="0">
                <a:latin typeface="Calibri"/>
                <a:cs typeface="Calibri"/>
              </a:rPr>
              <a:t>unambigu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96377" y="3134628"/>
            <a:ext cx="594360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ous</a:t>
            </a:r>
            <a:r>
              <a:rPr sz="1100" spc="170" dirty="0">
                <a:latin typeface="Calibri"/>
                <a:cs typeface="Calibri"/>
              </a:rPr>
              <a:t> </a:t>
            </a:r>
            <a:r>
              <a:rPr sz="1650" spc="-15" baseline="5050" dirty="0">
                <a:latin typeface="Calibri"/>
                <a:cs typeface="Calibri"/>
              </a:rPr>
              <a:t>range</a:t>
            </a:r>
            <a:endParaRPr sz="1650" baseline="505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25796" y="3179064"/>
            <a:ext cx="626364" cy="39014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18376" y="1342644"/>
            <a:ext cx="670559" cy="397763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7241540" y="3765411"/>
            <a:ext cx="5651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59255" y="6243743"/>
            <a:ext cx="172529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Radar</a:t>
            </a:r>
            <a:r>
              <a:rPr sz="1750" i="1" u="heavy" spc="-1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Wave</a:t>
            </a:r>
            <a:r>
              <a:rPr sz="1750" i="1" u="heavy" spc="-1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2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Forms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17576" y="6893052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8287" y="27431"/>
                </a:moveTo>
                <a:lnTo>
                  <a:pt x="10667" y="27431"/>
                </a:lnTo>
                <a:lnTo>
                  <a:pt x="7619" y="25907"/>
                </a:lnTo>
                <a:lnTo>
                  <a:pt x="4571" y="22859"/>
                </a:lnTo>
                <a:lnTo>
                  <a:pt x="1523" y="19811"/>
                </a:lnTo>
                <a:lnTo>
                  <a:pt x="0" y="16763"/>
                </a:lnTo>
                <a:lnTo>
                  <a:pt x="0" y="9143"/>
                </a:lnTo>
                <a:lnTo>
                  <a:pt x="1523" y="6095"/>
                </a:lnTo>
                <a:lnTo>
                  <a:pt x="7619" y="0"/>
                </a:lnTo>
                <a:lnTo>
                  <a:pt x="21335" y="0"/>
                </a:lnTo>
                <a:lnTo>
                  <a:pt x="27431" y="6095"/>
                </a:lnTo>
                <a:lnTo>
                  <a:pt x="27431" y="19811"/>
                </a:lnTo>
                <a:lnTo>
                  <a:pt x="21335" y="25907"/>
                </a:lnTo>
                <a:lnTo>
                  <a:pt x="18287" y="27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35939" y="6822650"/>
            <a:ext cx="895985" cy="158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-20" dirty="0">
                <a:latin typeface="Calibri"/>
                <a:cs typeface="Calibri"/>
              </a:rPr>
              <a:t>Transmitted</a:t>
            </a:r>
            <a:r>
              <a:rPr sz="850" spc="-70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Power::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35311" y="6822650"/>
            <a:ext cx="568325" cy="158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dirty="0">
                <a:latin typeface="Calibri"/>
                <a:cs typeface="Calibri"/>
              </a:rPr>
              <a:t>1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Mega</a:t>
            </a:r>
            <a:r>
              <a:rPr sz="850" spc="-55" dirty="0">
                <a:latin typeface="Calibri"/>
                <a:cs typeface="Calibri"/>
              </a:rPr>
              <a:t> </a:t>
            </a:r>
            <a:r>
              <a:rPr sz="850" spc="-20" dirty="0">
                <a:latin typeface="Calibri"/>
                <a:cs typeface="Calibri"/>
              </a:rPr>
              <a:t>watt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17576" y="716889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8287" y="27431"/>
                </a:moveTo>
                <a:lnTo>
                  <a:pt x="10667" y="27431"/>
                </a:lnTo>
                <a:lnTo>
                  <a:pt x="7619" y="25907"/>
                </a:lnTo>
                <a:lnTo>
                  <a:pt x="4571" y="22859"/>
                </a:lnTo>
                <a:lnTo>
                  <a:pt x="1523" y="19811"/>
                </a:lnTo>
                <a:lnTo>
                  <a:pt x="0" y="16763"/>
                </a:lnTo>
                <a:lnTo>
                  <a:pt x="0" y="9143"/>
                </a:lnTo>
                <a:lnTo>
                  <a:pt x="1523" y="6095"/>
                </a:lnTo>
                <a:lnTo>
                  <a:pt x="4571" y="3047"/>
                </a:lnTo>
                <a:lnTo>
                  <a:pt x="10667" y="0"/>
                </a:lnTo>
                <a:lnTo>
                  <a:pt x="18287" y="0"/>
                </a:lnTo>
                <a:lnTo>
                  <a:pt x="24383" y="3047"/>
                </a:lnTo>
                <a:lnTo>
                  <a:pt x="27431" y="6095"/>
                </a:lnTo>
                <a:lnTo>
                  <a:pt x="27431" y="19811"/>
                </a:lnTo>
                <a:lnTo>
                  <a:pt x="21335" y="25907"/>
                </a:lnTo>
                <a:lnTo>
                  <a:pt x="18287" y="27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35939" y="7098494"/>
            <a:ext cx="681355" cy="158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dirty="0">
                <a:latin typeface="Calibri"/>
                <a:cs typeface="Calibri"/>
              </a:rPr>
              <a:t>Pulse</a:t>
            </a:r>
            <a:r>
              <a:rPr sz="850" spc="-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Width</a:t>
            </a:r>
            <a:r>
              <a:rPr sz="850" spc="295" dirty="0">
                <a:latin typeface="Calibri"/>
                <a:cs typeface="Calibri"/>
              </a:rPr>
              <a:t> </a:t>
            </a:r>
            <a:r>
              <a:rPr sz="850" spc="-25" dirty="0">
                <a:latin typeface="Calibri"/>
                <a:cs typeface="Calibri"/>
              </a:rPr>
              <a:t>::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75800" y="7098494"/>
            <a:ext cx="695960" cy="158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dirty="0">
                <a:latin typeface="Calibri"/>
                <a:cs typeface="Calibri"/>
              </a:rPr>
              <a:t>1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Micro</a:t>
            </a:r>
            <a:r>
              <a:rPr sz="850" spc="-55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second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17576" y="74371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8287" y="27431"/>
                </a:moveTo>
                <a:lnTo>
                  <a:pt x="10667" y="27431"/>
                </a:lnTo>
                <a:lnTo>
                  <a:pt x="7619" y="25907"/>
                </a:lnTo>
                <a:lnTo>
                  <a:pt x="4571" y="22859"/>
                </a:lnTo>
                <a:lnTo>
                  <a:pt x="1523" y="19811"/>
                </a:lnTo>
                <a:lnTo>
                  <a:pt x="0" y="16763"/>
                </a:lnTo>
                <a:lnTo>
                  <a:pt x="0" y="9143"/>
                </a:lnTo>
                <a:lnTo>
                  <a:pt x="1523" y="6095"/>
                </a:lnTo>
                <a:lnTo>
                  <a:pt x="4571" y="3047"/>
                </a:lnTo>
                <a:lnTo>
                  <a:pt x="10667" y="0"/>
                </a:lnTo>
                <a:lnTo>
                  <a:pt x="18287" y="0"/>
                </a:lnTo>
                <a:lnTo>
                  <a:pt x="24383" y="3047"/>
                </a:lnTo>
                <a:lnTo>
                  <a:pt x="27431" y="6095"/>
                </a:lnTo>
                <a:lnTo>
                  <a:pt x="27431" y="19811"/>
                </a:lnTo>
                <a:lnTo>
                  <a:pt x="21335" y="25907"/>
                </a:lnTo>
                <a:lnTo>
                  <a:pt x="18287" y="27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35939" y="7366718"/>
            <a:ext cx="1908175" cy="4394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283335" algn="l"/>
              </a:tabLst>
            </a:pPr>
            <a:r>
              <a:rPr sz="850" dirty="0">
                <a:latin typeface="Calibri"/>
                <a:cs typeface="Calibri"/>
              </a:rPr>
              <a:t>Pulse</a:t>
            </a:r>
            <a:r>
              <a:rPr sz="850" spc="-2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Repetition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Period</a:t>
            </a:r>
            <a:r>
              <a:rPr sz="850" spc="-10" dirty="0">
                <a:latin typeface="Calibri"/>
                <a:cs typeface="Calibri"/>
              </a:rPr>
              <a:t> </a:t>
            </a:r>
            <a:r>
              <a:rPr sz="850" spc="-25" dirty="0">
                <a:latin typeface="Calibri"/>
                <a:cs typeface="Calibri"/>
              </a:rPr>
              <a:t>::</a:t>
            </a:r>
            <a:r>
              <a:rPr sz="850" dirty="0">
                <a:latin typeface="Calibri"/>
                <a:cs typeface="Calibri"/>
              </a:rPr>
              <a:t>	1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Milli</a:t>
            </a:r>
            <a:r>
              <a:rPr sz="850" spc="-40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second</a:t>
            </a:r>
            <a:endParaRPr sz="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spc="-20" dirty="0">
                <a:latin typeface="Calibri"/>
                <a:cs typeface="Calibri"/>
              </a:rPr>
              <a:t>Average</a:t>
            </a:r>
            <a:r>
              <a:rPr sz="850" spc="-10" dirty="0">
                <a:latin typeface="Calibri"/>
                <a:cs typeface="Calibri"/>
              </a:rPr>
              <a:t> Power</a:t>
            </a:r>
            <a:r>
              <a:rPr sz="850" spc="-2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can be</a:t>
            </a:r>
            <a:r>
              <a:rPr sz="850" spc="5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calculated</a:t>
            </a:r>
            <a:r>
              <a:rPr sz="850" spc="55" dirty="0">
                <a:latin typeface="Calibri"/>
                <a:cs typeface="Calibri"/>
              </a:rPr>
              <a:t> </a:t>
            </a:r>
            <a:r>
              <a:rPr sz="850" spc="-25" dirty="0">
                <a:latin typeface="Calibri"/>
                <a:cs typeface="Calibri"/>
              </a:rPr>
              <a:t>as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7576" y="7717535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8287" y="27431"/>
                </a:moveTo>
                <a:lnTo>
                  <a:pt x="10667" y="27431"/>
                </a:lnTo>
                <a:lnTo>
                  <a:pt x="7619" y="25907"/>
                </a:lnTo>
                <a:lnTo>
                  <a:pt x="4571" y="22859"/>
                </a:lnTo>
                <a:lnTo>
                  <a:pt x="1523" y="19811"/>
                </a:lnTo>
                <a:lnTo>
                  <a:pt x="0" y="16763"/>
                </a:lnTo>
                <a:lnTo>
                  <a:pt x="0" y="9143"/>
                </a:lnTo>
                <a:lnTo>
                  <a:pt x="1523" y="6095"/>
                </a:lnTo>
                <a:lnTo>
                  <a:pt x="4571" y="3047"/>
                </a:lnTo>
                <a:lnTo>
                  <a:pt x="10667" y="0"/>
                </a:lnTo>
                <a:lnTo>
                  <a:pt x="18287" y="0"/>
                </a:lnTo>
                <a:lnTo>
                  <a:pt x="24383" y="3047"/>
                </a:lnTo>
                <a:lnTo>
                  <a:pt x="27431" y="6095"/>
                </a:lnTo>
                <a:lnTo>
                  <a:pt x="27431" y="19811"/>
                </a:lnTo>
                <a:lnTo>
                  <a:pt x="21335" y="25907"/>
                </a:lnTo>
                <a:lnTo>
                  <a:pt x="18287" y="27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16712" y="7924502"/>
            <a:ext cx="2783205" cy="158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-25" dirty="0">
                <a:latin typeface="Calibri"/>
                <a:cs typeface="Calibri"/>
              </a:rPr>
              <a:t>Transmitted</a:t>
            </a:r>
            <a:r>
              <a:rPr sz="850" spc="-35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Power</a:t>
            </a:r>
            <a:r>
              <a:rPr sz="850" spc="-1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*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Pulse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Width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*Pulse Repetition</a:t>
            </a:r>
            <a:r>
              <a:rPr sz="850" spc="105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Frequency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17576" y="827532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40">
                <a:moveTo>
                  <a:pt x="18287" y="27431"/>
                </a:moveTo>
                <a:lnTo>
                  <a:pt x="10667" y="27431"/>
                </a:lnTo>
                <a:lnTo>
                  <a:pt x="7619" y="25907"/>
                </a:lnTo>
                <a:lnTo>
                  <a:pt x="4571" y="22859"/>
                </a:lnTo>
                <a:lnTo>
                  <a:pt x="1523" y="19811"/>
                </a:lnTo>
                <a:lnTo>
                  <a:pt x="0" y="16763"/>
                </a:lnTo>
                <a:lnTo>
                  <a:pt x="0" y="9143"/>
                </a:lnTo>
                <a:lnTo>
                  <a:pt x="1523" y="6095"/>
                </a:lnTo>
                <a:lnTo>
                  <a:pt x="7619" y="0"/>
                </a:lnTo>
                <a:lnTo>
                  <a:pt x="21335" y="0"/>
                </a:lnTo>
                <a:lnTo>
                  <a:pt x="27431" y="6095"/>
                </a:lnTo>
                <a:lnTo>
                  <a:pt x="27431" y="19811"/>
                </a:lnTo>
                <a:lnTo>
                  <a:pt x="21335" y="25907"/>
                </a:lnTo>
                <a:lnTo>
                  <a:pt x="18287" y="27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12139" y="8204918"/>
            <a:ext cx="1927225" cy="158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dirty="0">
                <a:latin typeface="Calibri"/>
                <a:cs typeface="Calibri"/>
              </a:rPr>
              <a:t>Energy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::</a:t>
            </a:r>
            <a:r>
              <a:rPr sz="850" spc="250" dirty="0">
                <a:latin typeface="Calibri"/>
                <a:cs typeface="Calibri"/>
              </a:rPr>
              <a:t>  </a:t>
            </a:r>
            <a:r>
              <a:rPr sz="850" spc="-25" dirty="0">
                <a:latin typeface="Calibri"/>
                <a:cs typeface="Calibri"/>
              </a:rPr>
              <a:t>Transmitted </a:t>
            </a:r>
            <a:r>
              <a:rPr sz="850" spc="-10" dirty="0">
                <a:latin typeface="Calibri"/>
                <a:cs typeface="Calibri"/>
              </a:rPr>
              <a:t>Power</a:t>
            </a:r>
            <a:r>
              <a:rPr sz="850" spc="-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*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Pulse</a:t>
            </a:r>
            <a:r>
              <a:rPr sz="800" spc="-8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Width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64180" y="6185915"/>
            <a:ext cx="794003" cy="428244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4148328" y="6505956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9812" y="25907"/>
                </a:moveTo>
                <a:lnTo>
                  <a:pt x="6096" y="25907"/>
                </a:lnTo>
                <a:lnTo>
                  <a:pt x="4572" y="22859"/>
                </a:lnTo>
                <a:lnTo>
                  <a:pt x="1524" y="19811"/>
                </a:lnTo>
                <a:lnTo>
                  <a:pt x="0" y="16763"/>
                </a:lnTo>
                <a:lnTo>
                  <a:pt x="0" y="10667"/>
                </a:lnTo>
                <a:lnTo>
                  <a:pt x="1524" y="7619"/>
                </a:lnTo>
                <a:lnTo>
                  <a:pt x="4572" y="4571"/>
                </a:lnTo>
                <a:lnTo>
                  <a:pt x="6096" y="1523"/>
                </a:lnTo>
                <a:lnTo>
                  <a:pt x="9144" y="0"/>
                </a:lnTo>
                <a:lnTo>
                  <a:pt x="16764" y="0"/>
                </a:lnTo>
                <a:lnTo>
                  <a:pt x="19812" y="1523"/>
                </a:lnTo>
                <a:lnTo>
                  <a:pt x="21336" y="4571"/>
                </a:lnTo>
                <a:lnTo>
                  <a:pt x="24384" y="7619"/>
                </a:lnTo>
                <a:lnTo>
                  <a:pt x="24384" y="19811"/>
                </a:lnTo>
                <a:lnTo>
                  <a:pt x="21336" y="22859"/>
                </a:lnTo>
                <a:lnTo>
                  <a:pt x="19812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6044183" y="6854952"/>
            <a:ext cx="238125" cy="66040"/>
            <a:chOff x="6044183" y="6854952"/>
            <a:chExt cx="238125" cy="66040"/>
          </a:xfrm>
        </p:grpSpPr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44183" y="6856476"/>
              <a:ext cx="103632" cy="6400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88963" y="6854952"/>
              <a:ext cx="92964" cy="65532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4129532" y="6021841"/>
            <a:ext cx="3204845" cy="1059815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707390">
              <a:lnSpc>
                <a:spcPct val="100000"/>
              </a:lnSpc>
              <a:spcBef>
                <a:spcPts val="1010"/>
              </a:spcBef>
            </a:pPr>
            <a:r>
              <a:rPr sz="160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Radar</a:t>
            </a:r>
            <a:r>
              <a:rPr sz="1600" i="1" u="heavy" spc="-7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Range</a:t>
            </a:r>
            <a:r>
              <a:rPr sz="1600" i="1" u="heavy" spc="-7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Equation</a:t>
            </a:r>
            <a:endParaRPr sz="1600">
              <a:latin typeface="Calibri"/>
              <a:cs typeface="Calibri"/>
            </a:endParaRPr>
          </a:p>
          <a:p>
            <a:pPr marL="149225" marR="5080">
              <a:lnSpc>
                <a:spcPct val="100000"/>
              </a:lnSpc>
              <a:spcBef>
                <a:spcPts val="465"/>
              </a:spcBef>
            </a:pPr>
            <a:r>
              <a:rPr sz="800" dirty="0">
                <a:latin typeface="Calibri"/>
                <a:cs typeface="Calibri"/>
              </a:rPr>
              <a:t>If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10" dirty="0">
                <a:latin typeface="Calibri"/>
                <a:cs typeface="Calibri"/>
              </a:rPr>
              <a:t>power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radar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transmitter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denoted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by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Pt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,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 if an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isotropic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antenna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used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(one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which</a:t>
            </a:r>
            <a:r>
              <a:rPr sz="800" spc="-10" dirty="0">
                <a:latin typeface="Calibri"/>
                <a:cs typeface="Calibri"/>
              </a:rPr>
              <a:t> radiates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uniformly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all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directions),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power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density(watts </a:t>
            </a:r>
            <a:r>
              <a:rPr sz="800" dirty="0">
                <a:latin typeface="Calibri"/>
                <a:cs typeface="Calibri"/>
              </a:rPr>
              <a:t>per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unit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area)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10" dirty="0">
                <a:latin typeface="Calibri"/>
                <a:cs typeface="Calibri"/>
              </a:rPr>
              <a:t> distance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</a:t>
            </a:r>
            <a:r>
              <a:rPr sz="800" spc="-10" dirty="0">
                <a:latin typeface="Calibri"/>
                <a:cs typeface="Calibri"/>
              </a:rPr>
              <a:t> from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10" dirty="0">
                <a:latin typeface="Calibri"/>
                <a:cs typeface="Calibri"/>
              </a:rPr>
              <a:t>radar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equal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the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179320" algn="l"/>
              </a:tabLst>
            </a:pPr>
            <a:r>
              <a:rPr sz="800" spc="-10" dirty="0">
                <a:latin typeface="Calibri"/>
                <a:cs typeface="Calibri"/>
              </a:rPr>
              <a:t>transmitter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power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divided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by the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surface </a:t>
            </a:r>
            <a:r>
              <a:rPr sz="800" spc="-20" dirty="0">
                <a:latin typeface="Calibri"/>
                <a:cs typeface="Calibri"/>
              </a:rPr>
              <a:t>area</a:t>
            </a:r>
            <a:r>
              <a:rPr sz="800" dirty="0">
                <a:latin typeface="Calibri"/>
                <a:cs typeface="Calibri"/>
              </a:rPr>
              <a:t>	of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imaginary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sphere</a:t>
            </a:r>
            <a:endParaRPr sz="800">
              <a:latin typeface="Calibri"/>
              <a:cs typeface="Calibri"/>
            </a:endParaRPr>
          </a:p>
          <a:p>
            <a:pPr marL="151130">
              <a:lnSpc>
                <a:spcPct val="100000"/>
              </a:lnSpc>
              <a:spcBef>
                <a:spcPts val="45"/>
              </a:spcBef>
            </a:pPr>
            <a:r>
              <a:rPr sz="800" dirty="0">
                <a:latin typeface="Calibri"/>
                <a:cs typeface="Calibri"/>
              </a:rPr>
              <a:t>of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radius</a:t>
            </a:r>
            <a:r>
              <a:rPr sz="800" spc="-85" dirty="0">
                <a:latin typeface="Calibri"/>
                <a:cs typeface="Calibri"/>
              </a:rPr>
              <a:t> </a:t>
            </a:r>
            <a:r>
              <a:rPr sz="800" spc="-35" dirty="0">
                <a:latin typeface="Calibri"/>
                <a:cs typeface="Calibri"/>
              </a:rPr>
              <a:t>R,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148328" y="7440168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6764" y="25908"/>
                </a:moveTo>
                <a:lnTo>
                  <a:pt x="9144" y="25908"/>
                </a:lnTo>
                <a:lnTo>
                  <a:pt x="6096" y="24384"/>
                </a:lnTo>
                <a:lnTo>
                  <a:pt x="4572" y="22860"/>
                </a:lnTo>
                <a:lnTo>
                  <a:pt x="1524" y="19812"/>
                </a:lnTo>
                <a:lnTo>
                  <a:pt x="0" y="16764"/>
                </a:lnTo>
                <a:lnTo>
                  <a:pt x="0" y="9144"/>
                </a:lnTo>
                <a:lnTo>
                  <a:pt x="1524" y="6096"/>
                </a:lnTo>
                <a:lnTo>
                  <a:pt x="4572" y="4572"/>
                </a:lnTo>
                <a:lnTo>
                  <a:pt x="6096" y="1524"/>
                </a:lnTo>
                <a:lnTo>
                  <a:pt x="9144" y="0"/>
                </a:lnTo>
                <a:lnTo>
                  <a:pt x="16764" y="0"/>
                </a:lnTo>
                <a:lnTo>
                  <a:pt x="19812" y="1524"/>
                </a:lnTo>
                <a:lnTo>
                  <a:pt x="21336" y="4572"/>
                </a:lnTo>
                <a:lnTo>
                  <a:pt x="24384" y="6096"/>
                </a:lnTo>
                <a:lnTo>
                  <a:pt x="24384" y="19812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268215" y="7369749"/>
            <a:ext cx="31762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power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density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target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from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antenn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with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transmitting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gain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G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is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148328" y="7872983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6764" y="25908"/>
                </a:moveTo>
                <a:lnTo>
                  <a:pt x="9144" y="25908"/>
                </a:lnTo>
                <a:lnTo>
                  <a:pt x="6096" y="24384"/>
                </a:lnTo>
                <a:lnTo>
                  <a:pt x="4572" y="21336"/>
                </a:lnTo>
                <a:lnTo>
                  <a:pt x="1524" y="18288"/>
                </a:lnTo>
                <a:lnTo>
                  <a:pt x="0" y="15240"/>
                </a:lnTo>
                <a:lnTo>
                  <a:pt x="0" y="9144"/>
                </a:lnTo>
                <a:lnTo>
                  <a:pt x="1524" y="6096"/>
                </a:lnTo>
                <a:lnTo>
                  <a:pt x="4572" y="3048"/>
                </a:lnTo>
                <a:lnTo>
                  <a:pt x="6096" y="0"/>
                </a:lnTo>
                <a:lnTo>
                  <a:pt x="19812" y="0"/>
                </a:lnTo>
                <a:lnTo>
                  <a:pt x="21336" y="3048"/>
                </a:lnTo>
                <a:lnTo>
                  <a:pt x="24384" y="6096"/>
                </a:lnTo>
                <a:lnTo>
                  <a:pt x="24384" y="18288"/>
                </a:lnTo>
                <a:lnTo>
                  <a:pt x="21336" y="21336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83964" y="8095488"/>
            <a:ext cx="656844" cy="83819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4266691" y="7807137"/>
            <a:ext cx="3135630" cy="39052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950"/>
              </a:lnSpc>
              <a:spcBef>
                <a:spcPts val="140"/>
              </a:spcBef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measure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amount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 </a:t>
            </a:r>
            <a:r>
              <a:rPr sz="800" spc="-10" dirty="0">
                <a:latin typeface="Calibri"/>
                <a:cs typeface="Calibri"/>
              </a:rPr>
              <a:t>incident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power intercepted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by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target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and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reradiated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back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direction </a:t>
            </a:r>
            <a:r>
              <a:rPr sz="800" dirty="0">
                <a:latin typeface="Calibri"/>
                <a:cs typeface="Calibri"/>
              </a:rPr>
              <a:t>of 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radar</a:t>
            </a:r>
            <a:r>
              <a:rPr sz="800" dirty="0">
                <a:latin typeface="Calibri"/>
                <a:cs typeface="Calibri"/>
              </a:rPr>
              <a:t> is </a:t>
            </a:r>
            <a:r>
              <a:rPr sz="800" spc="-10" dirty="0">
                <a:latin typeface="Calibri"/>
                <a:cs typeface="Calibri"/>
              </a:rPr>
              <a:t>denoted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as the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radar </a:t>
            </a:r>
            <a:r>
              <a:rPr sz="800" spc="-20" dirty="0">
                <a:latin typeface="Calibri"/>
                <a:cs typeface="Calibri"/>
              </a:rPr>
              <a:t>cross</a:t>
            </a:r>
            <a:endParaRPr sz="800">
              <a:latin typeface="Calibri"/>
              <a:cs typeface="Calibri"/>
            </a:endParaRPr>
          </a:p>
          <a:p>
            <a:pPr marL="699770">
              <a:lnSpc>
                <a:spcPts val="930"/>
              </a:lnSpc>
            </a:pPr>
            <a:r>
              <a:rPr sz="800" spc="-10" dirty="0">
                <a:latin typeface="Calibri"/>
                <a:cs typeface="Calibri"/>
              </a:rPr>
              <a:t>defined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by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relation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52544" y="7051547"/>
            <a:ext cx="1822704" cy="202691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58055" y="7466076"/>
            <a:ext cx="1982723" cy="274319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55591" y="8366760"/>
            <a:ext cx="1850135" cy="20421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755892" y="6185915"/>
            <a:ext cx="733043" cy="304800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3510788" y="8654374"/>
            <a:ext cx="5651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241540" y="8654374"/>
            <a:ext cx="5651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8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3319" y="2860192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49067" y="2281923"/>
            <a:ext cx="42545" cy="20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56688" y="2736075"/>
            <a:ext cx="42545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1887" y="1220456"/>
            <a:ext cx="2403475" cy="35941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latin typeface="Calibri"/>
                <a:cs typeface="Calibri"/>
              </a:rPr>
              <a:t>Double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Cancellation: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3163" y="1683685"/>
            <a:ext cx="119888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There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two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implementations: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104" y="1952244"/>
            <a:ext cx="2257043" cy="97688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97483" y="2898313"/>
            <a:ext cx="2549525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These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have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same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which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square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single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canceller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response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75232" y="3311652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8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68195" y="3311652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8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20012" y="3380232"/>
            <a:ext cx="74930" cy="35560"/>
          </a:xfrm>
          <a:custGeom>
            <a:avLst/>
            <a:gdLst/>
            <a:ahLst/>
            <a:cxnLst/>
            <a:rect l="l" t="t" r="r" b="b"/>
            <a:pathLst>
              <a:path w="74930" h="35560">
                <a:moveTo>
                  <a:pt x="74676" y="7620"/>
                </a:moveTo>
                <a:lnTo>
                  <a:pt x="0" y="7620"/>
                </a:lnTo>
                <a:lnTo>
                  <a:pt x="0" y="0"/>
                </a:lnTo>
                <a:lnTo>
                  <a:pt x="74676" y="0"/>
                </a:lnTo>
                <a:lnTo>
                  <a:pt x="74676" y="7620"/>
                </a:lnTo>
                <a:close/>
              </a:path>
              <a:path w="74930" h="35560">
                <a:moveTo>
                  <a:pt x="74676" y="35052"/>
                </a:moveTo>
                <a:lnTo>
                  <a:pt x="0" y="35052"/>
                </a:lnTo>
                <a:lnTo>
                  <a:pt x="0" y="27432"/>
                </a:lnTo>
                <a:lnTo>
                  <a:pt x="74676" y="27432"/>
                </a:lnTo>
                <a:lnTo>
                  <a:pt x="74676" y="350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5123" y="3361944"/>
            <a:ext cx="94488" cy="762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450848" y="3276371"/>
            <a:ext cx="1050925" cy="202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278765" algn="l"/>
              </a:tabLst>
            </a:pPr>
            <a:r>
              <a:rPr sz="1150" i="1" spc="-50" dirty="0">
                <a:latin typeface="Times New Roman"/>
                <a:cs typeface="Times New Roman"/>
              </a:rPr>
              <a:t>v</a:t>
            </a:r>
            <a:r>
              <a:rPr sz="1150" i="1" dirty="0">
                <a:latin typeface="Times New Roman"/>
                <a:cs typeface="Times New Roman"/>
              </a:rPr>
              <a:t>	</a:t>
            </a:r>
            <a:r>
              <a:rPr sz="1150" dirty="0">
                <a:latin typeface="Times New Roman"/>
                <a:cs typeface="Times New Roman"/>
              </a:rPr>
              <a:t>4sin</a:t>
            </a:r>
            <a:r>
              <a:rPr sz="1200" baseline="24305" dirty="0">
                <a:latin typeface="Times New Roman"/>
                <a:cs typeface="Times New Roman"/>
              </a:rPr>
              <a:t>2</a:t>
            </a:r>
            <a:r>
              <a:rPr sz="1200" spc="30" baseline="2430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(</a:t>
            </a:r>
            <a:r>
              <a:rPr sz="1150" spc="130" dirty="0">
                <a:latin typeface="Times New Roman"/>
                <a:cs typeface="Times New Roman"/>
              </a:rPr>
              <a:t>  </a:t>
            </a:r>
            <a:r>
              <a:rPr sz="1150" i="1" dirty="0">
                <a:latin typeface="Times New Roman"/>
                <a:cs typeface="Times New Roman"/>
              </a:rPr>
              <a:t>f</a:t>
            </a:r>
            <a:r>
              <a:rPr sz="1200" i="1" baseline="-13888" dirty="0">
                <a:latin typeface="Times New Roman"/>
                <a:cs typeface="Times New Roman"/>
              </a:rPr>
              <a:t>d</a:t>
            </a:r>
            <a:r>
              <a:rPr sz="1150" i="1" dirty="0">
                <a:latin typeface="Times New Roman"/>
                <a:cs typeface="Times New Roman"/>
              </a:rPr>
              <a:t>T</a:t>
            </a:r>
            <a:r>
              <a:rPr sz="1150" i="1" spc="-170" dirty="0">
                <a:latin typeface="Times New Roman"/>
                <a:cs typeface="Times New Roman"/>
              </a:rPr>
              <a:t> </a:t>
            </a:r>
            <a:r>
              <a:rPr sz="1150" spc="-50" dirty="0">
                <a:latin typeface="Times New Roman"/>
                <a:cs typeface="Times New Roman"/>
              </a:rPr>
              <a:t>)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24503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77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64071" y="2860192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79820" y="2281923"/>
            <a:ext cx="42545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79820" y="2403843"/>
            <a:ext cx="50165" cy="413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30"/>
              </a:spcBef>
            </a:pPr>
            <a:endParaRPr sz="600">
              <a:latin typeface="Calibri"/>
              <a:cs typeface="Calibri"/>
            </a:endParaRPr>
          </a:p>
          <a:p>
            <a:pPr marL="6985">
              <a:lnSpc>
                <a:spcPct val="100000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53915" y="1193734"/>
            <a:ext cx="2832100" cy="42735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463550">
              <a:lnSpc>
                <a:spcPct val="100000"/>
              </a:lnSpc>
              <a:spcBef>
                <a:spcPts val="615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35" dirty="0">
                <a:latin typeface="Calibri"/>
                <a:cs typeface="Calibri"/>
              </a:rPr>
              <a:t>Target</a:t>
            </a:r>
            <a:r>
              <a:rPr sz="1250" spc="-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700" dirty="0">
                <a:latin typeface="Calibri"/>
                <a:cs typeface="Calibri"/>
              </a:rPr>
              <a:t>Double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Cancellation: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27576" y="1860804"/>
            <a:ext cx="3019043" cy="1071371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255255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78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80363" y="6107992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47543" y="7574775"/>
            <a:ext cx="52069" cy="260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"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9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3163" y="6430945"/>
            <a:ext cx="64198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30" dirty="0">
                <a:latin typeface="Calibri"/>
                <a:cs typeface="Calibri"/>
              </a:rPr>
              <a:t>Transversal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3544" y="6612635"/>
            <a:ext cx="2229611" cy="37947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86483" y="7347204"/>
            <a:ext cx="1650491" cy="841248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407923" y="7001426"/>
            <a:ext cx="2806700" cy="36703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R="13970" algn="r">
              <a:lnSpc>
                <a:spcPct val="100000"/>
              </a:lnSpc>
              <a:spcBef>
                <a:spcPts val="175"/>
              </a:spcBef>
            </a:pPr>
            <a:r>
              <a:rPr sz="700" dirty="0">
                <a:latin typeface="Calibri"/>
                <a:cs typeface="Calibri"/>
              </a:rPr>
              <a:t>These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basically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tapped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delay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line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taps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summed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output</a:t>
            </a:r>
            <a:endParaRPr sz="7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8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R="715010" algn="r">
              <a:lnSpc>
                <a:spcPct val="100000"/>
              </a:lnSpc>
              <a:spcBef>
                <a:spcPts val="24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11115" y="6107992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67120" y="7090024"/>
            <a:ext cx="67945" cy="278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83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64071" y="7572400"/>
            <a:ext cx="78740" cy="2838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53915" y="6430945"/>
            <a:ext cx="64389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30" dirty="0">
                <a:latin typeface="Calibri"/>
                <a:cs typeface="Calibri"/>
              </a:rPr>
              <a:t>Transversal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59552" y="6693407"/>
            <a:ext cx="77724" cy="65532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128515" y="6653448"/>
            <a:ext cx="1629410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2899"/>
              </a:lnSpc>
              <a:spcBef>
                <a:spcPts val="95"/>
              </a:spcBef>
            </a:pPr>
            <a:r>
              <a:rPr sz="700" spc="-50" dirty="0">
                <a:latin typeface="Calibri"/>
                <a:cs typeface="Calibri"/>
              </a:rPr>
              <a:t>To</a:t>
            </a:r>
            <a:r>
              <a:rPr sz="700" spc="-5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obtain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 response 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sin</a:t>
            </a:r>
            <a:r>
              <a:rPr sz="675" baseline="18518" dirty="0">
                <a:latin typeface="Calibri"/>
                <a:cs typeface="Calibri"/>
              </a:rPr>
              <a:t>n</a:t>
            </a:r>
            <a:r>
              <a:rPr sz="675" spc="307" baseline="18518" dirty="0">
                <a:latin typeface="Calibri"/>
                <a:cs typeface="Calibri"/>
              </a:rPr>
              <a:t>  </a:t>
            </a:r>
            <a:r>
              <a:rPr sz="675" spc="-37" baseline="-12345" dirty="0">
                <a:latin typeface="Calibri"/>
                <a:cs typeface="Calibri"/>
              </a:rPr>
              <a:t>d</a:t>
            </a:r>
            <a:r>
              <a:rPr sz="700" spc="-25" dirty="0">
                <a:latin typeface="Calibri"/>
                <a:cs typeface="Calibri"/>
              </a:rPr>
              <a:t>T,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taps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must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binomially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weighted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i.e.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90644" y="7367016"/>
            <a:ext cx="2385059" cy="252983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3524503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79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55255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80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3163" y="1234240"/>
            <a:ext cx="2860675" cy="4584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700" spc="-10" dirty="0">
                <a:latin typeface="Calibri"/>
                <a:cs typeface="Calibri"/>
              </a:rPr>
              <a:t>Filter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Performance Measures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46019" y="2681884"/>
            <a:ext cx="66040" cy="300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016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7763" y="1665397"/>
            <a:ext cx="104902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MTI</a:t>
            </a:r>
            <a:r>
              <a:rPr sz="7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Improvement</a:t>
            </a:r>
            <a:r>
              <a:rPr sz="7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Facto</a:t>
            </a:r>
            <a:r>
              <a:rPr sz="700" spc="-40" dirty="0">
                <a:latin typeface="Calibri"/>
                <a:cs typeface="Calibri"/>
              </a:rPr>
              <a:t>r,</a:t>
            </a:r>
            <a:r>
              <a:rPr sz="700" spc="-3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</a:t>
            </a:r>
            <a:r>
              <a:rPr sz="675" spc="-37" baseline="-12345" dirty="0">
                <a:latin typeface="Calibri"/>
                <a:cs typeface="Calibri"/>
              </a:rPr>
              <a:t>C</a:t>
            </a:r>
            <a:endParaRPr sz="675" baseline="-12345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91155" y="1850136"/>
            <a:ext cx="464820" cy="7620"/>
          </a:xfrm>
          <a:custGeom>
            <a:avLst/>
            <a:gdLst/>
            <a:ahLst/>
            <a:cxnLst/>
            <a:rect l="l" t="t" r="r" b="b"/>
            <a:pathLst>
              <a:path w="464819" h="7619">
                <a:moveTo>
                  <a:pt x="464820" y="7619"/>
                </a:moveTo>
                <a:lnTo>
                  <a:pt x="0" y="7619"/>
                </a:lnTo>
                <a:lnTo>
                  <a:pt x="0" y="0"/>
                </a:lnTo>
                <a:lnTo>
                  <a:pt x="464820" y="0"/>
                </a:lnTo>
                <a:lnTo>
                  <a:pt x="464820" y="76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730500" y="1907698"/>
            <a:ext cx="90170" cy="1263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i="1" spc="-25" dirty="0">
                <a:latin typeface="Times New Roman"/>
                <a:cs typeface="Times New Roman"/>
              </a:rPr>
              <a:t>in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74239" y="1811686"/>
            <a:ext cx="81280" cy="1263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i="1" spc="-50" dirty="0">
                <a:latin typeface="Times New Roman"/>
                <a:cs typeface="Times New Roman"/>
              </a:rPr>
              <a:t>C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5472" y="1743172"/>
            <a:ext cx="6540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i="1" spc="-50" dirty="0">
                <a:latin typeface="Times New Roman"/>
                <a:cs typeface="Times New Roman"/>
              </a:rPr>
              <a:t>I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0460" y="1839185"/>
            <a:ext cx="32004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dirty="0">
                <a:latin typeface="Times New Roman"/>
                <a:cs typeface="Times New Roman"/>
              </a:rPr>
              <a:t>(</a:t>
            </a:r>
            <a:r>
              <a:rPr sz="900" i="1" dirty="0">
                <a:latin typeface="Times New Roman"/>
                <a:cs typeface="Times New Roman"/>
              </a:rPr>
              <a:t>S</a:t>
            </a:r>
            <a:r>
              <a:rPr sz="900" i="1" spc="65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Times New Roman"/>
                <a:cs typeface="Times New Roman"/>
              </a:rPr>
              <a:t>/</a:t>
            </a:r>
            <a:r>
              <a:rPr sz="900" i="1" spc="-25" dirty="0">
                <a:latin typeface="Times New Roman"/>
                <a:cs typeface="Times New Roman"/>
              </a:rPr>
              <a:t>C</a:t>
            </a:r>
            <a:r>
              <a:rPr sz="900" spc="-25" dirty="0">
                <a:latin typeface="Times New Roman"/>
                <a:cs typeface="Times New Roman"/>
              </a:rPr>
              <a:t>)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95144" y="1807463"/>
            <a:ext cx="60960" cy="27940"/>
          </a:xfrm>
          <a:custGeom>
            <a:avLst/>
            <a:gdLst/>
            <a:ahLst/>
            <a:cxnLst/>
            <a:rect l="l" t="t" r="r" b="b"/>
            <a:pathLst>
              <a:path w="60960" h="27939">
                <a:moveTo>
                  <a:pt x="60960" y="6096"/>
                </a:moveTo>
                <a:lnTo>
                  <a:pt x="0" y="6096"/>
                </a:lnTo>
                <a:lnTo>
                  <a:pt x="0" y="0"/>
                </a:lnTo>
                <a:lnTo>
                  <a:pt x="60960" y="0"/>
                </a:lnTo>
                <a:lnTo>
                  <a:pt x="60960" y="6096"/>
                </a:lnTo>
                <a:close/>
              </a:path>
              <a:path w="60960" h="27939">
                <a:moveTo>
                  <a:pt x="60960" y="27432"/>
                </a:moveTo>
                <a:lnTo>
                  <a:pt x="0" y="27432"/>
                </a:lnTo>
                <a:lnTo>
                  <a:pt x="0" y="21336"/>
                </a:lnTo>
                <a:lnTo>
                  <a:pt x="60960" y="21336"/>
                </a:lnTo>
                <a:lnTo>
                  <a:pt x="6096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50007" y="1665448"/>
            <a:ext cx="51117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900" dirty="0">
                <a:latin typeface="Times New Roman"/>
                <a:cs typeface="Times New Roman"/>
              </a:rPr>
              <a:t>(</a:t>
            </a:r>
            <a:r>
              <a:rPr sz="900" i="1" dirty="0">
                <a:latin typeface="Times New Roman"/>
                <a:cs typeface="Times New Roman"/>
              </a:rPr>
              <a:t>S</a:t>
            </a:r>
            <a:r>
              <a:rPr sz="900" i="1" spc="4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/</a:t>
            </a:r>
            <a:r>
              <a:rPr sz="900" spc="-65" dirty="0">
                <a:latin typeface="Times New Roman"/>
                <a:cs typeface="Times New Roman"/>
              </a:rPr>
              <a:t> </a:t>
            </a:r>
            <a:r>
              <a:rPr sz="900" i="1" spc="-10" dirty="0">
                <a:latin typeface="Times New Roman"/>
                <a:cs typeface="Times New Roman"/>
              </a:rPr>
              <a:t>C</a:t>
            </a:r>
            <a:r>
              <a:rPr sz="900" spc="-10" dirty="0">
                <a:latin typeface="Times New Roman"/>
                <a:cs typeface="Times New Roman"/>
              </a:rPr>
              <a:t>)</a:t>
            </a:r>
            <a:r>
              <a:rPr sz="975" i="1" spc="-15" baseline="-12820" dirty="0">
                <a:latin typeface="Times New Roman"/>
                <a:cs typeface="Times New Roman"/>
              </a:rPr>
              <a:t>out</a:t>
            </a:r>
            <a:endParaRPr sz="975" baseline="-1282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3163" y="2044873"/>
            <a:ext cx="202692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Note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 this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averaged over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all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Doppler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frequencies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40939" y="2246021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36367" y="236184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39852" y="2555748"/>
            <a:ext cx="1369060" cy="1042669"/>
            <a:chOff x="339852" y="2555748"/>
            <a:chExt cx="1369060" cy="1042669"/>
          </a:xfrm>
        </p:grpSpPr>
        <p:sp>
          <p:nvSpPr>
            <p:cNvPr id="16" name="object 16"/>
            <p:cNvSpPr/>
            <p:nvPr/>
          </p:nvSpPr>
          <p:spPr>
            <a:xfrm>
              <a:off x="339852" y="2572511"/>
              <a:ext cx="1369060" cy="1018540"/>
            </a:xfrm>
            <a:custGeom>
              <a:avLst/>
              <a:gdLst/>
              <a:ahLst/>
              <a:cxnLst/>
              <a:rect l="l" t="t" r="r" b="b"/>
              <a:pathLst>
                <a:path w="1369060" h="1018539">
                  <a:moveTo>
                    <a:pt x="1368552" y="219456"/>
                  </a:moveTo>
                  <a:lnTo>
                    <a:pt x="1357884" y="213372"/>
                  </a:lnTo>
                  <a:lnTo>
                    <a:pt x="1357884" y="69723"/>
                  </a:lnTo>
                  <a:lnTo>
                    <a:pt x="1359395" y="67056"/>
                  </a:lnTo>
                  <a:lnTo>
                    <a:pt x="1357884" y="66052"/>
                  </a:lnTo>
                  <a:lnTo>
                    <a:pt x="1357884" y="4572"/>
                  </a:lnTo>
                  <a:lnTo>
                    <a:pt x="1357884" y="0"/>
                  </a:lnTo>
                  <a:lnTo>
                    <a:pt x="1354823" y="0"/>
                  </a:lnTo>
                  <a:lnTo>
                    <a:pt x="1354823" y="1005840"/>
                  </a:lnTo>
                  <a:lnTo>
                    <a:pt x="1209573" y="1005840"/>
                  </a:lnTo>
                  <a:lnTo>
                    <a:pt x="1344168" y="766572"/>
                  </a:lnTo>
                  <a:lnTo>
                    <a:pt x="1335011" y="762000"/>
                  </a:lnTo>
                  <a:lnTo>
                    <a:pt x="1196327" y="1005840"/>
                  </a:lnTo>
                  <a:lnTo>
                    <a:pt x="1113586" y="1005840"/>
                  </a:lnTo>
                  <a:lnTo>
                    <a:pt x="1353299" y="583692"/>
                  </a:lnTo>
                  <a:lnTo>
                    <a:pt x="1342631" y="579132"/>
                  </a:lnTo>
                  <a:lnTo>
                    <a:pt x="1100315" y="1005840"/>
                  </a:lnTo>
                  <a:lnTo>
                    <a:pt x="1017587" y="1005840"/>
                  </a:lnTo>
                  <a:lnTo>
                    <a:pt x="1354823" y="413067"/>
                  </a:lnTo>
                  <a:lnTo>
                    <a:pt x="1354823" y="398856"/>
                  </a:lnTo>
                  <a:lnTo>
                    <a:pt x="1350264" y="396240"/>
                  </a:lnTo>
                  <a:lnTo>
                    <a:pt x="1005827" y="1005840"/>
                  </a:lnTo>
                  <a:lnTo>
                    <a:pt x="923086" y="1005840"/>
                  </a:lnTo>
                  <a:lnTo>
                    <a:pt x="1354823" y="243700"/>
                  </a:lnTo>
                  <a:lnTo>
                    <a:pt x="1354823" y="218795"/>
                  </a:lnTo>
                  <a:lnTo>
                    <a:pt x="909815" y="1005840"/>
                  </a:lnTo>
                  <a:lnTo>
                    <a:pt x="827062" y="1005840"/>
                  </a:lnTo>
                  <a:lnTo>
                    <a:pt x="1354823" y="75120"/>
                  </a:lnTo>
                  <a:lnTo>
                    <a:pt x="1354823" y="64020"/>
                  </a:lnTo>
                  <a:lnTo>
                    <a:pt x="1350264" y="60972"/>
                  </a:lnTo>
                  <a:lnTo>
                    <a:pt x="815327" y="1005840"/>
                  </a:lnTo>
                  <a:lnTo>
                    <a:pt x="719797" y="1005840"/>
                  </a:lnTo>
                  <a:lnTo>
                    <a:pt x="1298448" y="6108"/>
                  </a:lnTo>
                  <a:lnTo>
                    <a:pt x="1295755" y="4572"/>
                  </a:lnTo>
                  <a:lnTo>
                    <a:pt x="1354823" y="4572"/>
                  </a:lnTo>
                  <a:lnTo>
                    <a:pt x="1354823" y="0"/>
                  </a:lnTo>
                  <a:lnTo>
                    <a:pt x="1287780" y="0"/>
                  </a:lnTo>
                  <a:lnTo>
                    <a:pt x="1285138" y="0"/>
                  </a:lnTo>
                  <a:lnTo>
                    <a:pt x="1285138" y="4572"/>
                  </a:lnTo>
                  <a:lnTo>
                    <a:pt x="707123" y="1005840"/>
                  </a:lnTo>
                  <a:lnTo>
                    <a:pt x="706932" y="1005840"/>
                  </a:lnTo>
                  <a:lnTo>
                    <a:pt x="705612" y="995184"/>
                  </a:lnTo>
                  <a:lnTo>
                    <a:pt x="702564" y="967740"/>
                  </a:lnTo>
                  <a:lnTo>
                    <a:pt x="702564" y="952500"/>
                  </a:lnTo>
                  <a:lnTo>
                    <a:pt x="701027" y="935736"/>
                  </a:lnTo>
                  <a:lnTo>
                    <a:pt x="697979" y="899160"/>
                  </a:lnTo>
                  <a:lnTo>
                    <a:pt x="697979" y="897636"/>
                  </a:lnTo>
                  <a:lnTo>
                    <a:pt x="695706" y="882878"/>
                  </a:lnTo>
                  <a:lnTo>
                    <a:pt x="695706" y="1005840"/>
                  </a:lnTo>
                  <a:lnTo>
                    <a:pt x="603097" y="1005840"/>
                  </a:lnTo>
                  <a:lnTo>
                    <a:pt x="681367" y="870470"/>
                  </a:lnTo>
                  <a:lnTo>
                    <a:pt x="685787" y="899160"/>
                  </a:lnTo>
                  <a:lnTo>
                    <a:pt x="687324" y="918972"/>
                  </a:lnTo>
                  <a:lnTo>
                    <a:pt x="690372" y="952500"/>
                  </a:lnTo>
                  <a:lnTo>
                    <a:pt x="691883" y="967740"/>
                  </a:lnTo>
                  <a:lnTo>
                    <a:pt x="691883" y="982992"/>
                  </a:lnTo>
                  <a:lnTo>
                    <a:pt x="693420" y="996696"/>
                  </a:lnTo>
                  <a:lnTo>
                    <a:pt x="695706" y="1005840"/>
                  </a:lnTo>
                  <a:lnTo>
                    <a:pt x="695706" y="882878"/>
                  </a:lnTo>
                  <a:lnTo>
                    <a:pt x="694931" y="877836"/>
                  </a:lnTo>
                  <a:lnTo>
                    <a:pt x="690372" y="856488"/>
                  </a:lnTo>
                  <a:lnTo>
                    <a:pt x="690130" y="855319"/>
                  </a:lnTo>
                  <a:lnTo>
                    <a:pt x="1181087" y="6108"/>
                  </a:lnTo>
                  <a:lnTo>
                    <a:pt x="1178788" y="4572"/>
                  </a:lnTo>
                  <a:lnTo>
                    <a:pt x="1285138" y="4572"/>
                  </a:lnTo>
                  <a:lnTo>
                    <a:pt x="1285138" y="0"/>
                  </a:lnTo>
                  <a:lnTo>
                    <a:pt x="1171956" y="0"/>
                  </a:lnTo>
                  <a:lnTo>
                    <a:pt x="1169301" y="0"/>
                  </a:lnTo>
                  <a:lnTo>
                    <a:pt x="1169301" y="4572"/>
                  </a:lnTo>
                  <a:lnTo>
                    <a:pt x="686727" y="838339"/>
                  </a:lnTo>
                  <a:lnTo>
                    <a:pt x="685787" y="833640"/>
                  </a:lnTo>
                  <a:lnTo>
                    <a:pt x="679691" y="810768"/>
                  </a:lnTo>
                  <a:lnTo>
                    <a:pt x="678345" y="806958"/>
                  </a:lnTo>
                  <a:lnTo>
                    <a:pt x="678345" y="852817"/>
                  </a:lnTo>
                  <a:lnTo>
                    <a:pt x="589775" y="1005840"/>
                  </a:lnTo>
                  <a:lnTo>
                    <a:pt x="507072" y="1005840"/>
                  </a:lnTo>
                  <a:lnTo>
                    <a:pt x="648322" y="761530"/>
                  </a:lnTo>
                  <a:lnTo>
                    <a:pt x="649224" y="763536"/>
                  </a:lnTo>
                  <a:lnTo>
                    <a:pt x="659879" y="789432"/>
                  </a:lnTo>
                  <a:lnTo>
                    <a:pt x="667512" y="813816"/>
                  </a:lnTo>
                  <a:lnTo>
                    <a:pt x="675132" y="836688"/>
                  </a:lnTo>
                  <a:lnTo>
                    <a:pt x="678345" y="852817"/>
                  </a:lnTo>
                  <a:lnTo>
                    <a:pt x="678345" y="806958"/>
                  </a:lnTo>
                  <a:lnTo>
                    <a:pt x="670560" y="784860"/>
                  </a:lnTo>
                  <a:lnTo>
                    <a:pt x="659879" y="758952"/>
                  </a:lnTo>
                  <a:lnTo>
                    <a:pt x="655497" y="749122"/>
                  </a:lnTo>
                  <a:lnTo>
                    <a:pt x="1085088" y="6108"/>
                  </a:lnTo>
                  <a:lnTo>
                    <a:pt x="1082395" y="4572"/>
                  </a:lnTo>
                  <a:lnTo>
                    <a:pt x="1169301" y="4572"/>
                  </a:lnTo>
                  <a:lnTo>
                    <a:pt x="1169301" y="0"/>
                  </a:lnTo>
                  <a:lnTo>
                    <a:pt x="1074407" y="0"/>
                  </a:lnTo>
                  <a:lnTo>
                    <a:pt x="1071765" y="0"/>
                  </a:lnTo>
                  <a:lnTo>
                    <a:pt x="1071765" y="4572"/>
                  </a:lnTo>
                  <a:lnTo>
                    <a:pt x="649859" y="735444"/>
                  </a:lnTo>
                  <a:lnTo>
                    <a:pt x="647687" y="729996"/>
                  </a:lnTo>
                  <a:lnTo>
                    <a:pt x="642480" y="715683"/>
                  </a:lnTo>
                  <a:lnTo>
                    <a:pt x="642480" y="748207"/>
                  </a:lnTo>
                  <a:lnTo>
                    <a:pt x="493763" y="1005840"/>
                  </a:lnTo>
                  <a:lnTo>
                    <a:pt x="389724" y="1005840"/>
                  </a:lnTo>
                  <a:lnTo>
                    <a:pt x="598741" y="644321"/>
                  </a:lnTo>
                  <a:lnTo>
                    <a:pt x="600443" y="647700"/>
                  </a:lnTo>
                  <a:lnTo>
                    <a:pt x="615696" y="684288"/>
                  </a:lnTo>
                  <a:lnTo>
                    <a:pt x="630936" y="717804"/>
                  </a:lnTo>
                  <a:lnTo>
                    <a:pt x="637032" y="734568"/>
                  </a:lnTo>
                  <a:lnTo>
                    <a:pt x="642480" y="748207"/>
                  </a:lnTo>
                  <a:lnTo>
                    <a:pt x="642480" y="715683"/>
                  </a:lnTo>
                  <a:lnTo>
                    <a:pt x="641591" y="713232"/>
                  </a:lnTo>
                  <a:lnTo>
                    <a:pt x="626351" y="679704"/>
                  </a:lnTo>
                  <a:lnTo>
                    <a:pt x="611124" y="643128"/>
                  </a:lnTo>
                  <a:lnTo>
                    <a:pt x="605688" y="632294"/>
                  </a:lnTo>
                  <a:lnTo>
                    <a:pt x="967727" y="6108"/>
                  </a:lnTo>
                  <a:lnTo>
                    <a:pt x="965428" y="4572"/>
                  </a:lnTo>
                  <a:lnTo>
                    <a:pt x="1071765" y="4572"/>
                  </a:lnTo>
                  <a:lnTo>
                    <a:pt x="1071765" y="0"/>
                  </a:lnTo>
                  <a:lnTo>
                    <a:pt x="958596" y="0"/>
                  </a:lnTo>
                  <a:lnTo>
                    <a:pt x="955954" y="0"/>
                  </a:lnTo>
                  <a:lnTo>
                    <a:pt x="955954" y="4572"/>
                  </a:lnTo>
                  <a:lnTo>
                    <a:pt x="600329" y="620610"/>
                  </a:lnTo>
                  <a:lnTo>
                    <a:pt x="594347" y="605028"/>
                  </a:lnTo>
                  <a:lnTo>
                    <a:pt x="593128" y="605028"/>
                  </a:lnTo>
                  <a:lnTo>
                    <a:pt x="593128" y="633095"/>
                  </a:lnTo>
                  <a:lnTo>
                    <a:pt x="377952" y="1005840"/>
                  </a:lnTo>
                  <a:lnTo>
                    <a:pt x="298907" y="1005840"/>
                  </a:lnTo>
                  <a:lnTo>
                    <a:pt x="556844" y="555650"/>
                  </a:lnTo>
                  <a:lnTo>
                    <a:pt x="565391" y="571500"/>
                  </a:lnTo>
                  <a:lnTo>
                    <a:pt x="583692" y="611124"/>
                  </a:lnTo>
                  <a:lnTo>
                    <a:pt x="591299" y="629412"/>
                  </a:lnTo>
                  <a:lnTo>
                    <a:pt x="593128" y="633095"/>
                  </a:lnTo>
                  <a:lnTo>
                    <a:pt x="593128" y="605028"/>
                  </a:lnTo>
                  <a:lnTo>
                    <a:pt x="592823" y="605028"/>
                  </a:lnTo>
                  <a:lnTo>
                    <a:pt x="585216" y="586740"/>
                  </a:lnTo>
                  <a:lnTo>
                    <a:pt x="574548" y="566928"/>
                  </a:lnTo>
                  <a:lnTo>
                    <a:pt x="565391" y="547116"/>
                  </a:lnTo>
                  <a:lnTo>
                    <a:pt x="563613" y="543839"/>
                  </a:lnTo>
                  <a:lnTo>
                    <a:pt x="871715" y="6108"/>
                  </a:lnTo>
                  <a:lnTo>
                    <a:pt x="869022" y="4572"/>
                  </a:lnTo>
                  <a:lnTo>
                    <a:pt x="955954" y="4572"/>
                  </a:lnTo>
                  <a:lnTo>
                    <a:pt x="955954" y="0"/>
                  </a:lnTo>
                  <a:lnTo>
                    <a:pt x="861060" y="0"/>
                  </a:lnTo>
                  <a:lnTo>
                    <a:pt x="858443" y="0"/>
                  </a:lnTo>
                  <a:lnTo>
                    <a:pt x="858443" y="4572"/>
                  </a:lnTo>
                  <a:lnTo>
                    <a:pt x="556983" y="531520"/>
                  </a:lnTo>
                  <a:lnTo>
                    <a:pt x="554723" y="527304"/>
                  </a:lnTo>
                  <a:lnTo>
                    <a:pt x="550392" y="517918"/>
                  </a:lnTo>
                  <a:lnTo>
                    <a:pt x="550392" y="543039"/>
                  </a:lnTo>
                  <a:lnTo>
                    <a:pt x="286512" y="1004316"/>
                  </a:lnTo>
                  <a:lnTo>
                    <a:pt x="290055" y="1005840"/>
                  </a:lnTo>
                  <a:lnTo>
                    <a:pt x="202285" y="1005840"/>
                  </a:lnTo>
                  <a:lnTo>
                    <a:pt x="512076" y="471411"/>
                  </a:lnTo>
                  <a:lnTo>
                    <a:pt x="513575" y="473964"/>
                  </a:lnTo>
                  <a:lnTo>
                    <a:pt x="545592" y="533400"/>
                  </a:lnTo>
                  <a:lnTo>
                    <a:pt x="550392" y="543039"/>
                  </a:lnTo>
                  <a:lnTo>
                    <a:pt x="550392" y="517918"/>
                  </a:lnTo>
                  <a:lnTo>
                    <a:pt x="545592" y="507492"/>
                  </a:lnTo>
                  <a:lnTo>
                    <a:pt x="524243" y="467868"/>
                  </a:lnTo>
                  <a:lnTo>
                    <a:pt x="518833" y="459765"/>
                  </a:lnTo>
                  <a:lnTo>
                    <a:pt x="781812" y="6108"/>
                  </a:lnTo>
                  <a:lnTo>
                    <a:pt x="779119" y="4572"/>
                  </a:lnTo>
                  <a:lnTo>
                    <a:pt x="858443" y="4572"/>
                  </a:lnTo>
                  <a:lnTo>
                    <a:pt x="858443" y="0"/>
                  </a:lnTo>
                  <a:lnTo>
                    <a:pt x="771131" y="0"/>
                  </a:lnTo>
                  <a:lnTo>
                    <a:pt x="768489" y="0"/>
                  </a:lnTo>
                  <a:lnTo>
                    <a:pt x="768489" y="4572"/>
                  </a:lnTo>
                  <a:lnTo>
                    <a:pt x="511835" y="449186"/>
                  </a:lnTo>
                  <a:lnTo>
                    <a:pt x="505510" y="437426"/>
                  </a:lnTo>
                  <a:lnTo>
                    <a:pt x="505510" y="460133"/>
                  </a:lnTo>
                  <a:lnTo>
                    <a:pt x="190500" y="1005840"/>
                  </a:lnTo>
                  <a:lnTo>
                    <a:pt x="106108" y="1005840"/>
                  </a:lnTo>
                  <a:lnTo>
                    <a:pt x="461746" y="390880"/>
                  </a:lnTo>
                  <a:lnTo>
                    <a:pt x="467868" y="399288"/>
                  </a:lnTo>
                  <a:lnTo>
                    <a:pt x="480047" y="417576"/>
                  </a:lnTo>
                  <a:lnTo>
                    <a:pt x="490715" y="435864"/>
                  </a:lnTo>
                  <a:lnTo>
                    <a:pt x="502920" y="455676"/>
                  </a:lnTo>
                  <a:lnTo>
                    <a:pt x="505510" y="460133"/>
                  </a:lnTo>
                  <a:lnTo>
                    <a:pt x="505510" y="437426"/>
                  </a:lnTo>
                  <a:lnTo>
                    <a:pt x="501396" y="429768"/>
                  </a:lnTo>
                  <a:lnTo>
                    <a:pt x="489191" y="411480"/>
                  </a:lnTo>
                  <a:lnTo>
                    <a:pt x="478523" y="393192"/>
                  </a:lnTo>
                  <a:lnTo>
                    <a:pt x="468820" y="378637"/>
                  </a:lnTo>
                  <a:lnTo>
                    <a:pt x="684263" y="6108"/>
                  </a:lnTo>
                  <a:lnTo>
                    <a:pt x="681570" y="4572"/>
                  </a:lnTo>
                  <a:lnTo>
                    <a:pt x="768489" y="4572"/>
                  </a:lnTo>
                  <a:lnTo>
                    <a:pt x="768489" y="0"/>
                  </a:lnTo>
                  <a:lnTo>
                    <a:pt x="673608" y="0"/>
                  </a:lnTo>
                  <a:lnTo>
                    <a:pt x="670953" y="0"/>
                  </a:lnTo>
                  <a:lnTo>
                    <a:pt x="670953" y="4572"/>
                  </a:lnTo>
                  <a:lnTo>
                    <a:pt x="461022" y="367601"/>
                  </a:lnTo>
                  <a:lnTo>
                    <a:pt x="454012" y="357974"/>
                  </a:lnTo>
                  <a:lnTo>
                    <a:pt x="454012" y="379704"/>
                  </a:lnTo>
                  <a:lnTo>
                    <a:pt x="91909" y="1005840"/>
                  </a:lnTo>
                  <a:lnTo>
                    <a:pt x="18275" y="1005840"/>
                  </a:lnTo>
                  <a:lnTo>
                    <a:pt x="18275" y="976680"/>
                  </a:lnTo>
                  <a:lnTo>
                    <a:pt x="25908" y="979932"/>
                  </a:lnTo>
                  <a:lnTo>
                    <a:pt x="408089" y="319874"/>
                  </a:lnTo>
                  <a:lnTo>
                    <a:pt x="419087" y="332232"/>
                  </a:lnTo>
                  <a:lnTo>
                    <a:pt x="432816" y="348996"/>
                  </a:lnTo>
                  <a:lnTo>
                    <a:pt x="444995" y="364236"/>
                  </a:lnTo>
                  <a:lnTo>
                    <a:pt x="454012" y="379704"/>
                  </a:lnTo>
                  <a:lnTo>
                    <a:pt x="454012" y="357974"/>
                  </a:lnTo>
                  <a:lnTo>
                    <a:pt x="441947" y="341376"/>
                  </a:lnTo>
                  <a:lnTo>
                    <a:pt x="440423" y="341376"/>
                  </a:lnTo>
                  <a:lnTo>
                    <a:pt x="416039" y="310896"/>
                  </a:lnTo>
                  <a:lnTo>
                    <a:pt x="414362" y="309041"/>
                  </a:lnTo>
                  <a:lnTo>
                    <a:pt x="589775" y="6108"/>
                  </a:lnTo>
                  <a:lnTo>
                    <a:pt x="587082" y="4572"/>
                  </a:lnTo>
                  <a:lnTo>
                    <a:pt x="670953" y="4572"/>
                  </a:lnTo>
                  <a:lnTo>
                    <a:pt x="670953" y="0"/>
                  </a:lnTo>
                  <a:lnTo>
                    <a:pt x="579120" y="0"/>
                  </a:lnTo>
                  <a:lnTo>
                    <a:pt x="576465" y="0"/>
                  </a:lnTo>
                  <a:lnTo>
                    <a:pt x="576465" y="4572"/>
                  </a:lnTo>
                  <a:lnTo>
                    <a:pt x="405892" y="299631"/>
                  </a:lnTo>
                  <a:lnTo>
                    <a:pt x="402323" y="295656"/>
                  </a:lnTo>
                  <a:lnTo>
                    <a:pt x="399630" y="292963"/>
                  </a:lnTo>
                  <a:lnTo>
                    <a:pt x="399630" y="310451"/>
                  </a:lnTo>
                  <a:lnTo>
                    <a:pt x="18275" y="970102"/>
                  </a:lnTo>
                  <a:lnTo>
                    <a:pt x="18275" y="824903"/>
                  </a:lnTo>
                  <a:lnTo>
                    <a:pt x="345846" y="259016"/>
                  </a:lnTo>
                  <a:lnTo>
                    <a:pt x="377939" y="288036"/>
                  </a:lnTo>
                  <a:lnTo>
                    <a:pt x="393192" y="303276"/>
                  </a:lnTo>
                  <a:lnTo>
                    <a:pt x="399630" y="310451"/>
                  </a:lnTo>
                  <a:lnTo>
                    <a:pt x="399630" y="292963"/>
                  </a:lnTo>
                  <a:lnTo>
                    <a:pt x="387096" y="280416"/>
                  </a:lnTo>
                  <a:lnTo>
                    <a:pt x="353568" y="249936"/>
                  </a:lnTo>
                  <a:lnTo>
                    <a:pt x="351840" y="248653"/>
                  </a:lnTo>
                  <a:lnTo>
                    <a:pt x="492252" y="6108"/>
                  </a:lnTo>
                  <a:lnTo>
                    <a:pt x="489940" y="4572"/>
                  </a:lnTo>
                  <a:lnTo>
                    <a:pt x="576465" y="4572"/>
                  </a:lnTo>
                  <a:lnTo>
                    <a:pt x="576465" y="0"/>
                  </a:lnTo>
                  <a:lnTo>
                    <a:pt x="483108" y="0"/>
                  </a:lnTo>
                  <a:lnTo>
                    <a:pt x="480453" y="0"/>
                  </a:lnTo>
                  <a:lnTo>
                    <a:pt x="480453" y="4572"/>
                  </a:lnTo>
                  <a:lnTo>
                    <a:pt x="343179" y="242163"/>
                  </a:lnTo>
                  <a:lnTo>
                    <a:pt x="337426" y="237845"/>
                  </a:lnTo>
                  <a:lnTo>
                    <a:pt x="337426" y="252133"/>
                  </a:lnTo>
                  <a:lnTo>
                    <a:pt x="18275" y="804519"/>
                  </a:lnTo>
                  <a:lnTo>
                    <a:pt x="18275" y="640740"/>
                  </a:lnTo>
                  <a:lnTo>
                    <a:pt x="27432" y="644664"/>
                  </a:lnTo>
                  <a:lnTo>
                    <a:pt x="279857" y="207594"/>
                  </a:lnTo>
                  <a:lnTo>
                    <a:pt x="292595" y="216408"/>
                  </a:lnTo>
                  <a:lnTo>
                    <a:pt x="310883" y="230124"/>
                  </a:lnTo>
                  <a:lnTo>
                    <a:pt x="329171" y="245364"/>
                  </a:lnTo>
                  <a:lnTo>
                    <a:pt x="337426" y="252133"/>
                  </a:lnTo>
                  <a:lnTo>
                    <a:pt x="337426" y="237845"/>
                  </a:lnTo>
                  <a:lnTo>
                    <a:pt x="335267" y="236220"/>
                  </a:lnTo>
                  <a:lnTo>
                    <a:pt x="316979" y="220980"/>
                  </a:lnTo>
                  <a:lnTo>
                    <a:pt x="285673" y="197510"/>
                  </a:lnTo>
                  <a:lnTo>
                    <a:pt x="396227" y="6108"/>
                  </a:lnTo>
                  <a:lnTo>
                    <a:pt x="393534" y="4572"/>
                  </a:lnTo>
                  <a:lnTo>
                    <a:pt x="480453" y="4572"/>
                  </a:lnTo>
                  <a:lnTo>
                    <a:pt x="480453" y="0"/>
                  </a:lnTo>
                  <a:lnTo>
                    <a:pt x="385572" y="0"/>
                  </a:lnTo>
                  <a:lnTo>
                    <a:pt x="382930" y="0"/>
                  </a:lnTo>
                  <a:lnTo>
                    <a:pt x="382930" y="4572"/>
                  </a:lnTo>
                  <a:lnTo>
                    <a:pt x="275856" y="190411"/>
                  </a:lnTo>
                  <a:lnTo>
                    <a:pt x="269976" y="186347"/>
                  </a:lnTo>
                  <a:lnTo>
                    <a:pt x="269976" y="200596"/>
                  </a:lnTo>
                  <a:lnTo>
                    <a:pt x="18275" y="637438"/>
                  </a:lnTo>
                  <a:lnTo>
                    <a:pt x="18275" y="492925"/>
                  </a:lnTo>
                  <a:lnTo>
                    <a:pt x="19799" y="493788"/>
                  </a:lnTo>
                  <a:lnTo>
                    <a:pt x="211239" y="160845"/>
                  </a:lnTo>
                  <a:lnTo>
                    <a:pt x="214871" y="163068"/>
                  </a:lnTo>
                  <a:lnTo>
                    <a:pt x="234683" y="176784"/>
                  </a:lnTo>
                  <a:lnTo>
                    <a:pt x="254495" y="188976"/>
                  </a:lnTo>
                  <a:lnTo>
                    <a:pt x="269976" y="200596"/>
                  </a:lnTo>
                  <a:lnTo>
                    <a:pt x="269976" y="186347"/>
                  </a:lnTo>
                  <a:lnTo>
                    <a:pt x="240779" y="166116"/>
                  </a:lnTo>
                  <a:lnTo>
                    <a:pt x="220967" y="153924"/>
                  </a:lnTo>
                  <a:lnTo>
                    <a:pt x="216801" y="151155"/>
                  </a:lnTo>
                  <a:lnTo>
                    <a:pt x="300215" y="6108"/>
                  </a:lnTo>
                  <a:lnTo>
                    <a:pt x="297522" y="4572"/>
                  </a:lnTo>
                  <a:lnTo>
                    <a:pt x="382930" y="4572"/>
                  </a:lnTo>
                  <a:lnTo>
                    <a:pt x="382930" y="0"/>
                  </a:lnTo>
                  <a:lnTo>
                    <a:pt x="289560" y="0"/>
                  </a:lnTo>
                  <a:lnTo>
                    <a:pt x="286918" y="0"/>
                  </a:lnTo>
                  <a:lnTo>
                    <a:pt x="286918" y="4572"/>
                  </a:lnTo>
                  <a:lnTo>
                    <a:pt x="206565" y="144335"/>
                  </a:lnTo>
                  <a:lnTo>
                    <a:pt x="202679" y="141732"/>
                  </a:lnTo>
                  <a:lnTo>
                    <a:pt x="201155" y="141732"/>
                  </a:lnTo>
                  <a:lnTo>
                    <a:pt x="200774" y="141478"/>
                  </a:lnTo>
                  <a:lnTo>
                    <a:pt x="200774" y="154406"/>
                  </a:lnTo>
                  <a:lnTo>
                    <a:pt x="18275" y="471779"/>
                  </a:lnTo>
                  <a:lnTo>
                    <a:pt x="18275" y="328193"/>
                  </a:lnTo>
                  <a:lnTo>
                    <a:pt x="140335" y="116738"/>
                  </a:lnTo>
                  <a:lnTo>
                    <a:pt x="158483" y="126492"/>
                  </a:lnTo>
                  <a:lnTo>
                    <a:pt x="195059" y="150876"/>
                  </a:lnTo>
                  <a:lnTo>
                    <a:pt x="200774" y="154406"/>
                  </a:lnTo>
                  <a:lnTo>
                    <a:pt x="200774" y="141478"/>
                  </a:lnTo>
                  <a:lnTo>
                    <a:pt x="164579" y="117348"/>
                  </a:lnTo>
                  <a:lnTo>
                    <a:pt x="146431" y="106184"/>
                  </a:lnTo>
                  <a:lnTo>
                    <a:pt x="204203" y="6108"/>
                  </a:lnTo>
                  <a:lnTo>
                    <a:pt x="201510" y="4572"/>
                  </a:lnTo>
                  <a:lnTo>
                    <a:pt x="286918" y="4572"/>
                  </a:lnTo>
                  <a:lnTo>
                    <a:pt x="286918" y="0"/>
                  </a:lnTo>
                  <a:lnTo>
                    <a:pt x="193548" y="0"/>
                  </a:lnTo>
                  <a:lnTo>
                    <a:pt x="190906" y="0"/>
                  </a:lnTo>
                  <a:lnTo>
                    <a:pt x="190906" y="4572"/>
                  </a:lnTo>
                  <a:lnTo>
                    <a:pt x="136042" y="99618"/>
                  </a:lnTo>
                  <a:lnTo>
                    <a:pt x="130086" y="95821"/>
                  </a:lnTo>
                  <a:lnTo>
                    <a:pt x="130086" y="109931"/>
                  </a:lnTo>
                  <a:lnTo>
                    <a:pt x="18275" y="303631"/>
                  </a:lnTo>
                  <a:lnTo>
                    <a:pt x="18275" y="40919"/>
                  </a:lnTo>
                  <a:lnTo>
                    <a:pt x="33515" y="50292"/>
                  </a:lnTo>
                  <a:lnTo>
                    <a:pt x="33515" y="51816"/>
                  </a:lnTo>
                  <a:lnTo>
                    <a:pt x="57899" y="67056"/>
                  </a:lnTo>
                  <a:lnTo>
                    <a:pt x="88379" y="85344"/>
                  </a:lnTo>
                  <a:lnTo>
                    <a:pt x="105143" y="94488"/>
                  </a:lnTo>
                  <a:lnTo>
                    <a:pt x="121907" y="105156"/>
                  </a:lnTo>
                  <a:lnTo>
                    <a:pt x="130086" y="109931"/>
                  </a:lnTo>
                  <a:lnTo>
                    <a:pt x="130086" y="95821"/>
                  </a:lnTo>
                  <a:lnTo>
                    <a:pt x="128003" y="94488"/>
                  </a:lnTo>
                  <a:lnTo>
                    <a:pt x="111239" y="85344"/>
                  </a:lnTo>
                  <a:lnTo>
                    <a:pt x="94475" y="74676"/>
                  </a:lnTo>
                  <a:lnTo>
                    <a:pt x="63995" y="56388"/>
                  </a:lnTo>
                  <a:lnTo>
                    <a:pt x="19799" y="28956"/>
                  </a:lnTo>
                  <a:lnTo>
                    <a:pt x="18275" y="31242"/>
                  </a:lnTo>
                  <a:lnTo>
                    <a:pt x="18275" y="4572"/>
                  </a:lnTo>
                  <a:lnTo>
                    <a:pt x="190906" y="4572"/>
                  </a:lnTo>
                  <a:lnTo>
                    <a:pt x="190906" y="0"/>
                  </a:lnTo>
                  <a:lnTo>
                    <a:pt x="15227" y="0"/>
                  </a:lnTo>
                  <a:lnTo>
                    <a:pt x="13703" y="1524"/>
                  </a:lnTo>
                  <a:lnTo>
                    <a:pt x="13703" y="38100"/>
                  </a:lnTo>
                  <a:lnTo>
                    <a:pt x="13703" y="311543"/>
                  </a:lnTo>
                  <a:lnTo>
                    <a:pt x="0" y="335280"/>
                  </a:lnTo>
                  <a:lnTo>
                    <a:pt x="10655" y="341388"/>
                  </a:lnTo>
                  <a:lnTo>
                    <a:pt x="13703" y="336118"/>
                  </a:lnTo>
                  <a:lnTo>
                    <a:pt x="13703" y="479729"/>
                  </a:lnTo>
                  <a:lnTo>
                    <a:pt x="9131" y="487680"/>
                  </a:lnTo>
                  <a:lnTo>
                    <a:pt x="13703" y="490308"/>
                  </a:lnTo>
                  <a:lnTo>
                    <a:pt x="13703" y="812431"/>
                  </a:lnTo>
                  <a:lnTo>
                    <a:pt x="7607" y="822972"/>
                  </a:lnTo>
                  <a:lnTo>
                    <a:pt x="13703" y="826020"/>
                  </a:lnTo>
                  <a:lnTo>
                    <a:pt x="13703" y="1008888"/>
                  </a:lnTo>
                  <a:lnTo>
                    <a:pt x="90144" y="1008888"/>
                  </a:lnTo>
                  <a:lnTo>
                    <a:pt x="88379" y="1011948"/>
                  </a:lnTo>
                  <a:lnTo>
                    <a:pt x="99060" y="1018032"/>
                  </a:lnTo>
                  <a:lnTo>
                    <a:pt x="104343" y="1008888"/>
                  </a:lnTo>
                  <a:lnTo>
                    <a:pt x="196570" y="1008888"/>
                  </a:lnTo>
                  <a:lnTo>
                    <a:pt x="199631" y="1010424"/>
                  </a:lnTo>
                  <a:lnTo>
                    <a:pt x="200520" y="1008888"/>
                  </a:lnTo>
                  <a:lnTo>
                    <a:pt x="297167" y="1008888"/>
                  </a:lnTo>
                  <a:lnTo>
                    <a:pt x="384022" y="1008888"/>
                  </a:lnTo>
                  <a:lnTo>
                    <a:pt x="387083" y="1010424"/>
                  </a:lnTo>
                  <a:lnTo>
                    <a:pt x="387959" y="1008888"/>
                  </a:lnTo>
                  <a:lnTo>
                    <a:pt x="500849" y="1008888"/>
                  </a:lnTo>
                  <a:lnTo>
                    <a:pt x="504431" y="1010424"/>
                  </a:lnTo>
                  <a:lnTo>
                    <a:pt x="505307" y="1008888"/>
                  </a:lnTo>
                  <a:lnTo>
                    <a:pt x="596874" y="1008888"/>
                  </a:lnTo>
                  <a:lnTo>
                    <a:pt x="600456" y="1010424"/>
                  </a:lnTo>
                  <a:lnTo>
                    <a:pt x="601332" y="1008888"/>
                  </a:lnTo>
                  <a:lnTo>
                    <a:pt x="696468" y="1008888"/>
                  </a:lnTo>
                  <a:lnTo>
                    <a:pt x="711682" y="1008888"/>
                  </a:lnTo>
                  <a:lnTo>
                    <a:pt x="716267" y="1011948"/>
                  </a:lnTo>
                  <a:lnTo>
                    <a:pt x="718032" y="1008888"/>
                  </a:lnTo>
                  <a:lnTo>
                    <a:pt x="821397" y="1008888"/>
                  </a:lnTo>
                  <a:lnTo>
                    <a:pt x="824471" y="1010424"/>
                  </a:lnTo>
                  <a:lnTo>
                    <a:pt x="825334" y="1008888"/>
                  </a:lnTo>
                  <a:lnTo>
                    <a:pt x="916914" y="1008888"/>
                  </a:lnTo>
                  <a:lnTo>
                    <a:pt x="920496" y="1010424"/>
                  </a:lnTo>
                  <a:lnTo>
                    <a:pt x="921359" y="1008888"/>
                  </a:lnTo>
                  <a:lnTo>
                    <a:pt x="1011910" y="1008888"/>
                  </a:lnTo>
                  <a:lnTo>
                    <a:pt x="1014984" y="1010424"/>
                  </a:lnTo>
                  <a:lnTo>
                    <a:pt x="1015847" y="1008888"/>
                  </a:lnTo>
                  <a:lnTo>
                    <a:pt x="1107414" y="1008888"/>
                  </a:lnTo>
                  <a:lnTo>
                    <a:pt x="1110996" y="1010424"/>
                  </a:lnTo>
                  <a:lnTo>
                    <a:pt x="1111859" y="1008888"/>
                  </a:lnTo>
                  <a:lnTo>
                    <a:pt x="1203413" y="1008888"/>
                  </a:lnTo>
                  <a:lnTo>
                    <a:pt x="1206995" y="1010424"/>
                  </a:lnTo>
                  <a:lnTo>
                    <a:pt x="1207858" y="1008888"/>
                  </a:lnTo>
                  <a:lnTo>
                    <a:pt x="1357884" y="1008888"/>
                  </a:lnTo>
                  <a:lnTo>
                    <a:pt x="1357884" y="1007364"/>
                  </a:lnTo>
                  <a:lnTo>
                    <a:pt x="1357884" y="407695"/>
                  </a:lnTo>
                  <a:lnTo>
                    <a:pt x="1360919" y="402348"/>
                  </a:lnTo>
                  <a:lnTo>
                    <a:pt x="1357884" y="400608"/>
                  </a:lnTo>
                  <a:lnTo>
                    <a:pt x="1357884" y="238290"/>
                  </a:lnTo>
                  <a:lnTo>
                    <a:pt x="1368552" y="2194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1843" y="2555760"/>
              <a:ext cx="1332230" cy="1042669"/>
            </a:xfrm>
            <a:custGeom>
              <a:avLst/>
              <a:gdLst/>
              <a:ahLst/>
              <a:cxnLst/>
              <a:rect l="l" t="t" r="r" b="b"/>
              <a:pathLst>
                <a:path w="1332230" h="1042670">
                  <a:moveTo>
                    <a:pt x="187464" y="182867"/>
                  </a:moveTo>
                  <a:lnTo>
                    <a:pt x="3060" y="182867"/>
                  </a:lnTo>
                  <a:lnTo>
                    <a:pt x="3060" y="195059"/>
                  </a:lnTo>
                  <a:lnTo>
                    <a:pt x="187464" y="195059"/>
                  </a:lnTo>
                  <a:lnTo>
                    <a:pt x="187464" y="182867"/>
                  </a:lnTo>
                  <a:close/>
                </a:path>
                <a:path w="1332230" h="1042670">
                  <a:moveTo>
                    <a:pt x="309372" y="274320"/>
                  </a:moveTo>
                  <a:lnTo>
                    <a:pt x="3060" y="274320"/>
                  </a:lnTo>
                  <a:lnTo>
                    <a:pt x="3060" y="286512"/>
                  </a:lnTo>
                  <a:lnTo>
                    <a:pt x="309372" y="286512"/>
                  </a:lnTo>
                  <a:lnTo>
                    <a:pt x="309372" y="274320"/>
                  </a:lnTo>
                  <a:close/>
                </a:path>
                <a:path w="1332230" h="1042670">
                  <a:moveTo>
                    <a:pt x="461772" y="426720"/>
                  </a:moveTo>
                  <a:lnTo>
                    <a:pt x="3060" y="426720"/>
                  </a:lnTo>
                  <a:lnTo>
                    <a:pt x="3060" y="438912"/>
                  </a:lnTo>
                  <a:lnTo>
                    <a:pt x="461772" y="438912"/>
                  </a:lnTo>
                  <a:lnTo>
                    <a:pt x="461772" y="426720"/>
                  </a:lnTo>
                  <a:close/>
                </a:path>
                <a:path w="1332230" h="1042670">
                  <a:moveTo>
                    <a:pt x="551688" y="609600"/>
                  </a:moveTo>
                  <a:lnTo>
                    <a:pt x="3060" y="614159"/>
                  </a:lnTo>
                  <a:lnTo>
                    <a:pt x="3060" y="626351"/>
                  </a:lnTo>
                  <a:lnTo>
                    <a:pt x="551688" y="621792"/>
                  </a:lnTo>
                  <a:lnTo>
                    <a:pt x="551688" y="609600"/>
                  </a:lnTo>
                  <a:close/>
                </a:path>
                <a:path w="1332230" h="1042670">
                  <a:moveTo>
                    <a:pt x="583704" y="701040"/>
                  </a:moveTo>
                  <a:lnTo>
                    <a:pt x="3060" y="701040"/>
                  </a:lnTo>
                  <a:lnTo>
                    <a:pt x="3060" y="713232"/>
                  </a:lnTo>
                  <a:lnTo>
                    <a:pt x="583704" y="713232"/>
                  </a:lnTo>
                  <a:lnTo>
                    <a:pt x="583704" y="701040"/>
                  </a:lnTo>
                  <a:close/>
                </a:path>
                <a:path w="1332230" h="1042670">
                  <a:moveTo>
                    <a:pt x="614184" y="792467"/>
                  </a:moveTo>
                  <a:lnTo>
                    <a:pt x="3060" y="792467"/>
                  </a:lnTo>
                  <a:lnTo>
                    <a:pt x="3060" y="804659"/>
                  </a:lnTo>
                  <a:lnTo>
                    <a:pt x="614184" y="804659"/>
                  </a:lnTo>
                  <a:lnTo>
                    <a:pt x="614184" y="792467"/>
                  </a:lnTo>
                  <a:close/>
                </a:path>
                <a:path w="1332230" h="1042670">
                  <a:moveTo>
                    <a:pt x="644664" y="882396"/>
                  </a:moveTo>
                  <a:lnTo>
                    <a:pt x="3060" y="882396"/>
                  </a:lnTo>
                  <a:lnTo>
                    <a:pt x="3060" y="896112"/>
                  </a:lnTo>
                  <a:lnTo>
                    <a:pt x="644664" y="896112"/>
                  </a:lnTo>
                  <a:lnTo>
                    <a:pt x="644664" y="882396"/>
                  </a:lnTo>
                  <a:close/>
                </a:path>
                <a:path w="1332230" h="1042670">
                  <a:moveTo>
                    <a:pt x="675144" y="943343"/>
                  </a:moveTo>
                  <a:lnTo>
                    <a:pt x="3060" y="943343"/>
                  </a:lnTo>
                  <a:lnTo>
                    <a:pt x="3060" y="957059"/>
                  </a:lnTo>
                  <a:lnTo>
                    <a:pt x="675144" y="957059"/>
                  </a:lnTo>
                  <a:lnTo>
                    <a:pt x="675144" y="943343"/>
                  </a:lnTo>
                  <a:close/>
                </a:path>
                <a:path w="1332230" h="1042670">
                  <a:moveTo>
                    <a:pt x="694956" y="1013460"/>
                  </a:moveTo>
                  <a:lnTo>
                    <a:pt x="691896" y="1001268"/>
                  </a:lnTo>
                  <a:lnTo>
                    <a:pt x="691896" y="987552"/>
                  </a:lnTo>
                  <a:lnTo>
                    <a:pt x="690384" y="973836"/>
                  </a:lnTo>
                  <a:lnTo>
                    <a:pt x="688848" y="958596"/>
                  </a:lnTo>
                  <a:lnTo>
                    <a:pt x="687336" y="941819"/>
                  </a:lnTo>
                  <a:lnTo>
                    <a:pt x="687336" y="923544"/>
                  </a:lnTo>
                  <a:lnTo>
                    <a:pt x="685800" y="923544"/>
                  </a:lnTo>
                  <a:lnTo>
                    <a:pt x="684288" y="903719"/>
                  </a:lnTo>
                  <a:lnTo>
                    <a:pt x="681240" y="883920"/>
                  </a:lnTo>
                  <a:lnTo>
                    <a:pt x="678192" y="862571"/>
                  </a:lnTo>
                  <a:lnTo>
                    <a:pt x="666000" y="816864"/>
                  </a:lnTo>
                  <a:lnTo>
                    <a:pt x="658380" y="790956"/>
                  </a:lnTo>
                  <a:lnTo>
                    <a:pt x="647700" y="765048"/>
                  </a:lnTo>
                  <a:lnTo>
                    <a:pt x="641604" y="751319"/>
                  </a:lnTo>
                  <a:lnTo>
                    <a:pt x="635508" y="736092"/>
                  </a:lnTo>
                  <a:lnTo>
                    <a:pt x="627900" y="719315"/>
                  </a:lnTo>
                  <a:lnTo>
                    <a:pt x="621804" y="702564"/>
                  </a:lnTo>
                  <a:lnTo>
                    <a:pt x="614184" y="685800"/>
                  </a:lnTo>
                  <a:lnTo>
                    <a:pt x="606564" y="667512"/>
                  </a:lnTo>
                  <a:lnTo>
                    <a:pt x="597408" y="649224"/>
                  </a:lnTo>
                  <a:lnTo>
                    <a:pt x="589800" y="630936"/>
                  </a:lnTo>
                  <a:lnTo>
                    <a:pt x="580656" y="611124"/>
                  </a:lnTo>
                  <a:lnTo>
                    <a:pt x="571512" y="592836"/>
                  </a:lnTo>
                  <a:lnTo>
                    <a:pt x="562368" y="573024"/>
                  </a:lnTo>
                  <a:lnTo>
                    <a:pt x="551700" y="553212"/>
                  </a:lnTo>
                  <a:lnTo>
                    <a:pt x="542556" y="533400"/>
                  </a:lnTo>
                  <a:lnTo>
                    <a:pt x="510552" y="473964"/>
                  </a:lnTo>
                  <a:lnTo>
                    <a:pt x="499884" y="455676"/>
                  </a:lnTo>
                  <a:lnTo>
                    <a:pt x="487692" y="435864"/>
                  </a:lnTo>
                  <a:lnTo>
                    <a:pt x="477024" y="417576"/>
                  </a:lnTo>
                  <a:lnTo>
                    <a:pt x="452640" y="381000"/>
                  </a:lnTo>
                  <a:lnTo>
                    <a:pt x="428256" y="347459"/>
                  </a:lnTo>
                  <a:lnTo>
                    <a:pt x="388632" y="301752"/>
                  </a:lnTo>
                  <a:lnTo>
                    <a:pt x="358152" y="271259"/>
                  </a:lnTo>
                  <a:lnTo>
                    <a:pt x="323088" y="242316"/>
                  </a:lnTo>
                  <a:lnTo>
                    <a:pt x="304812" y="227076"/>
                  </a:lnTo>
                  <a:lnTo>
                    <a:pt x="286524" y="213347"/>
                  </a:lnTo>
                  <a:lnTo>
                    <a:pt x="246900" y="185928"/>
                  </a:lnTo>
                  <a:lnTo>
                    <a:pt x="228612" y="172212"/>
                  </a:lnTo>
                  <a:lnTo>
                    <a:pt x="208800" y="160020"/>
                  </a:lnTo>
                  <a:lnTo>
                    <a:pt x="188988" y="146304"/>
                  </a:lnTo>
                  <a:lnTo>
                    <a:pt x="169164" y="134112"/>
                  </a:lnTo>
                  <a:lnTo>
                    <a:pt x="150888" y="123444"/>
                  </a:lnTo>
                  <a:lnTo>
                    <a:pt x="132600" y="111252"/>
                  </a:lnTo>
                  <a:lnTo>
                    <a:pt x="114312" y="100584"/>
                  </a:lnTo>
                  <a:lnTo>
                    <a:pt x="97548" y="89916"/>
                  </a:lnTo>
                  <a:lnTo>
                    <a:pt x="80784" y="80772"/>
                  </a:lnTo>
                  <a:lnTo>
                    <a:pt x="65544" y="71628"/>
                  </a:lnTo>
                  <a:lnTo>
                    <a:pt x="51828" y="62484"/>
                  </a:lnTo>
                  <a:lnTo>
                    <a:pt x="25920" y="47244"/>
                  </a:lnTo>
                  <a:lnTo>
                    <a:pt x="7632" y="35039"/>
                  </a:lnTo>
                  <a:lnTo>
                    <a:pt x="0" y="44196"/>
                  </a:lnTo>
                  <a:lnTo>
                    <a:pt x="19824" y="56388"/>
                  </a:lnTo>
                  <a:lnTo>
                    <a:pt x="45732" y="73152"/>
                  </a:lnTo>
                  <a:lnTo>
                    <a:pt x="59448" y="80772"/>
                  </a:lnTo>
                  <a:lnTo>
                    <a:pt x="74688" y="91440"/>
                  </a:lnTo>
                  <a:lnTo>
                    <a:pt x="91452" y="100584"/>
                  </a:lnTo>
                  <a:lnTo>
                    <a:pt x="108216" y="111252"/>
                  </a:lnTo>
                  <a:lnTo>
                    <a:pt x="144792" y="132588"/>
                  </a:lnTo>
                  <a:lnTo>
                    <a:pt x="163080" y="144780"/>
                  </a:lnTo>
                  <a:lnTo>
                    <a:pt x="202704" y="169164"/>
                  </a:lnTo>
                  <a:lnTo>
                    <a:pt x="260604" y="208788"/>
                  </a:lnTo>
                  <a:lnTo>
                    <a:pt x="315480" y="249923"/>
                  </a:lnTo>
                  <a:lnTo>
                    <a:pt x="365760" y="294132"/>
                  </a:lnTo>
                  <a:lnTo>
                    <a:pt x="394728" y="324612"/>
                  </a:lnTo>
                  <a:lnTo>
                    <a:pt x="419112" y="355079"/>
                  </a:lnTo>
                  <a:lnTo>
                    <a:pt x="427647" y="365760"/>
                  </a:lnTo>
                  <a:lnTo>
                    <a:pt x="3060" y="365760"/>
                  </a:lnTo>
                  <a:lnTo>
                    <a:pt x="3060" y="377952"/>
                  </a:lnTo>
                  <a:lnTo>
                    <a:pt x="431304" y="377952"/>
                  </a:lnTo>
                  <a:lnTo>
                    <a:pt x="431304" y="370332"/>
                  </a:lnTo>
                  <a:lnTo>
                    <a:pt x="443484" y="388620"/>
                  </a:lnTo>
                  <a:lnTo>
                    <a:pt x="455688" y="405384"/>
                  </a:lnTo>
                  <a:lnTo>
                    <a:pt x="466356" y="423672"/>
                  </a:lnTo>
                  <a:lnTo>
                    <a:pt x="478548" y="441960"/>
                  </a:lnTo>
                  <a:lnTo>
                    <a:pt x="489216" y="460248"/>
                  </a:lnTo>
                  <a:lnTo>
                    <a:pt x="499884" y="480060"/>
                  </a:lnTo>
                  <a:lnTo>
                    <a:pt x="512076" y="499872"/>
                  </a:lnTo>
                  <a:lnTo>
                    <a:pt x="520496" y="518160"/>
                  </a:lnTo>
                  <a:lnTo>
                    <a:pt x="3060" y="518160"/>
                  </a:lnTo>
                  <a:lnTo>
                    <a:pt x="3060" y="530352"/>
                  </a:lnTo>
                  <a:lnTo>
                    <a:pt x="522744" y="530352"/>
                  </a:lnTo>
                  <a:lnTo>
                    <a:pt x="522744" y="522325"/>
                  </a:lnTo>
                  <a:lnTo>
                    <a:pt x="531888" y="537972"/>
                  </a:lnTo>
                  <a:lnTo>
                    <a:pt x="542556" y="557784"/>
                  </a:lnTo>
                  <a:lnTo>
                    <a:pt x="569988" y="617220"/>
                  </a:lnTo>
                  <a:lnTo>
                    <a:pt x="579132" y="635508"/>
                  </a:lnTo>
                  <a:lnTo>
                    <a:pt x="586752" y="653796"/>
                  </a:lnTo>
                  <a:lnTo>
                    <a:pt x="595884" y="672071"/>
                  </a:lnTo>
                  <a:lnTo>
                    <a:pt x="603516" y="690372"/>
                  </a:lnTo>
                  <a:lnTo>
                    <a:pt x="611136" y="707136"/>
                  </a:lnTo>
                  <a:lnTo>
                    <a:pt x="617232" y="723900"/>
                  </a:lnTo>
                  <a:lnTo>
                    <a:pt x="624852" y="740664"/>
                  </a:lnTo>
                  <a:lnTo>
                    <a:pt x="630948" y="754367"/>
                  </a:lnTo>
                  <a:lnTo>
                    <a:pt x="637044" y="769620"/>
                  </a:lnTo>
                  <a:lnTo>
                    <a:pt x="646188" y="795515"/>
                  </a:lnTo>
                  <a:lnTo>
                    <a:pt x="649605" y="804659"/>
                  </a:lnTo>
                  <a:lnTo>
                    <a:pt x="623328" y="804659"/>
                  </a:lnTo>
                  <a:lnTo>
                    <a:pt x="623328" y="818388"/>
                  </a:lnTo>
                  <a:lnTo>
                    <a:pt x="654761" y="818388"/>
                  </a:lnTo>
                  <a:lnTo>
                    <a:pt x="655332" y="819912"/>
                  </a:lnTo>
                  <a:lnTo>
                    <a:pt x="661428" y="842772"/>
                  </a:lnTo>
                  <a:lnTo>
                    <a:pt x="666000" y="865619"/>
                  </a:lnTo>
                  <a:lnTo>
                    <a:pt x="670572" y="885444"/>
                  </a:lnTo>
                  <a:lnTo>
                    <a:pt x="673620" y="905256"/>
                  </a:lnTo>
                  <a:lnTo>
                    <a:pt x="675144" y="925068"/>
                  </a:lnTo>
                  <a:lnTo>
                    <a:pt x="678192" y="958596"/>
                  </a:lnTo>
                  <a:lnTo>
                    <a:pt x="678192" y="973836"/>
                  </a:lnTo>
                  <a:lnTo>
                    <a:pt x="679716" y="989076"/>
                  </a:lnTo>
                  <a:lnTo>
                    <a:pt x="681240" y="1002792"/>
                  </a:lnTo>
                  <a:lnTo>
                    <a:pt x="682752" y="1014984"/>
                  </a:lnTo>
                  <a:lnTo>
                    <a:pt x="694956" y="1013460"/>
                  </a:lnTo>
                  <a:close/>
                </a:path>
                <a:path w="1332230" h="1042670">
                  <a:moveTo>
                    <a:pt x="1322844" y="1030224"/>
                  </a:moveTo>
                  <a:lnTo>
                    <a:pt x="693420" y="1030224"/>
                  </a:lnTo>
                  <a:lnTo>
                    <a:pt x="693420" y="1042416"/>
                  </a:lnTo>
                  <a:lnTo>
                    <a:pt x="1322844" y="1042416"/>
                  </a:lnTo>
                  <a:lnTo>
                    <a:pt x="1322844" y="1030224"/>
                  </a:lnTo>
                  <a:close/>
                </a:path>
                <a:path w="1332230" h="1042670">
                  <a:moveTo>
                    <a:pt x="1325892" y="0"/>
                  </a:moveTo>
                  <a:lnTo>
                    <a:pt x="1536" y="0"/>
                  </a:lnTo>
                  <a:lnTo>
                    <a:pt x="1536" y="12192"/>
                  </a:lnTo>
                  <a:lnTo>
                    <a:pt x="1325892" y="12192"/>
                  </a:lnTo>
                  <a:lnTo>
                    <a:pt x="1325892" y="0"/>
                  </a:lnTo>
                  <a:close/>
                </a:path>
                <a:path w="1332230" h="1042670">
                  <a:moveTo>
                    <a:pt x="1331988" y="16751"/>
                  </a:moveTo>
                  <a:lnTo>
                    <a:pt x="1318272" y="16751"/>
                  </a:lnTo>
                  <a:lnTo>
                    <a:pt x="1318272" y="1025652"/>
                  </a:lnTo>
                  <a:lnTo>
                    <a:pt x="1331988" y="1025652"/>
                  </a:lnTo>
                  <a:lnTo>
                    <a:pt x="1331988" y="1675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570736" y="3568873"/>
            <a:ext cx="19812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0" dirty="0">
                <a:latin typeface="Calibri"/>
                <a:cs typeface="Calibri"/>
              </a:rPr>
              <a:t>1/2T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4104" y="3568873"/>
            <a:ext cx="717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latin typeface="Calibri"/>
                <a:cs typeface="Calibri"/>
              </a:rPr>
              <a:t>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35380" y="2375928"/>
            <a:ext cx="734695" cy="158750"/>
          </a:xfrm>
          <a:custGeom>
            <a:avLst/>
            <a:gdLst/>
            <a:ahLst/>
            <a:cxnLst/>
            <a:rect l="l" t="t" r="r" b="b"/>
            <a:pathLst>
              <a:path w="734694" h="158750">
                <a:moveTo>
                  <a:pt x="734568" y="1778"/>
                </a:moveTo>
                <a:lnTo>
                  <a:pt x="731520" y="1778"/>
                </a:lnTo>
                <a:lnTo>
                  <a:pt x="731520" y="4318"/>
                </a:lnTo>
                <a:lnTo>
                  <a:pt x="731520" y="66192"/>
                </a:lnTo>
                <a:lnTo>
                  <a:pt x="731520" y="69532"/>
                </a:lnTo>
                <a:lnTo>
                  <a:pt x="731520" y="154178"/>
                </a:lnTo>
                <a:lnTo>
                  <a:pt x="679310" y="154178"/>
                </a:lnTo>
                <a:lnTo>
                  <a:pt x="731520" y="69532"/>
                </a:lnTo>
                <a:lnTo>
                  <a:pt x="731520" y="66192"/>
                </a:lnTo>
                <a:lnTo>
                  <a:pt x="722363" y="60947"/>
                </a:lnTo>
                <a:lnTo>
                  <a:pt x="667499" y="152400"/>
                </a:lnTo>
                <a:lnTo>
                  <a:pt x="670166" y="154178"/>
                </a:lnTo>
                <a:lnTo>
                  <a:pt x="587781" y="154178"/>
                </a:lnTo>
                <a:lnTo>
                  <a:pt x="676656" y="6096"/>
                </a:lnTo>
                <a:lnTo>
                  <a:pt x="673976" y="4318"/>
                </a:lnTo>
                <a:lnTo>
                  <a:pt x="731520" y="4318"/>
                </a:lnTo>
                <a:lnTo>
                  <a:pt x="731520" y="1778"/>
                </a:lnTo>
                <a:lnTo>
                  <a:pt x="670166" y="1778"/>
                </a:lnTo>
                <a:lnTo>
                  <a:pt x="667499" y="0"/>
                </a:lnTo>
                <a:lnTo>
                  <a:pt x="666432" y="1778"/>
                </a:lnTo>
                <a:lnTo>
                  <a:pt x="664908" y="1778"/>
                </a:lnTo>
                <a:lnTo>
                  <a:pt x="664908" y="4318"/>
                </a:lnTo>
                <a:lnTo>
                  <a:pt x="576059" y="152400"/>
                </a:lnTo>
                <a:lnTo>
                  <a:pt x="578726" y="154178"/>
                </a:lnTo>
                <a:lnTo>
                  <a:pt x="496341" y="154178"/>
                </a:lnTo>
                <a:lnTo>
                  <a:pt x="585203" y="6096"/>
                </a:lnTo>
                <a:lnTo>
                  <a:pt x="582536" y="4318"/>
                </a:lnTo>
                <a:lnTo>
                  <a:pt x="664908" y="4318"/>
                </a:lnTo>
                <a:lnTo>
                  <a:pt x="664908" y="1778"/>
                </a:lnTo>
                <a:lnTo>
                  <a:pt x="578726" y="1778"/>
                </a:lnTo>
                <a:lnTo>
                  <a:pt x="576059" y="0"/>
                </a:lnTo>
                <a:lnTo>
                  <a:pt x="574992" y="1778"/>
                </a:lnTo>
                <a:lnTo>
                  <a:pt x="573468" y="1778"/>
                </a:lnTo>
                <a:lnTo>
                  <a:pt x="573468" y="4318"/>
                </a:lnTo>
                <a:lnTo>
                  <a:pt x="484632" y="152400"/>
                </a:lnTo>
                <a:lnTo>
                  <a:pt x="487299" y="154178"/>
                </a:lnTo>
                <a:lnTo>
                  <a:pt x="404914" y="154178"/>
                </a:lnTo>
                <a:lnTo>
                  <a:pt x="493763" y="6096"/>
                </a:lnTo>
                <a:lnTo>
                  <a:pt x="491096" y="4318"/>
                </a:lnTo>
                <a:lnTo>
                  <a:pt x="573468" y="4318"/>
                </a:lnTo>
                <a:lnTo>
                  <a:pt x="573468" y="1778"/>
                </a:lnTo>
                <a:lnTo>
                  <a:pt x="487286" y="1778"/>
                </a:lnTo>
                <a:lnTo>
                  <a:pt x="484632" y="0"/>
                </a:lnTo>
                <a:lnTo>
                  <a:pt x="483552" y="1778"/>
                </a:lnTo>
                <a:lnTo>
                  <a:pt x="482028" y="1778"/>
                </a:lnTo>
                <a:lnTo>
                  <a:pt x="482028" y="4318"/>
                </a:lnTo>
                <a:lnTo>
                  <a:pt x="393179" y="152400"/>
                </a:lnTo>
                <a:lnTo>
                  <a:pt x="395846" y="154178"/>
                </a:lnTo>
                <a:lnTo>
                  <a:pt x="313461" y="154178"/>
                </a:lnTo>
                <a:lnTo>
                  <a:pt x="402336" y="6096"/>
                </a:lnTo>
                <a:lnTo>
                  <a:pt x="399656" y="4318"/>
                </a:lnTo>
                <a:lnTo>
                  <a:pt x="482028" y="4318"/>
                </a:lnTo>
                <a:lnTo>
                  <a:pt x="482028" y="1778"/>
                </a:lnTo>
                <a:lnTo>
                  <a:pt x="395846" y="1778"/>
                </a:lnTo>
                <a:lnTo>
                  <a:pt x="393179" y="0"/>
                </a:lnTo>
                <a:lnTo>
                  <a:pt x="392112" y="1778"/>
                </a:lnTo>
                <a:lnTo>
                  <a:pt x="390588" y="1778"/>
                </a:lnTo>
                <a:lnTo>
                  <a:pt x="390588" y="4318"/>
                </a:lnTo>
                <a:lnTo>
                  <a:pt x="301752" y="152400"/>
                </a:lnTo>
                <a:lnTo>
                  <a:pt x="304419" y="154178"/>
                </a:lnTo>
                <a:lnTo>
                  <a:pt x="222034" y="154178"/>
                </a:lnTo>
                <a:lnTo>
                  <a:pt x="310883" y="6096"/>
                </a:lnTo>
                <a:lnTo>
                  <a:pt x="308216" y="4318"/>
                </a:lnTo>
                <a:lnTo>
                  <a:pt x="390588" y="4318"/>
                </a:lnTo>
                <a:lnTo>
                  <a:pt x="390588" y="1778"/>
                </a:lnTo>
                <a:lnTo>
                  <a:pt x="304406" y="1778"/>
                </a:lnTo>
                <a:lnTo>
                  <a:pt x="301752" y="0"/>
                </a:lnTo>
                <a:lnTo>
                  <a:pt x="300672" y="1778"/>
                </a:lnTo>
                <a:lnTo>
                  <a:pt x="299148" y="1778"/>
                </a:lnTo>
                <a:lnTo>
                  <a:pt x="299148" y="4318"/>
                </a:lnTo>
                <a:lnTo>
                  <a:pt x="210299" y="152400"/>
                </a:lnTo>
                <a:lnTo>
                  <a:pt x="212966" y="154178"/>
                </a:lnTo>
                <a:lnTo>
                  <a:pt x="130581" y="154178"/>
                </a:lnTo>
                <a:lnTo>
                  <a:pt x="219456" y="6096"/>
                </a:lnTo>
                <a:lnTo>
                  <a:pt x="216776" y="4318"/>
                </a:lnTo>
                <a:lnTo>
                  <a:pt x="299148" y="4318"/>
                </a:lnTo>
                <a:lnTo>
                  <a:pt x="299148" y="1778"/>
                </a:lnTo>
                <a:lnTo>
                  <a:pt x="212966" y="1778"/>
                </a:lnTo>
                <a:lnTo>
                  <a:pt x="210299" y="0"/>
                </a:lnTo>
                <a:lnTo>
                  <a:pt x="209232" y="1778"/>
                </a:lnTo>
                <a:lnTo>
                  <a:pt x="207708" y="1778"/>
                </a:lnTo>
                <a:lnTo>
                  <a:pt x="207708" y="4318"/>
                </a:lnTo>
                <a:lnTo>
                  <a:pt x="118859" y="152400"/>
                </a:lnTo>
                <a:lnTo>
                  <a:pt x="121526" y="154178"/>
                </a:lnTo>
                <a:lnTo>
                  <a:pt x="39154" y="154178"/>
                </a:lnTo>
                <a:lnTo>
                  <a:pt x="128003" y="6096"/>
                </a:lnTo>
                <a:lnTo>
                  <a:pt x="125336" y="4318"/>
                </a:lnTo>
                <a:lnTo>
                  <a:pt x="207708" y="4318"/>
                </a:lnTo>
                <a:lnTo>
                  <a:pt x="207708" y="1778"/>
                </a:lnTo>
                <a:lnTo>
                  <a:pt x="121526" y="1778"/>
                </a:lnTo>
                <a:lnTo>
                  <a:pt x="118859" y="0"/>
                </a:lnTo>
                <a:lnTo>
                  <a:pt x="117792" y="1778"/>
                </a:lnTo>
                <a:lnTo>
                  <a:pt x="116268" y="1778"/>
                </a:lnTo>
                <a:lnTo>
                  <a:pt x="116268" y="4318"/>
                </a:lnTo>
                <a:lnTo>
                  <a:pt x="27432" y="152400"/>
                </a:lnTo>
                <a:lnTo>
                  <a:pt x="30099" y="154178"/>
                </a:lnTo>
                <a:lnTo>
                  <a:pt x="3048" y="154178"/>
                </a:lnTo>
                <a:lnTo>
                  <a:pt x="3048" y="153924"/>
                </a:lnTo>
                <a:lnTo>
                  <a:pt x="3048" y="4318"/>
                </a:lnTo>
                <a:lnTo>
                  <a:pt x="116268" y="4318"/>
                </a:lnTo>
                <a:lnTo>
                  <a:pt x="116268" y="1778"/>
                </a:lnTo>
                <a:lnTo>
                  <a:pt x="0" y="1778"/>
                </a:lnTo>
                <a:lnTo>
                  <a:pt x="0" y="4318"/>
                </a:lnTo>
                <a:lnTo>
                  <a:pt x="0" y="154178"/>
                </a:lnTo>
                <a:lnTo>
                  <a:pt x="0" y="155448"/>
                </a:lnTo>
                <a:lnTo>
                  <a:pt x="0" y="156718"/>
                </a:lnTo>
                <a:lnTo>
                  <a:pt x="33921" y="156718"/>
                </a:lnTo>
                <a:lnTo>
                  <a:pt x="36576" y="158483"/>
                </a:lnTo>
                <a:lnTo>
                  <a:pt x="37630" y="156718"/>
                </a:lnTo>
                <a:lnTo>
                  <a:pt x="125349" y="156718"/>
                </a:lnTo>
                <a:lnTo>
                  <a:pt x="128003" y="158483"/>
                </a:lnTo>
                <a:lnTo>
                  <a:pt x="129057" y="156718"/>
                </a:lnTo>
                <a:lnTo>
                  <a:pt x="216789" y="156718"/>
                </a:lnTo>
                <a:lnTo>
                  <a:pt x="219456" y="158483"/>
                </a:lnTo>
                <a:lnTo>
                  <a:pt x="220510" y="156718"/>
                </a:lnTo>
                <a:lnTo>
                  <a:pt x="308229" y="156718"/>
                </a:lnTo>
                <a:lnTo>
                  <a:pt x="310883" y="158483"/>
                </a:lnTo>
                <a:lnTo>
                  <a:pt x="311937" y="156718"/>
                </a:lnTo>
                <a:lnTo>
                  <a:pt x="399669" y="156718"/>
                </a:lnTo>
                <a:lnTo>
                  <a:pt x="402336" y="158483"/>
                </a:lnTo>
                <a:lnTo>
                  <a:pt x="403390" y="156718"/>
                </a:lnTo>
                <a:lnTo>
                  <a:pt x="491109" y="156718"/>
                </a:lnTo>
                <a:lnTo>
                  <a:pt x="493763" y="158483"/>
                </a:lnTo>
                <a:lnTo>
                  <a:pt x="494817" y="156718"/>
                </a:lnTo>
                <a:lnTo>
                  <a:pt x="582549" y="156718"/>
                </a:lnTo>
                <a:lnTo>
                  <a:pt x="585203" y="158483"/>
                </a:lnTo>
                <a:lnTo>
                  <a:pt x="586257" y="156718"/>
                </a:lnTo>
                <a:lnTo>
                  <a:pt x="673989" y="156718"/>
                </a:lnTo>
                <a:lnTo>
                  <a:pt x="676656" y="158483"/>
                </a:lnTo>
                <a:lnTo>
                  <a:pt x="677735" y="156718"/>
                </a:lnTo>
                <a:lnTo>
                  <a:pt x="734568" y="156718"/>
                </a:lnTo>
                <a:lnTo>
                  <a:pt x="734568" y="155448"/>
                </a:lnTo>
                <a:lnTo>
                  <a:pt x="734568" y="154178"/>
                </a:lnTo>
                <a:lnTo>
                  <a:pt x="734568" y="4318"/>
                </a:lnTo>
                <a:lnTo>
                  <a:pt x="734568" y="17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75563" y="2393868"/>
            <a:ext cx="24447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Signal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746248" y="2372867"/>
            <a:ext cx="736600" cy="157480"/>
            <a:chOff x="2746248" y="2372867"/>
            <a:chExt cx="736600" cy="157480"/>
          </a:xfrm>
        </p:grpSpPr>
        <p:sp>
          <p:nvSpPr>
            <p:cNvPr id="23" name="object 23"/>
            <p:cNvSpPr/>
            <p:nvPr/>
          </p:nvSpPr>
          <p:spPr>
            <a:xfrm>
              <a:off x="2746248" y="2427744"/>
              <a:ext cx="736600" cy="78105"/>
            </a:xfrm>
            <a:custGeom>
              <a:avLst/>
              <a:gdLst/>
              <a:ahLst/>
              <a:cxnLst/>
              <a:rect l="l" t="t" r="r" b="b"/>
              <a:pathLst>
                <a:path w="736600" h="78105">
                  <a:moveTo>
                    <a:pt x="736092" y="60960"/>
                  </a:moveTo>
                  <a:lnTo>
                    <a:pt x="0" y="60960"/>
                  </a:lnTo>
                  <a:lnTo>
                    <a:pt x="0" y="77724"/>
                  </a:lnTo>
                  <a:lnTo>
                    <a:pt x="736092" y="77724"/>
                  </a:lnTo>
                  <a:lnTo>
                    <a:pt x="736092" y="60960"/>
                  </a:lnTo>
                  <a:close/>
                </a:path>
                <a:path w="736600" h="78105">
                  <a:moveTo>
                    <a:pt x="736092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736092" y="16764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746248" y="2372880"/>
              <a:ext cx="736600" cy="157480"/>
            </a:xfrm>
            <a:custGeom>
              <a:avLst/>
              <a:gdLst/>
              <a:ahLst/>
              <a:cxnLst/>
              <a:rect l="l" t="t" r="r" b="b"/>
              <a:pathLst>
                <a:path w="736600" h="157480">
                  <a:moveTo>
                    <a:pt x="736092" y="0"/>
                  </a:moveTo>
                  <a:lnTo>
                    <a:pt x="729996" y="0"/>
                  </a:lnTo>
                  <a:lnTo>
                    <a:pt x="729996" y="4572"/>
                  </a:lnTo>
                  <a:lnTo>
                    <a:pt x="729996" y="152400"/>
                  </a:lnTo>
                  <a:lnTo>
                    <a:pt x="4559" y="152400"/>
                  </a:lnTo>
                  <a:lnTo>
                    <a:pt x="4559" y="4572"/>
                  </a:lnTo>
                  <a:lnTo>
                    <a:pt x="729996" y="4572"/>
                  </a:lnTo>
                  <a:lnTo>
                    <a:pt x="729996" y="0"/>
                  </a:lnTo>
                  <a:lnTo>
                    <a:pt x="4559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0" y="152400"/>
                  </a:lnTo>
                  <a:lnTo>
                    <a:pt x="0" y="156972"/>
                  </a:lnTo>
                  <a:lnTo>
                    <a:pt x="4559" y="156972"/>
                  </a:lnTo>
                  <a:lnTo>
                    <a:pt x="729996" y="156972"/>
                  </a:lnTo>
                  <a:lnTo>
                    <a:pt x="736092" y="156972"/>
                  </a:lnTo>
                  <a:lnTo>
                    <a:pt x="736092" y="152400"/>
                  </a:lnTo>
                  <a:lnTo>
                    <a:pt x="736092" y="4572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070607" y="2393868"/>
            <a:ext cx="27178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Clutter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150363" y="2555748"/>
            <a:ext cx="1355090" cy="1042669"/>
            <a:chOff x="2150363" y="2555748"/>
            <a:chExt cx="1355090" cy="1042669"/>
          </a:xfrm>
        </p:grpSpPr>
        <p:sp>
          <p:nvSpPr>
            <p:cNvPr id="27" name="object 27"/>
            <p:cNvSpPr/>
            <p:nvPr/>
          </p:nvSpPr>
          <p:spPr>
            <a:xfrm>
              <a:off x="2150351" y="2558808"/>
              <a:ext cx="1355090" cy="1031875"/>
            </a:xfrm>
            <a:custGeom>
              <a:avLst/>
              <a:gdLst/>
              <a:ahLst/>
              <a:cxnLst/>
              <a:rect l="l" t="t" r="r" b="b"/>
              <a:pathLst>
                <a:path w="1355089" h="1031875">
                  <a:moveTo>
                    <a:pt x="1354848" y="233159"/>
                  </a:moveTo>
                  <a:lnTo>
                    <a:pt x="1345704" y="227076"/>
                  </a:lnTo>
                  <a:lnTo>
                    <a:pt x="1345704" y="83451"/>
                  </a:lnTo>
                  <a:lnTo>
                    <a:pt x="1347228" y="80759"/>
                  </a:lnTo>
                  <a:lnTo>
                    <a:pt x="1345704" y="79895"/>
                  </a:lnTo>
                  <a:lnTo>
                    <a:pt x="1345704" y="17767"/>
                  </a:lnTo>
                  <a:lnTo>
                    <a:pt x="1345704" y="13957"/>
                  </a:lnTo>
                  <a:lnTo>
                    <a:pt x="1342656" y="13957"/>
                  </a:lnTo>
                  <a:lnTo>
                    <a:pt x="1342656" y="1019797"/>
                  </a:lnTo>
                  <a:lnTo>
                    <a:pt x="1195755" y="1019797"/>
                  </a:lnTo>
                  <a:lnTo>
                    <a:pt x="1331988" y="780275"/>
                  </a:lnTo>
                  <a:lnTo>
                    <a:pt x="1321320" y="775703"/>
                  </a:lnTo>
                  <a:lnTo>
                    <a:pt x="1184148" y="1019543"/>
                  </a:lnTo>
                  <a:lnTo>
                    <a:pt x="1184643" y="1019797"/>
                  </a:lnTo>
                  <a:lnTo>
                    <a:pt x="1099731" y="1019797"/>
                  </a:lnTo>
                  <a:lnTo>
                    <a:pt x="1339596" y="597395"/>
                  </a:lnTo>
                  <a:lnTo>
                    <a:pt x="1328928" y="592836"/>
                  </a:lnTo>
                  <a:lnTo>
                    <a:pt x="1088148" y="1019543"/>
                  </a:lnTo>
                  <a:lnTo>
                    <a:pt x="1088644" y="1019797"/>
                  </a:lnTo>
                  <a:lnTo>
                    <a:pt x="1005255" y="1019797"/>
                  </a:lnTo>
                  <a:lnTo>
                    <a:pt x="1342656" y="424129"/>
                  </a:lnTo>
                  <a:lnTo>
                    <a:pt x="1342656" y="413004"/>
                  </a:lnTo>
                  <a:lnTo>
                    <a:pt x="1338072" y="409943"/>
                  </a:lnTo>
                  <a:lnTo>
                    <a:pt x="992136" y="1019543"/>
                  </a:lnTo>
                  <a:lnTo>
                    <a:pt x="992720" y="1019797"/>
                  </a:lnTo>
                  <a:lnTo>
                    <a:pt x="910742" y="1019797"/>
                  </a:lnTo>
                  <a:lnTo>
                    <a:pt x="1342656" y="254762"/>
                  </a:lnTo>
                  <a:lnTo>
                    <a:pt x="1342656" y="232473"/>
                  </a:lnTo>
                  <a:lnTo>
                    <a:pt x="897648" y="1019543"/>
                  </a:lnTo>
                  <a:lnTo>
                    <a:pt x="898232" y="1019797"/>
                  </a:lnTo>
                  <a:lnTo>
                    <a:pt x="814755" y="1019797"/>
                  </a:lnTo>
                  <a:lnTo>
                    <a:pt x="1342656" y="88823"/>
                  </a:lnTo>
                  <a:lnTo>
                    <a:pt x="1342656" y="78155"/>
                  </a:lnTo>
                  <a:lnTo>
                    <a:pt x="1336548" y="74676"/>
                  </a:lnTo>
                  <a:lnTo>
                    <a:pt x="801636" y="1019543"/>
                  </a:lnTo>
                  <a:lnTo>
                    <a:pt x="802220" y="1019797"/>
                  </a:lnTo>
                  <a:lnTo>
                    <a:pt x="707466" y="1019797"/>
                  </a:lnTo>
                  <a:lnTo>
                    <a:pt x="1284744" y="19812"/>
                  </a:lnTo>
                  <a:lnTo>
                    <a:pt x="1281671" y="17767"/>
                  </a:lnTo>
                  <a:lnTo>
                    <a:pt x="1342656" y="17767"/>
                  </a:lnTo>
                  <a:lnTo>
                    <a:pt x="1342656" y="13957"/>
                  </a:lnTo>
                  <a:lnTo>
                    <a:pt x="1275956" y="13957"/>
                  </a:lnTo>
                  <a:lnTo>
                    <a:pt x="1275588" y="13703"/>
                  </a:lnTo>
                  <a:lnTo>
                    <a:pt x="1275435" y="13957"/>
                  </a:lnTo>
                  <a:lnTo>
                    <a:pt x="1273225" y="13957"/>
                  </a:lnTo>
                  <a:lnTo>
                    <a:pt x="1273225" y="17767"/>
                  </a:lnTo>
                  <a:lnTo>
                    <a:pt x="694207" y="1018171"/>
                  </a:lnTo>
                  <a:lnTo>
                    <a:pt x="691896" y="1008888"/>
                  </a:lnTo>
                  <a:lnTo>
                    <a:pt x="691896" y="995159"/>
                  </a:lnTo>
                  <a:lnTo>
                    <a:pt x="690384" y="981443"/>
                  </a:lnTo>
                  <a:lnTo>
                    <a:pt x="688848" y="966203"/>
                  </a:lnTo>
                  <a:lnTo>
                    <a:pt x="688848" y="949439"/>
                  </a:lnTo>
                  <a:lnTo>
                    <a:pt x="687336" y="931151"/>
                  </a:lnTo>
                  <a:lnTo>
                    <a:pt x="684288" y="912863"/>
                  </a:lnTo>
                  <a:lnTo>
                    <a:pt x="684288" y="911339"/>
                  </a:lnTo>
                  <a:lnTo>
                    <a:pt x="682396" y="899058"/>
                  </a:lnTo>
                  <a:lnTo>
                    <a:pt x="682396" y="1019797"/>
                  </a:lnTo>
                  <a:lnTo>
                    <a:pt x="590753" y="1019797"/>
                  </a:lnTo>
                  <a:lnTo>
                    <a:pt x="668629" y="884682"/>
                  </a:lnTo>
                  <a:lnTo>
                    <a:pt x="670560" y="893051"/>
                  </a:lnTo>
                  <a:lnTo>
                    <a:pt x="673608" y="912863"/>
                  </a:lnTo>
                  <a:lnTo>
                    <a:pt x="675144" y="932675"/>
                  </a:lnTo>
                  <a:lnTo>
                    <a:pt x="678192" y="966203"/>
                  </a:lnTo>
                  <a:lnTo>
                    <a:pt x="678192" y="981443"/>
                  </a:lnTo>
                  <a:lnTo>
                    <a:pt x="679704" y="996696"/>
                  </a:lnTo>
                  <a:lnTo>
                    <a:pt x="681240" y="1010399"/>
                  </a:lnTo>
                  <a:lnTo>
                    <a:pt x="682396" y="1019797"/>
                  </a:lnTo>
                  <a:lnTo>
                    <a:pt x="682396" y="899058"/>
                  </a:lnTo>
                  <a:lnTo>
                    <a:pt x="681240" y="891540"/>
                  </a:lnTo>
                  <a:lnTo>
                    <a:pt x="678192" y="870191"/>
                  </a:lnTo>
                  <a:lnTo>
                    <a:pt x="677799" y="868768"/>
                  </a:lnTo>
                  <a:lnTo>
                    <a:pt x="1168260" y="17767"/>
                  </a:lnTo>
                  <a:lnTo>
                    <a:pt x="1273225" y="17767"/>
                  </a:lnTo>
                  <a:lnTo>
                    <a:pt x="1273225" y="13957"/>
                  </a:lnTo>
                  <a:lnTo>
                    <a:pt x="1170457" y="13957"/>
                  </a:lnTo>
                  <a:lnTo>
                    <a:pt x="1175004" y="6083"/>
                  </a:lnTo>
                  <a:lnTo>
                    <a:pt x="1165872" y="0"/>
                  </a:lnTo>
                  <a:lnTo>
                    <a:pt x="1157795" y="13957"/>
                  </a:lnTo>
                  <a:lnTo>
                    <a:pt x="1155598" y="13957"/>
                  </a:lnTo>
                  <a:lnTo>
                    <a:pt x="1155598" y="17767"/>
                  </a:lnTo>
                  <a:lnTo>
                    <a:pt x="673392" y="852233"/>
                  </a:lnTo>
                  <a:lnTo>
                    <a:pt x="666000" y="824471"/>
                  </a:lnTo>
                  <a:lnTo>
                    <a:pt x="664768" y="820293"/>
                  </a:lnTo>
                  <a:lnTo>
                    <a:pt x="664768" y="867156"/>
                  </a:lnTo>
                  <a:lnTo>
                    <a:pt x="577596" y="1018019"/>
                  </a:lnTo>
                  <a:lnTo>
                    <a:pt x="580694" y="1019797"/>
                  </a:lnTo>
                  <a:lnTo>
                    <a:pt x="493229" y="1019797"/>
                  </a:lnTo>
                  <a:lnTo>
                    <a:pt x="635546" y="773887"/>
                  </a:lnTo>
                  <a:lnTo>
                    <a:pt x="637044" y="777240"/>
                  </a:lnTo>
                  <a:lnTo>
                    <a:pt x="646188" y="803135"/>
                  </a:lnTo>
                  <a:lnTo>
                    <a:pt x="655332" y="827519"/>
                  </a:lnTo>
                  <a:lnTo>
                    <a:pt x="661416" y="850392"/>
                  </a:lnTo>
                  <a:lnTo>
                    <a:pt x="664768" y="867156"/>
                  </a:lnTo>
                  <a:lnTo>
                    <a:pt x="664768" y="820293"/>
                  </a:lnTo>
                  <a:lnTo>
                    <a:pt x="658380" y="798563"/>
                  </a:lnTo>
                  <a:lnTo>
                    <a:pt x="647700" y="772655"/>
                  </a:lnTo>
                  <a:lnTo>
                    <a:pt x="642721" y="761479"/>
                  </a:lnTo>
                  <a:lnTo>
                    <a:pt x="1062228" y="36576"/>
                  </a:lnTo>
                  <a:lnTo>
                    <a:pt x="1051572" y="30467"/>
                  </a:lnTo>
                  <a:lnTo>
                    <a:pt x="637311" y="748220"/>
                  </a:lnTo>
                  <a:lnTo>
                    <a:pt x="635508" y="743699"/>
                  </a:lnTo>
                  <a:lnTo>
                    <a:pt x="629932" y="731418"/>
                  </a:lnTo>
                  <a:lnTo>
                    <a:pt x="629932" y="760996"/>
                  </a:lnTo>
                  <a:lnTo>
                    <a:pt x="481596" y="1018019"/>
                  </a:lnTo>
                  <a:lnTo>
                    <a:pt x="484251" y="1019797"/>
                  </a:lnTo>
                  <a:lnTo>
                    <a:pt x="377393" y="1019797"/>
                  </a:lnTo>
                  <a:lnTo>
                    <a:pt x="585711" y="658964"/>
                  </a:lnTo>
                  <a:lnTo>
                    <a:pt x="586740" y="661403"/>
                  </a:lnTo>
                  <a:lnTo>
                    <a:pt x="595884" y="679691"/>
                  </a:lnTo>
                  <a:lnTo>
                    <a:pt x="603516" y="697992"/>
                  </a:lnTo>
                  <a:lnTo>
                    <a:pt x="611136" y="714743"/>
                  </a:lnTo>
                  <a:lnTo>
                    <a:pt x="617220" y="731507"/>
                  </a:lnTo>
                  <a:lnTo>
                    <a:pt x="624852" y="748271"/>
                  </a:lnTo>
                  <a:lnTo>
                    <a:pt x="629932" y="760996"/>
                  </a:lnTo>
                  <a:lnTo>
                    <a:pt x="629932" y="731418"/>
                  </a:lnTo>
                  <a:lnTo>
                    <a:pt x="627900" y="726935"/>
                  </a:lnTo>
                  <a:lnTo>
                    <a:pt x="621804" y="710171"/>
                  </a:lnTo>
                  <a:lnTo>
                    <a:pt x="614172" y="693407"/>
                  </a:lnTo>
                  <a:lnTo>
                    <a:pt x="606564" y="675119"/>
                  </a:lnTo>
                  <a:lnTo>
                    <a:pt x="597408" y="656831"/>
                  </a:lnTo>
                  <a:lnTo>
                    <a:pt x="593013" y="646315"/>
                  </a:lnTo>
                  <a:lnTo>
                    <a:pt x="909828" y="97536"/>
                  </a:lnTo>
                  <a:lnTo>
                    <a:pt x="899172" y="91427"/>
                  </a:lnTo>
                  <a:lnTo>
                    <a:pt x="586905" y="632320"/>
                  </a:lnTo>
                  <a:lnTo>
                    <a:pt x="580644" y="618731"/>
                  </a:lnTo>
                  <a:lnTo>
                    <a:pt x="579767" y="616978"/>
                  </a:lnTo>
                  <a:lnTo>
                    <a:pt x="579767" y="644690"/>
                  </a:lnTo>
                  <a:lnTo>
                    <a:pt x="364248" y="1018019"/>
                  </a:lnTo>
                  <a:lnTo>
                    <a:pt x="367347" y="1019797"/>
                  </a:lnTo>
                  <a:lnTo>
                    <a:pt x="286575" y="1019797"/>
                  </a:lnTo>
                  <a:lnTo>
                    <a:pt x="544245" y="569087"/>
                  </a:lnTo>
                  <a:lnTo>
                    <a:pt x="569988" y="624827"/>
                  </a:lnTo>
                  <a:lnTo>
                    <a:pt x="579120" y="643115"/>
                  </a:lnTo>
                  <a:lnTo>
                    <a:pt x="579767" y="644690"/>
                  </a:lnTo>
                  <a:lnTo>
                    <a:pt x="579767" y="616978"/>
                  </a:lnTo>
                  <a:lnTo>
                    <a:pt x="571512" y="600443"/>
                  </a:lnTo>
                  <a:lnTo>
                    <a:pt x="562368" y="580631"/>
                  </a:lnTo>
                  <a:lnTo>
                    <a:pt x="551688" y="560819"/>
                  </a:lnTo>
                  <a:lnTo>
                    <a:pt x="550468" y="558203"/>
                  </a:lnTo>
                  <a:lnTo>
                    <a:pt x="813828" y="97536"/>
                  </a:lnTo>
                  <a:lnTo>
                    <a:pt x="803148" y="91427"/>
                  </a:lnTo>
                  <a:lnTo>
                    <a:pt x="544144" y="544487"/>
                  </a:lnTo>
                  <a:lnTo>
                    <a:pt x="543953" y="544055"/>
                  </a:lnTo>
                  <a:lnTo>
                    <a:pt x="542544" y="541007"/>
                  </a:lnTo>
                  <a:lnTo>
                    <a:pt x="537311" y="531291"/>
                  </a:lnTo>
                  <a:lnTo>
                    <a:pt x="537311" y="556437"/>
                  </a:lnTo>
                  <a:lnTo>
                    <a:pt x="274320" y="1016495"/>
                  </a:lnTo>
                  <a:lnTo>
                    <a:pt x="280098" y="1019797"/>
                  </a:lnTo>
                  <a:lnTo>
                    <a:pt x="189953" y="1019797"/>
                  </a:lnTo>
                  <a:lnTo>
                    <a:pt x="499122" y="484276"/>
                  </a:lnTo>
                  <a:lnTo>
                    <a:pt x="501396" y="487667"/>
                  </a:lnTo>
                  <a:lnTo>
                    <a:pt x="512064" y="507479"/>
                  </a:lnTo>
                  <a:lnTo>
                    <a:pt x="521208" y="527291"/>
                  </a:lnTo>
                  <a:lnTo>
                    <a:pt x="531888" y="547103"/>
                  </a:lnTo>
                  <a:lnTo>
                    <a:pt x="537311" y="556437"/>
                  </a:lnTo>
                  <a:lnTo>
                    <a:pt x="537311" y="531291"/>
                  </a:lnTo>
                  <a:lnTo>
                    <a:pt x="510540" y="481571"/>
                  </a:lnTo>
                  <a:lnTo>
                    <a:pt x="505574" y="473087"/>
                  </a:lnTo>
                  <a:lnTo>
                    <a:pt x="722388" y="97536"/>
                  </a:lnTo>
                  <a:lnTo>
                    <a:pt x="713244" y="91427"/>
                  </a:lnTo>
                  <a:lnTo>
                    <a:pt x="498881" y="461683"/>
                  </a:lnTo>
                  <a:lnTo>
                    <a:pt x="491998" y="450481"/>
                  </a:lnTo>
                  <a:lnTo>
                    <a:pt x="491998" y="473570"/>
                  </a:lnTo>
                  <a:lnTo>
                    <a:pt x="176796" y="1018019"/>
                  </a:lnTo>
                  <a:lnTo>
                    <a:pt x="179895" y="1019797"/>
                  </a:lnTo>
                  <a:lnTo>
                    <a:pt x="92265" y="1019797"/>
                  </a:lnTo>
                  <a:lnTo>
                    <a:pt x="449211" y="404114"/>
                  </a:lnTo>
                  <a:lnTo>
                    <a:pt x="455688" y="412991"/>
                  </a:lnTo>
                  <a:lnTo>
                    <a:pt x="466344" y="431279"/>
                  </a:lnTo>
                  <a:lnTo>
                    <a:pt x="478536" y="449567"/>
                  </a:lnTo>
                  <a:lnTo>
                    <a:pt x="489216" y="469379"/>
                  </a:lnTo>
                  <a:lnTo>
                    <a:pt x="491998" y="473570"/>
                  </a:lnTo>
                  <a:lnTo>
                    <a:pt x="491998" y="450481"/>
                  </a:lnTo>
                  <a:lnTo>
                    <a:pt x="487692" y="443471"/>
                  </a:lnTo>
                  <a:lnTo>
                    <a:pt x="477012" y="425183"/>
                  </a:lnTo>
                  <a:lnTo>
                    <a:pt x="455612" y="393077"/>
                  </a:lnTo>
                  <a:lnTo>
                    <a:pt x="556272" y="219443"/>
                  </a:lnTo>
                  <a:lnTo>
                    <a:pt x="545604" y="213360"/>
                  </a:lnTo>
                  <a:lnTo>
                    <a:pt x="448005" y="382244"/>
                  </a:lnTo>
                  <a:lnTo>
                    <a:pt x="441579" y="373418"/>
                  </a:lnTo>
                  <a:lnTo>
                    <a:pt x="441579" y="393382"/>
                  </a:lnTo>
                  <a:lnTo>
                    <a:pt x="79578" y="1019797"/>
                  </a:lnTo>
                  <a:lnTo>
                    <a:pt x="4584" y="1019797"/>
                  </a:lnTo>
                  <a:lnTo>
                    <a:pt x="4584" y="1019543"/>
                  </a:lnTo>
                  <a:lnTo>
                    <a:pt x="4584" y="988568"/>
                  </a:lnTo>
                  <a:lnTo>
                    <a:pt x="12192" y="993635"/>
                  </a:lnTo>
                  <a:lnTo>
                    <a:pt x="288048" y="524243"/>
                  </a:lnTo>
                  <a:lnTo>
                    <a:pt x="277380" y="518160"/>
                  </a:lnTo>
                  <a:lnTo>
                    <a:pt x="4584" y="984948"/>
                  </a:lnTo>
                  <a:lnTo>
                    <a:pt x="4584" y="54635"/>
                  </a:lnTo>
                  <a:lnTo>
                    <a:pt x="19812" y="63995"/>
                  </a:lnTo>
                  <a:lnTo>
                    <a:pt x="19812" y="65519"/>
                  </a:lnTo>
                  <a:lnTo>
                    <a:pt x="45720" y="80759"/>
                  </a:lnTo>
                  <a:lnTo>
                    <a:pt x="59436" y="89903"/>
                  </a:lnTo>
                  <a:lnTo>
                    <a:pt x="74676" y="99047"/>
                  </a:lnTo>
                  <a:lnTo>
                    <a:pt x="91440" y="108191"/>
                  </a:lnTo>
                  <a:lnTo>
                    <a:pt x="108204" y="118859"/>
                  </a:lnTo>
                  <a:lnTo>
                    <a:pt x="144780" y="140195"/>
                  </a:lnTo>
                  <a:lnTo>
                    <a:pt x="163068" y="152387"/>
                  </a:lnTo>
                  <a:lnTo>
                    <a:pt x="202692" y="176771"/>
                  </a:lnTo>
                  <a:lnTo>
                    <a:pt x="220980" y="190487"/>
                  </a:lnTo>
                  <a:lnTo>
                    <a:pt x="240792" y="202679"/>
                  </a:lnTo>
                  <a:lnTo>
                    <a:pt x="260604" y="216395"/>
                  </a:lnTo>
                  <a:lnTo>
                    <a:pt x="297180" y="243827"/>
                  </a:lnTo>
                  <a:lnTo>
                    <a:pt x="315468" y="259067"/>
                  </a:lnTo>
                  <a:lnTo>
                    <a:pt x="333768" y="272783"/>
                  </a:lnTo>
                  <a:lnTo>
                    <a:pt x="365760" y="301739"/>
                  </a:lnTo>
                  <a:lnTo>
                    <a:pt x="394716" y="332219"/>
                  </a:lnTo>
                  <a:lnTo>
                    <a:pt x="419112" y="362699"/>
                  </a:lnTo>
                  <a:lnTo>
                    <a:pt x="431292" y="377939"/>
                  </a:lnTo>
                  <a:lnTo>
                    <a:pt x="441579" y="393382"/>
                  </a:lnTo>
                  <a:lnTo>
                    <a:pt x="441579" y="373418"/>
                  </a:lnTo>
                  <a:lnTo>
                    <a:pt x="416064" y="339839"/>
                  </a:lnTo>
                  <a:lnTo>
                    <a:pt x="388620" y="309359"/>
                  </a:lnTo>
                  <a:lnTo>
                    <a:pt x="358140" y="278879"/>
                  </a:lnTo>
                  <a:lnTo>
                    <a:pt x="341388" y="263639"/>
                  </a:lnTo>
                  <a:lnTo>
                    <a:pt x="339864" y="263639"/>
                  </a:lnTo>
                  <a:lnTo>
                    <a:pt x="323088" y="249923"/>
                  </a:lnTo>
                  <a:lnTo>
                    <a:pt x="304800" y="234683"/>
                  </a:lnTo>
                  <a:lnTo>
                    <a:pt x="286512" y="220967"/>
                  </a:lnTo>
                  <a:lnTo>
                    <a:pt x="246888" y="193535"/>
                  </a:lnTo>
                  <a:lnTo>
                    <a:pt x="228600" y="179819"/>
                  </a:lnTo>
                  <a:lnTo>
                    <a:pt x="169164" y="143243"/>
                  </a:lnTo>
                  <a:lnTo>
                    <a:pt x="132588" y="118859"/>
                  </a:lnTo>
                  <a:lnTo>
                    <a:pt x="114300" y="108191"/>
                  </a:lnTo>
                  <a:lnTo>
                    <a:pt x="97536" y="99047"/>
                  </a:lnTo>
                  <a:lnTo>
                    <a:pt x="80772" y="88379"/>
                  </a:lnTo>
                  <a:lnTo>
                    <a:pt x="65532" y="79235"/>
                  </a:lnTo>
                  <a:lnTo>
                    <a:pt x="51816" y="70091"/>
                  </a:lnTo>
                  <a:lnTo>
                    <a:pt x="25908" y="54851"/>
                  </a:lnTo>
                  <a:lnTo>
                    <a:pt x="7620" y="42659"/>
                  </a:lnTo>
                  <a:lnTo>
                    <a:pt x="4584" y="46304"/>
                  </a:lnTo>
                  <a:lnTo>
                    <a:pt x="4584" y="17767"/>
                  </a:lnTo>
                  <a:lnTo>
                    <a:pt x="1155598" y="17767"/>
                  </a:lnTo>
                  <a:lnTo>
                    <a:pt x="1155598" y="13957"/>
                  </a:lnTo>
                  <a:lnTo>
                    <a:pt x="1536" y="13957"/>
                  </a:lnTo>
                  <a:lnTo>
                    <a:pt x="1536" y="17767"/>
                  </a:lnTo>
                  <a:lnTo>
                    <a:pt x="1536" y="49961"/>
                  </a:lnTo>
                  <a:lnTo>
                    <a:pt x="0" y="51803"/>
                  </a:lnTo>
                  <a:lnTo>
                    <a:pt x="1536" y="52755"/>
                  </a:lnTo>
                  <a:lnTo>
                    <a:pt x="1536" y="1019797"/>
                  </a:lnTo>
                  <a:lnTo>
                    <a:pt x="1536" y="1021067"/>
                  </a:lnTo>
                  <a:lnTo>
                    <a:pt x="1536" y="1022337"/>
                  </a:lnTo>
                  <a:lnTo>
                    <a:pt x="78105" y="1022337"/>
                  </a:lnTo>
                  <a:lnTo>
                    <a:pt x="76200" y="1025652"/>
                  </a:lnTo>
                  <a:lnTo>
                    <a:pt x="85356" y="1031735"/>
                  </a:lnTo>
                  <a:lnTo>
                    <a:pt x="90805" y="1022337"/>
                  </a:lnTo>
                  <a:lnTo>
                    <a:pt x="184327" y="1022337"/>
                  </a:lnTo>
                  <a:lnTo>
                    <a:pt x="187464" y="1024128"/>
                  </a:lnTo>
                  <a:lnTo>
                    <a:pt x="188493" y="1022337"/>
                  </a:lnTo>
                  <a:lnTo>
                    <a:pt x="284543" y="1022337"/>
                  </a:lnTo>
                  <a:lnTo>
                    <a:pt x="284988" y="1022591"/>
                  </a:lnTo>
                  <a:lnTo>
                    <a:pt x="285127" y="1022337"/>
                  </a:lnTo>
                  <a:lnTo>
                    <a:pt x="371779" y="1022337"/>
                  </a:lnTo>
                  <a:lnTo>
                    <a:pt x="374904" y="1024128"/>
                  </a:lnTo>
                  <a:lnTo>
                    <a:pt x="375932" y="1022337"/>
                  </a:lnTo>
                  <a:lnTo>
                    <a:pt x="488048" y="1022337"/>
                  </a:lnTo>
                  <a:lnTo>
                    <a:pt x="490728" y="1024128"/>
                  </a:lnTo>
                  <a:lnTo>
                    <a:pt x="491756" y="1022337"/>
                  </a:lnTo>
                  <a:lnTo>
                    <a:pt x="585127" y="1022337"/>
                  </a:lnTo>
                  <a:lnTo>
                    <a:pt x="588264" y="1024128"/>
                  </a:lnTo>
                  <a:lnTo>
                    <a:pt x="589292" y="1022337"/>
                  </a:lnTo>
                  <a:lnTo>
                    <a:pt x="682713" y="1022337"/>
                  </a:lnTo>
                  <a:lnTo>
                    <a:pt x="682752" y="1022591"/>
                  </a:lnTo>
                  <a:lnTo>
                    <a:pt x="684784" y="1022337"/>
                  </a:lnTo>
                  <a:lnTo>
                    <a:pt x="698296" y="1022337"/>
                  </a:lnTo>
                  <a:lnTo>
                    <a:pt x="704088" y="1025652"/>
                  </a:lnTo>
                  <a:lnTo>
                    <a:pt x="705993" y="1022337"/>
                  </a:lnTo>
                  <a:lnTo>
                    <a:pt x="808126" y="1022337"/>
                  </a:lnTo>
                  <a:lnTo>
                    <a:pt x="812304" y="1024128"/>
                  </a:lnTo>
                  <a:lnTo>
                    <a:pt x="813308" y="1022337"/>
                  </a:lnTo>
                  <a:lnTo>
                    <a:pt x="904138" y="1022337"/>
                  </a:lnTo>
                  <a:lnTo>
                    <a:pt x="908304" y="1024128"/>
                  </a:lnTo>
                  <a:lnTo>
                    <a:pt x="909307" y="1022337"/>
                  </a:lnTo>
                  <a:lnTo>
                    <a:pt x="998626" y="1022337"/>
                  </a:lnTo>
                  <a:lnTo>
                    <a:pt x="1002804" y="1024128"/>
                  </a:lnTo>
                  <a:lnTo>
                    <a:pt x="1003808" y="1022337"/>
                  </a:lnTo>
                  <a:lnTo>
                    <a:pt x="1093711" y="1022337"/>
                  </a:lnTo>
                  <a:lnTo>
                    <a:pt x="1097280" y="1024128"/>
                  </a:lnTo>
                  <a:lnTo>
                    <a:pt x="1098296" y="1022337"/>
                  </a:lnTo>
                  <a:lnTo>
                    <a:pt x="1189723" y="1022337"/>
                  </a:lnTo>
                  <a:lnTo>
                    <a:pt x="1193304" y="1024128"/>
                  </a:lnTo>
                  <a:lnTo>
                    <a:pt x="1194320" y="1022337"/>
                  </a:lnTo>
                  <a:lnTo>
                    <a:pt x="1345704" y="1022337"/>
                  </a:lnTo>
                  <a:lnTo>
                    <a:pt x="1345704" y="1021067"/>
                  </a:lnTo>
                  <a:lnTo>
                    <a:pt x="1345704" y="1019797"/>
                  </a:lnTo>
                  <a:lnTo>
                    <a:pt x="1345704" y="418744"/>
                  </a:lnTo>
                  <a:lnTo>
                    <a:pt x="1347228" y="416052"/>
                  </a:lnTo>
                  <a:lnTo>
                    <a:pt x="1345704" y="415036"/>
                  </a:lnTo>
                  <a:lnTo>
                    <a:pt x="1345704" y="249364"/>
                  </a:lnTo>
                  <a:lnTo>
                    <a:pt x="1354848" y="233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170163" y="2555760"/>
              <a:ext cx="1330960" cy="1042669"/>
            </a:xfrm>
            <a:custGeom>
              <a:avLst/>
              <a:gdLst/>
              <a:ahLst/>
              <a:cxnLst/>
              <a:rect l="l" t="t" r="r" b="b"/>
              <a:pathLst>
                <a:path w="1330960" h="1042670">
                  <a:moveTo>
                    <a:pt x="551700" y="609600"/>
                  </a:moveTo>
                  <a:lnTo>
                    <a:pt x="185940" y="612648"/>
                  </a:lnTo>
                  <a:lnTo>
                    <a:pt x="185940" y="624840"/>
                  </a:lnTo>
                  <a:lnTo>
                    <a:pt x="551700" y="621792"/>
                  </a:lnTo>
                  <a:lnTo>
                    <a:pt x="551700" y="609600"/>
                  </a:lnTo>
                  <a:close/>
                </a:path>
                <a:path w="1330960" h="1042670">
                  <a:moveTo>
                    <a:pt x="582168" y="701040"/>
                  </a:moveTo>
                  <a:lnTo>
                    <a:pt x="123456" y="701040"/>
                  </a:lnTo>
                  <a:lnTo>
                    <a:pt x="123456" y="713232"/>
                  </a:lnTo>
                  <a:lnTo>
                    <a:pt x="582168" y="713232"/>
                  </a:lnTo>
                  <a:lnTo>
                    <a:pt x="582168" y="701040"/>
                  </a:lnTo>
                  <a:close/>
                </a:path>
                <a:path w="1330960" h="1042670">
                  <a:moveTo>
                    <a:pt x="612660" y="792467"/>
                  </a:moveTo>
                  <a:lnTo>
                    <a:pt x="92976" y="792467"/>
                  </a:lnTo>
                  <a:lnTo>
                    <a:pt x="92976" y="804659"/>
                  </a:lnTo>
                  <a:lnTo>
                    <a:pt x="612660" y="804659"/>
                  </a:lnTo>
                  <a:lnTo>
                    <a:pt x="612660" y="792467"/>
                  </a:lnTo>
                  <a:close/>
                </a:path>
                <a:path w="1330960" h="1042670">
                  <a:moveTo>
                    <a:pt x="643128" y="882396"/>
                  </a:moveTo>
                  <a:lnTo>
                    <a:pt x="1536" y="882396"/>
                  </a:lnTo>
                  <a:lnTo>
                    <a:pt x="1536" y="896112"/>
                  </a:lnTo>
                  <a:lnTo>
                    <a:pt x="643128" y="896112"/>
                  </a:lnTo>
                  <a:lnTo>
                    <a:pt x="643128" y="882396"/>
                  </a:lnTo>
                  <a:close/>
                </a:path>
                <a:path w="1330960" h="1042670">
                  <a:moveTo>
                    <a:pt x="673620" y="943343"/>
                  </a:moveTo>
                  <a:lnTo>
                    <a:pt x="1536" y="943343"/>
                  </a:lnTo>
                  <a:lnTo>
                    <a:pt x="1536" y="957059"/>
                  </a:lnTo>
                  <a:lnTo>
                    <a:pt x="673620" y="957059"/>
                  </a:lnTo>
                  <a:lnTo>
                    <a:pt x="673620" y="943343"/>
                  </a:lnTo>
                  <a:close/>
                </a:path>
                <a:path w="1330960" h="1042670">
                  <a:moveTo>
                    <a:pt x="693432" y="1013460"/>
                  </a:moveTo>
                  <a:lnTo>
                    <a:pt x="691896" y="1001268"/>
                  </a:lnTo>
                  <a:lnTo>
                    <a:pt x="688848" y="973836"/>
                  </a:lnTo>
                  <a:lnTo>
                    <a:pt x="688848" y="958596"/>
                  </a:lnTo>
                  <a:lnTo>
                    <a:pt x="687324" y="941819"/>
                  </a:lnTo>
                  <a:lnTo>
                    <a:pt x="685800" y="923544"/>
                  </a:lnTo>
                  <a:lnTo>
                    <a:pt x="684276" y="903719"/>
                  </a:lnTo>
                  <a:lnTo>
                    <a:pt x="681228" y="883920"/>
                  </a:lnTo>
                  <a:lnTo>
                    <a:pt x="676668" y="862571"/>
                  </a:lnTo>
                  <a:lnTo>
                    <a:pt x="672084" y="839724"/>
                  </a:lnTo>
                  <a:lnTo>
                    <a:pt x="665988" y="816864"/>
                  </a:lnTo>
                  <a:lnTo>
                    <a:pt x="656844" y="790956"/>
                  </a:lnTo>
                  <a:lnTo>
                    <a:pt x="646176" y="765048"/>
                  </a:lnTo>
                  <a:lnTo>
                    <a:pt x="640080" y="751319"/>
                  </a:lnTo>
                  <a:lnTo>
                    <a:pt x="633984" y="736092"/>
                  </a:lnTo>
                  <a:lnTo>
                    <a:pt x="627888" y="719315"/>
                  </a:lnTo>
                  <a:lnTo>
                    <a:pt x="612648" y="685800"/>
                  </a:lnTo>
                  <a:lnTo>
                    <a:pt x="597408" y="649224"/>
                  </a:lnTo>
                  <a:lnTo>
                    <a:pt x="588264" y="630936"/>
                  </a:lnTo>
                  <a:lnTo>
                    <a:pt x="580644" y="611124"/>
                  </a:lnTo>
                  <a:lnTo>
                    <a:pt x="571500" y="592836"/>
                  </a:lnTo>
                  <a:lnTo>
                    <a:pt x="560832" y="573024"/>
                  </a:lnTo>
                  <a:lnTo>
                    <a:pt x="551688" y="553212"/>
                  </a:lnTo>
                  <a:lnTo>
                    <a:pt x="541020" y="533400"/>
                  </a:lnTo>
                  <a:lnTo>
                    <a:pt x="531876" y="513588"/>
                  </a:lnTo>
                  <a:lnTo>
                    <a:pt x="510540" y="473964"/>
                  </a:lnTo>
                  <a:lnTo>
                    <a:pt x="498348" y="455676"/>
                  </a:lnTo>
                  <a:lnTo>
                    <a:pt x="487680" y="435864"/>
                  </a:lnTo>
                  <a:lnTo>
                    <a:pt x="475488" y="417576"/>
                  </a:lnTo>
                  <a:lnTo>
                    <a:pt x="464820" y="399288"/>
                  </a:lnTo>
                  <a:lnTo>
                    <a:pt x="452628" y="381000"/>
                  </a:lnTo>
                  <a:lnTo>
                    <a:pt x="428244" y="347459"/>
                  </a:lnTo>
                  <a:lnTo>
                    <a:pt x="414528" y="332232"/>
                  </a:lnTo>
                  <a:lnTo>
                    <a:pt x="402336" y="316992"/>
                  </a:lnTo>
                  <a:lnTo>
                    <a:pt x="388620" y="301752"/>
                  </a:lnTo>
                  <a:lnTo>
                    <a:pt x="373380" y="286512"/>
                  </a:lnTo>
                  <a:lnTo>
                    <a:pt x="339852" y="256032"/>
                  </a:lnTo>
                  <a:lnTo>
                    <a:pt x="321564" y="242316"/>
                  </a:lnTo>
                  <a:lnTo>
                    <a:pt x="303276" y="227076"/>
                  </a:lnTo>
                  <a:lnTo>
                    <a:pt x="266700" y="199644"/>
                  </a:lnTo>
                  <a:lnTo>
                    <a:pt x="227076" y="172212"/>
                  </a:lnTo>
                  <a:lnTo>
                    <a:pt x="207264" y="160020"/>
                  </a:lnTo>
                  <a:lnTo>
                    <a:pt x="188976" y="146304"/>
                  </a:lnTo>
                  <a:lnTo>
                    <a:pt x="169164" y="134112"/>
                  </a:lnTo>
                  <a:lnTo>
                    <a:pt x="150876" y="123444"/>
                  </a:lnTo>
                  <a:lnTo>
                    <a:pt x="132588" y="111252"/>
                  </a:lnTo>
                  <a:lnTo>
                    <a:pt x="131064" y="111252"/>
                  </a:lnTo>
                  <a:lnTo>
                    <a:pt x="97536" y="89916"/>
                  </a:lnTo>
                  <a:lnTo>
                    <a:pt x="80772" y="80772"/>
                  </a:lnTo>
                  <a:lnTo>
                    <a:pt x="50292" y="62484"/>
                  </a:lnTo>
                  <a:lnTo>
                    <a:pt x="6096" y="35039"/>
                  </a:lnTo>
                  <a:lnTo>
                    <a:pt x="0" y="44196"/>
                  </a:lnTo>
                  <a:lnTo>
                    <a:pt x="19812" y="56388"/>
                  </a:lnTo>
                  <a:lnTo>
                    <a:pt x="44196" y="73152"/>
                  </a:lnTo>
                  <a:lnTo>
                    <a:pt x="59436" y="80772"/>
                  </a:lnTo>
                  <a:lnTo>
                    <a:pt x="74676" y="91440"/>
                  </a:lnTo>
                  <a:lnTo>
                    <a:pt x="91440" y="100584"/>
                  </a:lnTo>
                  <a:lnTo>
                    <a:pt x="108204" y="111252"/>
                  </a:lnTo>
                  <a:lnTo>
                    <a:pt x="144780" y="132588"/>
                  </a:lnTo>
                  <a:lnTo>
                    <a:pt x="181356" y="156972"/>
                  </a:lnTo>
                  <a:lnTo>
                    <a:pt x="220980" y="181356"/>
                  </a:lnTo>
                  <a:lnTo>
                    <a:pt x="240792" y="195059"/>
                  </a:lnTo>
                  <a:lnTo>
                    <a:pt x="259080" y="208788"/>
                  </a:lnTo>
                  <a:lnTo>
                    <a:pt x="278892" y="222504"/>
                  </a:lnTo>
                  <a:lnTo>
                    <a:pt x="315468" y="249923"/>
                  </a:lnTo>
                  <a:lnTo>
                    <a:pt x="332232" y="265176"/>
                  </a:lnTo>
                  <a:lnTo>
                    <a:pt x="348996" y="278892"/>
                  </a:lnTo>
                  <a:lnTo>
                    <a:pt x="379476" y="309359"/>
                  </a:lnTo>
                  <a:lnTo>
                    <a:pt x="405384" y="338328"/>
                  </a:lnTo>
                  <a:lnTo>
                    <a:pt x="431292" y="370332"/>
                  </a:lnTo>
                  <a:lnTo>
                    <a:pt x="441960" y="387096"/>
                  </a:lnTo>
                  <a:lnTo>
                    <a:pt x="466344" y="423672"/>
                  </a:lnTo>
                  <a:lnTo>
                    <a:pt x="477012" y="441960"/>
                  </a:lnTo>
                  <a:lnTo>
                    <a:pt x="489204" y="460248"/>
                  </a:lnTo>
                  <a:lnTo>
                    <a:pt x="520382" y="518160"/>
                  </a:lnTo>
                  <a:lnTo>
                    <a:pt x="275844" y="518160"/>
                  </a:lnTo>
                  <a:lnTo>
                    <a:pt x="275844" y="530352"/>
                  </a:lnTo>
                  <a:lnTo>
                    <a:pt x="521220" y="530352"/>
                  </a:lnTo>
                  <a:lnTo>
                    <a:pt x="521220" y="519709"/>
                  </a:lnTo>
                  <a:lnTo>
                    <a:pt x="531876" y="537972"/>
                  </a:lnTo>
                  <a:lnTo>
                    <a:pt x="541020" y="557784"/>
                  </a:lnTo>
                  <a:lnTo>
                    <a:pt x="551688" y="577596"/>
                  </a:lnTo>
                  <a:lnTo>
                    <a:pt x="569976" y="617220"/>
                  </a:lnTo>
                  <a:lnTo>
                    <a:pt x="577596" y="635508"/>
                  </a:lnTo>
                  <a:lnTo>
                    <a:pt x="586740" y="653796"/>
                  </a:lnTo>
                  <a:lnTo>
                    <a:pt x="601980" y="690372"/>
                  </a:lnTo>
                  <a:lnTo>
                    <a:pt x="617232" y="723900"/>
                  </a:lnTo>
                  <a:lnTo>
                    <a:pt x="623328" y="740664"/>
                  </a:lnTo>
                  <a:lnTo>
                    <a:pt x="629412" y="754367"/>
                  </a:lnTo>
                  <a:lnTo>
                    <a:pt x="635508" y="769620"/>
                  </a:lnTo>
                  <a:lnTo>
                    <a:pt x="646176" y="795515"/>
                  </a:lnTo>
                  <a:lnTo>
                    <a:pt x="649020" y="804659"/>
                  </a:lnTo>
                  <a:lnTo>
                    <a:pt x="623328" y="804659"/>
                  </a:lnTo>
                  <a:lnTo>
                    <a:pt x="623328" y="818388"/>
                  </a:lnTo>
                  <a:lnTo>
                    <a:pt x="653313" y="818388"/>
                  </a:lnTo>
                  <a:lnTo>
                    <a:pt x="653796" y="819912"/>
                  </a:lnTo>
                  <a:lnTo>
                    <a:pt x="661428" y="842772"/>
                  </a:lnTo>
                  <a:lnTo>
                    <a:pt x="665988" y="865619"/>
                  </a:lnTo>
                  <a:lnTo>
                    <a:pt x="672084" y="905256"/>
                  </a:lnTo>
                  <a:lnTo>
                    <a:pt x="673620" y="925068"/>
                  </a:lnTo>
                  <a:lnTo>
                    <a:pt x="676668" y="958596"/>
                  </a:lnTo>
                  <a:lnTo>
                    <a:pt x="678180" y="973836"/>
                  </a:lnTo>
                  <a:lnTo>
                    <a:pt x="678180" y="989076"/>
                  </a:lnTo>
                  <a:lnTo>
                    <a:pt x="679704" y="1002792"/>
                  </a:lnTo>
                  <a:lnTo>
                    <a:pt x="682752" y="1014984"/>
                  </a:lnTo>
                  <a:lnTo>
                    <a:pt x="693432" y="1013460"/>
                  </a:lnTo>
                  <a:close/>
                </a:path>
                <a:path w="1330960" h="1042670">
                  <a:moveTo>
                    <a:pt x="1321320" y="1030224"/>
                  </a:moveTo>
                  <a:lnTo>
                    <a:pt x="693432" y="1030224"/>
                  </a:lnTo>
                  <a:lnTo>
                    <a:pt x="693432" y="1042416"/>
                  </a:lnTo>
                  <a:lnTo>
                    <a:pt x="1321320" y="1042416"/>
                  </a:lnTo>
                  <a:lnTo>
                    <a:pt x="1321320" y="1030224"/>
                  </a:lnTo>
                  <a:close/>
                </a:path>
                <a:path w="1330960" h="1042670">
                  <a:moveTo>
                    <a:pt x="1325892" y="0"/>
                  </a:moveTo>
                  <a:lnTo>
                    <a:pt x="12" y="0"/>
                  </a:lnTo>
                  <a:lnTo>
                    <a:pt x="12" y="12192"/>
                  </a:lnTo>
                  <a:lnTo>
                    <a:pt x="1325892" y="12192"/>
                  </a:lnTo>
                  <a:lnTo>
                    <a:pt x="1325892" y="0"/>
                  </a:lnTo>
                  <a:close/>
                </a:path>
                <a:path w="1330960" h="1042670">
                  <a:moveTo>
                    <a:pt x="1330452" y="16751"/>
                  </a:moveTo>
                  <a:lnTo>
                    <a:pt x="1318272" y="16751"/>
                  </a:lnTo>
                  <a:lnTo>
                    <a:pt x="1318272" y="1025652"/>
                  </a:lnTo>
                  <a:lnTo>
                    <a:pt x="1330452" y="1025652"/>
                  </a:lnTo>
                  <a:lnTo>
                    <a:pt x="1330452" y="1675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61032" y="2574035"/>
              <a:ext cx="1306195" cy="1005840"/>
            </a:xfrm>
            <a:custGeom>
              <a:avLst/>
              <a:gdLst/>
              <a:ahLst/>
              <a:cxnLst/>
              <a:rect l="l" t="t" r="r" b="b"/>
              <a:pathLst>
                <a:path w="1306195" h="1005839">
                  <a:moveTo>
                    <a:pt x="10667" y="1005840"/>
                  </a:moveTo>
                  <a:lnTo>
                    <a:pt x="0" y="1001267"/>
                  </a:lnTo>
                  <a:lnTo>
                    <a:pt x="4571" y="990600"/>
                  </a:lnTo>
                  <a:lnTo>
                    <a:pt x="7619" y="979932"/>
                  </a:lnTo>
                  <a:lnTo>
                    <a:pt x="10667" y="967740"/>
                  </a:lnTo>
                  <a:lnTo>
                    <a:pt x="12191" y="955548"/>
                  </a:lnTo>
                  <a:lnTo>
                    <a:pt x="18287" y="926592"/>
                  </a:lnTo>
                  <a:lnTo>
                    <a:pt x="30479" y="877824"/>
                  </a:lnTo>
                  <a:lnTo>
                    <a:pt x="44195" y="839724"/>
                  </a:lnTo>
                  <a:lnTo>
                    <a:pt x="64008" y="797052"/>
                  </a:lnTo>
                  <a:lnTo>
                    <a:pt x="92963" y="748284"/>
                  </a:lnTo>
                  <a:lnTo>
                    <a:pt x="111251" y="722375"/>
                  </a:lnTo>
                  <a:lnTo>
                    <a:pt x="126491" y="697992"/>
                  </a:lnTo>
                  <a:lnTo>
                    <a:pt x="135635" y="685800"/>
                  </a:lnTo>
                  <a:lnTo>
                    <a:pt x="153923" y="658367"/>
                  </a:lnTo>
                  <a:lnTo>
                    <a:pt x="164591" y="644652"/>
                  </a:lnTo>
                  <a:lnTo>
                    <a:pt x="173735" y="629412"/>
                  </a:lnTo>
                  <a:lnTo>
                    <a:pt x="184404" y="614172"/>
                  </a:lnTo>
                  <a:lnTo>
                    <a:pt x="195071" y="597408"/>
                  </a:lnTo>
                  <a:lnTo>
                    <a:pt x="207263" y="582167"/>
                  </a:lnTo>
                  <a:lnTo>
                    <a:pt x="217931" y="565404"/>
                  </a:lnTo>
                  <a:lnTo>
                    <a:pt x="230123" y="548640"/>
                  </a:lnTo>
                  <a:lnTo>
                    <a:pt x="240791" y="531875"/>
                  </a:lnTo>
                  <a:lnTo>
                    <a:pt x="252983" y="515112"/>
                  </a:lnTo>
                  <a:lnTo>
                    <a:pt x="266700" y="498348"/>
                  </a:lnTo>
                  <a:lnTo>
                    <a:pt x="278891" y="480060"/>
                  </a:lnTo>
                  <a:lnTo>
                    <a:pt x="291083" y="463296"/>
                  </a:lnTo>
                  <a:lnTo>
                    <a:pt x="304800" y="445008"/>
                  </a:lnTo>
                  <a:lnTo>
                    <a:pt x="318516" y="428244"/>
                  </a:lnTo>
                  <a:lnTo>
                    <a:pt x="330708" y="409956"/>
                  </a:lnTo>
                  <a:lnTo>
                    <a:pt x="358140" y="376428"/>
                  </a:lnTo>
                  <a:lnTo>
                    <a:pt x="373379" y="358140"/>
                  </a:lnTo>
                  <a:lnTo>
                    <a:pt x="400811" y="324612"/>
                  </a:lnTo>
                  <a:lnTo>
                    <a:pt x="416051" y="307848"/>
                  </a:lnTo>
                  <a:lnTo>
                    <a:pt x="429767" y="292608"/>
                  </a:lnTo>
                  <a:lnTo>
                    <a:pt x="445008" y="275844"/>
                  </a:lnTo>
                  <a:lnTo>
                    <a:pt x="475487" y="245364"/>
                  </a:lnTo>
                  <a:lnTo>
                    <a:pt x="489203" y="230124"/>
                  </a:lnTo>
                  <a:lnTo>
                    <a:pt x="519683" y="202691"/>
                  </a:lnTo>
                  <a:lnTo>
                    <a:pt x="534924" y="190500"/>
                  </a:lnTo>
                  <a:lnTo>
                    <a:pt x="550164" y="176783"/>
                  </a:lnTo>
                  <a:lnTo>
                    <a:pt x="565403" y="166116"/>
                  </a:lnTo>
                  <a:lnTo>
                    <a:pt x="565403" y="164591"/>
                  </a:lnTo>
                  <a:lnTo>
                    <a:pt x="595883" y="143256"/>
                  </a:lnTo>
                  <a:lnTo>
                    <a:pt x="597408" y="143256"/>
                  </a:lnTo>
                  <a:lnTo>
                    <a:pt x="612648" y="134112"/>
                  </a:lnTo>
                  <a:lnTo>
                    <a:pt x="629411" y="123444"/>
                  </a:lnTo>
                  <a:lnTo>
                    <a:pt x="647700" y="114300"/>
                  </a:lnTo>
                  <a:lnTo>
                    <a:pt x="665987" y="106680"/>
                  </a:lnTo>
                  <a:lnTo>
                    <a:pt x="684275" y="97536"/>
                  </a:lnTo>
                  <a:lnTo>
                    <a:pt x="704087" y="89916"/>
                  </a:lnTo>
                  <a:lnTo>
                    <a:pt x="725424" y="83820"/>
                  </a:lnTo>
                  <a:lnTo>
                    <a:pt x="745235" y="76200"/>
                  </a:lnTo>
                  <a:lnTo>
                    <a:pt x="746759" y="76200"/>
                  </a:lnTo>
                  <a:lnTo>
                    <a:pt x="766571" y="70104"/>
                  </a:lnTo>
                  <a:lnTo>
                    <a:pt x="789432" y="65532"/>
                  </a:lnTo>
                  <a:lnTo>
                    <a:pt x="810767" y="59436"/>
                  </a:lnTo>
                  <a:lnTo>
                    <a:pt x="833627" y="54864"/>
                  </a:lnTo>
                  <a:lnTo>
                    <a:pt x="854964" y="50291"/>
                  </a:lnTo>
                  <a:lnTo>
                    <a:pt x="877824" y="45720"/>
                  </a:lnTo>
                  <a:lnTo>
                    <a:pt x="900683" y="42672"/>
                  </a:lnTo>
                  <a:lnTo>
                    <a:pt x="923543" y="38100"/>
                  </a:lnTo>
                  <a:lnTo>
                    <a:pt x="990600" y="28956"/>
                  </a:lnTo>
                  <a:lnTo>
                    <a:pt x="1013459" y="27432"/>
                  </a:lnTo>
                  <a:lnTo>
                    <a:pt x="1034795" y="24383"/>
                  </a:lnTo>
                  <a:lnTo>
                    <a:pt x="1077467" y="21336"/>
                  </a:lnTo>
                  <a:lnTo>
                    <a:pt x="1098803" y="18288"/>
                  </a:lnTo>
                  <a:lnTo>
                    <a:pt x="1211579" y="9144"/>
                  </a:lnTo>
                  <a:lnTo>
                    <a:pt x="1228343" y="9144"/>
                  </a:lnTo>
                  <a:lnTo>
                    <a:pt x="1257300" y="6096"/>
                  </a:lnTo>
                  <a:lnTo>
                    <a:pt x="1283208" y="3048"/>
                  </a:lnTo>
                  <a:lnTo>
                    <a:pt x="1304543" y="0"/>
                  </a:lnTo>
                  <a:lnTo>
                    <a:pt x="1306067" y="10667"/>
                  </a:lnTo>
                  <a:lnTo>
                    <a:pt x="1258824" y="16764"/>
                  </a:lnTo>
                  <a:lnTo>
                    <a:pt x="1213103" y="21336"/>
                  </a:lnTo>
                  <a:lnTo>
                    <a:pt x="1057656" y="33528"/>
                  </a:lnTo>
                  <a:lnTo>
                    <a:pt x="1036319" y="36575"/>
                  </a:lnTo>
                  <a:lnTo>
                    <a:pt x="1014984" y="38100"/>
                  </a:lnTo>
                  <a:lnTo>
                    <a:pt x="902208" y="53340"/>
                  </a:lnTo>
                  <a:lnTo>
                    <a:pt x="879348" y="57912"/>
                  </a:lnTo>
                  <a:lnTo>
                    <a:pt x="858011" y="60960"/>
                  </a:lnTo>
                  <a:lnTo>
                    <a:pt x="835151" y="65532"/>
                  </a:lnTo>
                  <a:lnTo>
                    <a:pt x="813816" y="70104"/>
                  </a:lnTo>
                  <a:lnTo>
                    <a:pt x="792479" y="76200"/>
                  </a:lnTo>
                  <a:lnTo>
                    <a:pt x="769619" y="82296"/>
                  </a:lnTo>
                  <a:lnTo>
                    <a:pt x="749808" y="88391"/>
                  </a:lnTo>
                  <a:lnTo>
                    <a:pt x="728471" y="94488"/>
                  </a:lnTo>
                  <a:lnTo>
                    <a:pt x="708659" y="102108"/>
                  </a:lnTo>
                  <a:lnTo>
                    <a:pt x="688848" y="108204"/>
                  </a:lnTo>
                  <a:lnTo>
                    <a:pt x="670559" y="117348"/>
                  </a:lnTo>
                  <a:lnTo>
                    <a:pt x="652271" y="124967"/>
                  </a:lnTo>
                  <a:lnTo>
                    <a:pt x="633983" y="134112"/>
                  </a:lnTo>
                  <a:lnTo>
                    <a:pt x="618743" y="143256"/>
                  </a:lnTo>
                  <a:lnTo>
                    <a:pt x="603503" y="153924"/>
                  </a:lnTo>
                  <a:lnTo>
                    <a:pt x="588264" y="163067"/>
                  </a:lnTo>
                  <a:lnTo>
                    <a:pt x="573024" y="175260"/>
                  </a:lnTo>
                  <a:lnTo>
                    <a:pt x="557783" y="185928"/>
                  </a:lnTo>
                  <a:lnTo>
                    <a:pt x="542543" y="198120"/>
                  </a:lnTo>
                  <a:lnTo>
                    <a:pt x="512064" y="225552"/>
                  </a:lnTo>
                  <a:lnTo>
                    <a:pt x="498348" y="239267"/>
                  </a:lnTo>
                  <a:lnTo>
                    <a:pt x="483108" y="252983"/>
                  </a:lnTo>
                  <a:lnTo>
                    <a:pt x="467867" y="268224"/>
                  </a:lnTo>
                  <a:lnTo>
                    <a:pt x="454151" y="283464"/>
                  </a:lnTo>
                  <a:lnTo>
                    <a:pt x="438911" y="300228"/>
                  </a:lnTo>
                  <a:lnTo>
                    <a:pt x="423671" y="315467"/>
                  </a:lnTo>
                  <a:lnTo>
                    <a:pt x="396240" y="348996"/>
                  </a:lnTo>
                  <a:lnTo>
                    <a:pt x="381000" y="365760"/>
                  </a:lnTo>
                  <a:lnTo>
                    <a:pt x="367283" y="382524"/>
                  </a:lnTo>
                  <a:lnTo>
                    <a:pt x="353567" y="400812"/>
                  </a:lnTo>
                  <a:lnTo>
                    <a:pt x="339851" y="417575"/>
                  </a:lnTo>
                  <a:lnTo>
                    <a:pt x="327659" y="435864"/>
                  </a:lnTo>
                  <a:lnTo>
                    <a:pt x="300227" y="469392"/>
                  </a:lnTo>
                  <a:lnTo>
                    <a:pt x="288035" y="487680"/>
                  </a:lnTo>
                  <a:lnTo>
                    <a:pt x="263651" y="521208"/>
                  </a:lnTo>
                  <a:lnTo>
                    <a:pt x="251459" y="539496"/>
                  </a:lnTo>
                  <a:lnTo>
                    <a:pt x="227075" y="573024"/>
                  </a:lnTo>
                  <a:lnTo>
                    <a:pt x="216408" y="588264"/>
                  </a:lnTo>
                  <a:lnTo>
                    <a:pt x="205739" y="605028"/>
                  </a:lnTo>
                  <a:lnTo>
                    <a:pt x="173735" y="650748"/>
                  </a:lnTo>
                  <a:lnTo>
                    <a:pt x="164591" y="664464"/>
                  </a:lnTo>
                  <a:lnTo>
                    <a:pt x="153923" y="678180"/>
                  </a:lnTo>
                  <a:lnTo>
                    <a:pt x="144779" y="691896"/>
                  </a:lnTo>
                  <a:lnTo>
                    <a:pt x="137159" y="704088"/>
                  </a:lnTo>
                  <a:lnTo>
                    <a:pt x="128016" y="716280"/>
                  </a:lnTo>
                  <a:lnTo>
                    <a:pt x="120395" y="728472"/>
                  </a:lnTo>
                  <a:lnTo>
                    <a:pt x="86867" y="778764"/>
                  </a:lnTo>
                  <a:lnTo>
                    <a:pt x="64008" y="822960"/>
                  </a:lnTo>
                  <a:lnTo>
                    <a:pt x="47243" y="862584"/>
                  </a:lnTo>
                  <a:lnTo>
                    <a:pt x="32004" y="914400"/>
                  </a:lnTo>
                  <a:lnTo>
                    <a:pt x="24383" y="957072"/>
                  </a:lnTo>
                  <a:lnTo>
                    <a:pt x="21335" y="969264"/>
                  </a:lnTo>
                  <a:lnTo>
                    <a:pt x="21335" y="970788"/>
                  </a:lnTo>
                  <a:lnTo>
                    <a:pt x="18287" y="982980"/>
                  </a:lnTo>
                  <a:lnTo>
                    <a:pt x="15239" y="993648"/>
                  </a:lnTo>
                  <a:lnTo>
                    <a:pt x="15239" y="995172"/>
                  </a:lnTo>
                  <a:lnTo>
                    <a:pt x="10667" y="1005840"/>
                  </a:lnTo>
                  <a:close/>
                </a:path>
              </a:pathLst>
            </a:custGeom>
            <a:solidFill>
              <a:srgbClr val="BF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369055" y="3568873"/>
            <a:ext cx="19812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0" dirty="0">
                <a:latin typeface="Calibri"/>
                <a:cs typeface="Calibri"/>
              </a:rPr>
              <a:t>1/2T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22424" y="3568873"/>
            <a:ext cx="717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latin typeface="Calibri"/>
                <a:cs typeface="Calibri"/>
              </a:rPr>
              <a:t>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807463" y="2805430"/>
            <a:ext cx="304800" cy="120650"/>
          </a:xfrm>
          <a:prstGeom prst="rect">
            <a:avLst/>
          </a:prstGeom>
          <a:ln w="3175">
            <a:solidFill>
              <a:srgbClr val="BF504D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40"/>
              </a:lnSpc>
            </a:pPr>
            <a:r>
              <a:rPr sz="700" spc="-10" dirty="0">
                <a:latin typeface="Calibri"/>
                <a:cs typeface="Calibri"/>
              </a:rPr>
              <a:t>Filter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112263" y="2863596"/>
            <a:ext cx="396240" cy="102235"/>
            <a:chOff x="2112263" y="2863596"/>
            <a:chExt cx="396240" cy="102235"/>
          </a:xfrm>
        </p:grpSpPr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4975" y="2935224"/>
              <a:ext cx="33527" cy="3047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112263" y="2863596"/>
              <a:ext cx="367665" cy="90170"/>
            </a:xfrm>
            <a:custGeom>
              <a:avLst/>
              <a:gdLst/>
              <a:ahLst/>
              <a:cxnLst/>
              <a:rect l="l" t="t" r="r" b="b"/>
              <a:pathLst>
                <a:path w="367664" h="90169">
                  <a:moveTo>
                    <a:pt x="365760" y="89915"/>
                  </a:moveTo>
                  <a:lnTo>
                    <a:pt x="0" y="6095"/>
                  </a:lnTo>
                  <a:lnTo>
                    <a:pt x="0" y="0"/>
                  </a:lnTo>
                  <a:lnTo>
                    <a:pt x="367284" y="85343"/>
                  </a:lnTo>
                  <a:lnTo>
                    <a:pt x="365760" y="89915"/>
                  </a:lnTo>
                  <a:close/>
                </a:path>
              </a:pathLst>
            </a:custGeom>
            <a:solidFill>
              <a:srgbClr val="BF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524503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81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55255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82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53915" y="1234240"/>
            <a:ext cx="2860675" cy="4584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700" dirty="0">
                <a:latin typeface="Calibri"/>
                <a:cs typeface="Calibri"/>
              </a:rPr>
              <a:t>Filter</a:t>
            </a:r>
            <a:r>
              <a:rPr sz="700" spc="-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Performance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Measures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53915" y="1779697"/>
            <a:ext cx="90233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Clutter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Attenuation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,C/A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53915" y="2002200"/>
            <a:ext cx="214439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ratio</a:t>
            </a:r>
            <a:r>
              <a:rPr sz="700" dirty="0">
                <a:latin typeface="Calibri"/>
                <a:cs typeface="Calibri"/>
              </a:rPr>
              <a:t> 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clutter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power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input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8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canceler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128515" y="2224809"/>
            <a:ext cx="2877185" cy="3530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969010">
              <a:lnSpc>
                <a:spcPct val="100000"/>
              </a:lnSpc>
              <a:spcBef>
                <a:spcPts val="200"/>
              </a:spcBef>
            </a:pPr>
            <a:r>
              <a:rPr sz="1050" baseline="7936" dirty="0">
                <a:latin typeface="Calibri"/>
                <a:cs typeface="Calibri"/>
              </a:rPr>
              <a:t>to</a:t>
            </a:r>
            <a:r>
              <a:rPr sz="1050" spc="22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the</a:t>
            </a:r>
            <a:r>
              <a:rPr sz="1050" spc="30" baseline="7936" dirty="0">
                <a:latin typeface="Calibri"/>
                <a:cs typeface="Calibri"/>
              </a:rPr>
              <a:t> </a:t>
            </a:r>
            <a:r>
              <a:rPr sz="1050" spc="-15" baseline="7936" dirty="0">
                <a:latin typeface="Calibri"/>
                <a:cs typeface="Calibri"/>
              </a:rPr>
              <a:t>clutter</a:t>
            </a:r>
            <a:r>
              <a:rPr sz="1050" spc="15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power</a:t>
            </a:r>
            <a:r>
              <a:rPr sz="1050" spc="22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at</a:t>
            </a:r>
            <a:r>
              <a:rPr sz="1050" spc="7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the</a:t>
            </a:r>
            <a:r>
              <a:rPr sz="1050" spc="30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output</a:t>
            </a:r>
            <a:r>
              <a:rPr sz="1050" spc="22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of</a:t>
            </a:r>
            <a:r>
              <a:rPr sz="1050" spc="30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the</a:t>
            </a:r>
            <a:r>
              <a:rPr sz="1050" spc="89" baseline="7936" dirty="0">
                <a:latin typeface="Calibri"/>
                <a:cs typeface="Calibri"/>
              </a:rPr>
              <a:t> </a:t>
            </a:r>
            <a:r>
              <a:rPr sz="1050" spc="-15" baseline="7936" dirty="0">
                <a:latin typeface="Calibri"/>
                <a:cs typeface="Calibri"/>
              </a:rPr>
              <a:t>canceler</a:t>
            </a:r>
            <a:r>
              <a:rPr sz="600" spc="-1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2795905">
              <a:lnSpc>
                <a:spcPts val="700"/>
              </a:lnSpc>
              <a:spcBef>
                <a:spcPts val="11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38100">
              <a:lnSpc>
                <a:spcPts val="819"/>
              </a:lnSpc>
            </a:pPr>
            <a:r>
              <a:rPr sz="700" dirty="0">
                <a:latin typeface="Calibri"/>
                <a:cs typeface="Calibri"/>
              </a:rPr>
              <a:t>It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normalized,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(or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adjusted)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signal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attenuation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canceler.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128515" y="2675809"/>
            <a:ext cx="232791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050" baseline="7936" dirty="0">
                <a:latin typeface="Calibri"/>
                <a:cs typeface="Calibri"/>
              </a:rPr>
              <a:t>i.e.</a:t>
            </a:r>
            <a:r>
              <a:rPr sz="1050" spc="30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the</a:t>
            </a:r>
            <a:r>
              <a:rPr sz="1050" spc="22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inherent</a:t>
            </a:r>
            <a:r>
              <a:rPr sz="1050" spc="15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signal</a:t>
            </a:r>
            <a:r>
              <a:rPr sz="1050" spc="30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attenuation</a:t>
            </a:r>
            <a:r>
              <a:rPr sz="1050" spc="37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of</a:t>
            </a:r>
            <a:r>
              <a:rPr sz="1050" spc="37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the</a:t>
            </a:r>
            <a:r>
              <a:rPr sz="1050" spc="37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canceler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1050" baseline="7936" dirty="0">
                <a:latin typeface="Calibri"/>
                <a:cs typeface="Calibri"/>
              </a:rPr>
              <a:t>is</a:t>
            </a:r>
            <a:r>
              <a:rPr sz="1050" spc="22" baseline="7936" dirty="0">
                <a:latin typeface="Calibri"/>
                <a:cs typeface="Calibri"/>
              </a:rPr>
              <a:t> </a:t>
            </a:r>
            <a:r>
              <a:rPr sz="1050" spc="-15" baseline="7936" dirty="0">
                <a:latin typeface="Calibri"/>
                <a:cs typeface="Calibri"/>
              </a:rPr>
              <a:t>ignored</a:t>
            </a:r>
            <a:endParaRPr sz="1050" baseline="7936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912355" y="2876956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80363" y="6107992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456688" y="7591539"/>
            <a:ext cx="42545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23163" y="6430945"/>
            <a:ext cx="236474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0" dirty="0">
                <a:latin typeface="Calibri"/>
                <a:cs typeface="Calibri"/>
              </a:rPr>
              <a:t>Transversal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Binomial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Weighting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alternating</a:t>
            </a:r>
            <a:r>
              <a:rPr sz="700" spc="8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sign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23163" y="6653448"/>
            <a:ext cx="473709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Advantages: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3163" y="6875953"/>
            <a:ext cx="241363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Close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 optimum for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maximizing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Clutter improvement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factor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65860" y="7121297"/>
            <a:ext cx="1911350" cy="2279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30480" algn="r">
              <a:lnSpc>
                <a:spcPts val="72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38100">
              <a:lnSpc>
                <a:spcPts val="840"/>
              </a:lnSpc>
            </a:pPr>
            <a:r>
              <a:rPr sz="700" dirty="0">
                <a:latin typeface="Calibri"/>
                <a:cs typeface="Calibri"/>
              </a:rPr>
              <a:t>Also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close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 maximizing the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Clutter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Attenuation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900" spc="-75" baseline="-13888" dirty="0">
                <a:latin typeface="Calibri"/>
                <a:cs typeface="Calibri"/>
              </a:rPr>
              <a:t>n</a:t>
            </a:r>
            <a:endParaRPr sz="900" baseline="-13888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80643" y="7330105"/>
            <a:ext cx="34036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050" spc="-15" baseline="7936" dirty="0">
                <a:latin typeface="Calibri"/>
                <a:cs typeface="Calibri"/>
              </a:rPr>
              <a:t>C</a:t>
            </a:r>
            <a:r>
              <a:rPr sz="450" spc="-10" dirty="0">
                <a:latin typeface="Calibri"/>
                <a:cs typeface="Calibri"/>
              </a:rPr>
              <a:t>in</a:t>
            </a:r>
            <a:r>
              <a:rPr sz="1050" spc="-15" baseline="7936" dirty="0">
                <a:latin typeface="Calibri"/>
                <a:cs typeface="Calibri"/>
              </a:rPr>
              <a:t>/C</a:t>
            </a:r>
            <a:r>
              <a:rPr sz="450" spc="-10" dirty="0">
                <a:latin typeface="Calibri"/>
                <a:cs typeface="Calibri"/>
              </a:rPr>
              <a:t>out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837944" y="7374635"/>
            <a:ext cx="772795" cy="363220"/>
          </a:xfrm>
          <a:custGeom>
            <a:avLst/>
            <a:gdLst/>
            <a:ahLst/>
            <a:cxnLst/>
            <a:rect l="l" t="t" r="r" b="b"/>
            <a:pathLst>
              <a:path w="772794" h="363220">
                <a:moveTo>
                  <a:pt x="772667" y="362712"/>
                </a:moveTo>
                <a:lnTo>
                  <a:pt x="0" y="362712"/>
                </a:lnTo>
                <a:lnTo>
                  <a:pt x="0" y="0"/>
                </a:lnTo>
                <a:lnTo>
                  <a:pt x="772667" y="0"/>
                </a:lnTo>
                <a:lnTo>
                  <a:pt x="772667" y="362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2485135" y="7730897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113279" y="7360636"/>
            <a:ext cx="47244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59105" algn="l"/>
              </a:tabLst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9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</a:t>
            </a:r>
            <a:r>
              <a:rPr sz="900" i="1" u="sng" spc="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00" u="sng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</a:t>
            </a:r>
            <a:r>
              <a:rPr sz="900" i="1" u="sng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900" u="sng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825751" y="7432264"/>
            <a:ext cx="17653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900" i="1" spc="-25" dirty="0">
                <a:latin typeface="Times New Roman"/>
                <a:cs typeface="Times New Roman"/>
              </a:rPr>
              <a:t>I</a:t>
            </a:r>
            <a:r>
              <a:rPr sz="975" i="1" spc="-37" baseline="-12820" dirty="0">
                <a:latin typeface="Times New Roman"/>
                <a:cs typeface="Times New Roman"/>
              </a:rPr>
              <a:t>C</a:t>
            </a:r>
            <a:endParaRPr sz="975" baseline="-1282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013204" y="7519428"/>
            <a:ext cx="60960" cy="27940"/>
          </a:xfrm>
          <a:custGeom>
            <a:avLst/>
            <a:gdLst/>
            <a:ahLst/>
            <a:cxnLst/>
            <a:rect l="l" t="t" r="r" b="b"/>
            <a:pathLst>
              <a:path w="60960" h="27940">
                <a:moveTo>
                  <a:pt x="60960" y="21336"/>
                </a:moveTo>
                <a:lnTo>
                  <a:pt x="0" y="21336"/>
                </a:lnTo>
                <a:lnTo>
                  <a:pt x="0" y="27432"/>
                </a:lnTo>
                <a:lnTo>
                  <a:pt x="60960" y="27432"/>
                </a:lnTo>
                <a:lnTo>
                  <a:pt x="60960" y="21336"/>
                </a:lnTo>
                <a:close/>
              </a:path>
              <a:path w="60960" h="27940">
                <a:moveTo>
                  <a:pt x="60960" y="0"/>
                </a:moveTo>
                <a:lnTo>
                  <a:pt x="0" y="0"/>
                </a:lnTo>
                <a:lnTo>
                  <a:pt x="0" y="6096"/>
                </a:lnTo>
                <a:lnTo>
                  <a:pt x="60960" y="6096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2110739" y="7423526"/>
            <a:ext cx="495934" cy="2800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R="30480" algn="r">
              <a:lnSpc>
                <a:spcPct val="100000"/>
              </a:lnSpc>
              <a:spcBef>
                <a:spcPts val="150"/>
              </a:spcBef>
            </a:pPr>
            <a:r>
              <a:rPr sz="650" i="1" spc="-25" dirty="0">
                <a:latin typeface="Times New Roman"/>
                <a:cs typeface="Times New Roman"/>
              </a:rPr>
              <a:t>out</a:t>
            </a:r>
            <a:endParaRPr sz="6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900" dirty="0">
                <a:latin typeface="Times New Roman"/>
                <a:cs typeface="Times New Roman"/>
              </a:rPr>
              <a:t>(</a:t>
            </a:r>
            <a:r>
              <a:rPr sz="900" i="1" dirty="0">
                <a:latin typeface="Times New Roman"/>
                <a:cs typeface="Times New Roman"/>
              </a:rPr>
              <a:t>S</a:t>
            </a:r>
            <a:r>
              <a:rPr sz="900" i="1" spc="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/</a:t>
            </a:r>
            <a:r>
              <a:rPr sz="900" spc="-20" dirty="0">
                <a:latin typeface="Times New Roman"/>
                <a:cs typeface="Times New Roman"/>
              </a:rPr>
              <a:t> </a:t>
            </a:r>
            <a:r>
              <a:rPr sz="900" i="1" spc="-20" dirty="0">
                <a:latin typeface="Times New Roman"/>
                <a:cs typeface="Times New Roman"/>
              </a:rPr>
              <a:t>C</a:t>
            </a:r>
            <a:r>
              <a:rPr sz="900" spc="-20" dirty="0">
                <a:latin typeface="Times New Roman"/>
                <a:cs typeface="Times New Roman"/>
              </a:rPr>
              <a:t>)</a:t>
            </a:r>
            <a:r>
              <a:rPr sz="900" i="1" spc="-30" baseline="-13888" dirty="0">
                <a:latin typeface="Times New Roman"/>
                <a:cs typeface="Times New Roman"/>
              </a:rPr>
              <a:t>in</a:t>
            </a:r>
            <a:endParaRPr sz="900" baseline="-13888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611115" y="6107992"/>
            <a:ext cx="2403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165596" y="7736992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153915" y="6430945"/>
            <a:ext cx="233616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Transversal</a:t>
            </a:r>
            <a:r>
              <a:rPr sz="700" spc="-10" dirty="0">
                <a:latin typeface="Calibri"/>
                <a:cs typeface="Calibri"/>
              </a:rPr>
              <a:t> Filters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Binomial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Weighting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alternating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sign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153915" y="6656497"/>
            <a:ext cx="53276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Disadvantage: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311396" y="6882048"/>
            <a:ext cx="2858135" cy="4673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As 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increases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sin</a:t>
            </a:r>
            <a:r>
              <a:rPr sz="675" baseline="18518" dirty="0">
                <a:latin typeface="Calibri"/>
                <a:cs typeface="Calibri"/>
              </a:rPr>
              <a:t>n</a:t>
            </a:r>
            <a:r>
              <a:rPr sz="675" spc="-7" baseline="18518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cuts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off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more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 spectrum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around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DC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multiples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PRF</a:t>
            </a:r>
            <a:endParaRPr sz="700">
              <a:latin typeface="Calibri"/>
              <a:cs typeface="Calibri"/>
            </a:endParaRPr>
          </a:p>
          <a:p>
            <a:pPr marL="1871345">
              <a:lnSpc>
                <a:spcPts val="720"/>
              </a:lnSpc>
              <a:spcBef>
                <a:spcPts val="19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38100">
              <a:lnSpc>
                <a:spcPts val="840"/>
              </a:lnSpc>
            </a:pPr>
            <a:r>
              <a:rPr sz="700" dirty="0">
                <a:latin typeface="Calibri"/>
                <a:cs typeface="Calibri"/>
              </a:rPr>
              <a:t>This leads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wider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blind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speed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zones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hence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loss</a:t>
            </a:r>
            <a:r>
              <a:rPr sz="900" spc="-15" baseline="-13888" dirty="0">
                <a:latin typeface="Calibri"/>
                <a:cs typeface="Calibri"/>
              </a:rPr>
              <a:t>n</a:t>
            </a:r>
            <a:r>
              <a:rPr sz="700" spc="-10" dirty="0">
                <a:latin typeface="Calibri"/>
                <a:cs typeface="Calibri"/>
              </a:rPr>
              <a:t>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legitimate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targets.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177788" y="7569352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63" name="object 6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71160" y="7819644"/>
            <a:ext cx="1511807" cy="745235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3524503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83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255255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84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24503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85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3163" y="1234240"/>
            <a:ext cx="2860675" cy="5676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 marR="8890">
              <a:lnSpc>
                <a:spcPct val="102899"/>
              </a:lnSpc>
              <a:spcBef>
                <a:spcPts val="1005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ideal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MTI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filter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should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reject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clutter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DC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PRFs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but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give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flat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pass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band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all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other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frequencies.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36367" y="2367940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5063" y="1889425"/>
            <a:ext cx="3026410" cy="478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marR="177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ability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shape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depends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large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degree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number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used.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more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pulses, 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flexibility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filter</a:t>
            </a:r>
            <a:r>
              <a:rPr sz="700" spc="8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design.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7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</a:pPr>
            <a:r>
              <a:rPr sz="1050" baseline="7936" dirty="0">
                <a:latin typeface="Calibri"/>
                <a:cs typeface="Calibri"/>
              </a:rPr>
              <a:t>Unfortunately</a:t>
            </a:r>
            <a:r>
              <a:rPr sz="1050" spc="37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the</a:t>
            </a:r>
            <a:r>
              <a:rPr sz="1050" spc="30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number of</a:t>
            </a:r>
            <a:r>
              <a:rPr sz="1050" spc="30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pulses</a:t>
            </a:r>
            <a:r>
              <a:rPr sz="1050" spc="44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is</a:t>
            </a:r>
            <a:r>
              <a:rPr sz="1050" spc="30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limited</a:t>
            </a:r>
            <a:r>
              <a:rPr sz="1050" spc="44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by</a:t>
            </a:r>
            <a:r>
              <a:rPr sz="1050" spc="30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the</a:t>
            </a:r>
            <a:r>
              <a:rPr sz="1050" spc="37" baseline="7936" dirty="0">
                <a:latin typeface="Calibri"/>
                <a:cs typeface="Calibri"/>
              </a:rPr>
              <a:t> </a:t>
            </a:r>
            <a:r>
              <a:rPr sz="1050" baseline="7936" dirty="0">
                <a:latin typeface="Calibri"/>
                <a:cs typeface="Calibri"/>
              </a:rPr>
              <a:t>sc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1050" baseline="7936" dirty="0">
                <a:latin typeface="Calibri"/>
                <a:cs typeface="Calibri"/>
              </a:rPr>
              <a:t>an</a:t>
            </a:r>
            <a:r>
              <a:rPr sz="1050" spc="44" baseline="7936" dirty="0">
                <a:latin typeface="Calibri"/>
                <a:cs typeface="Calibri"/>
              </a:rPr>
              <a:t> </a:t>
            </a:r>
            <a:r>
              <a:rPr sz="1050" spc="-30" baseline="7936" dirty="0">
                <a:latin typeface="Calibri"/>
                <a:cs typeface="Calibri"/>
              </a:rPr>
              <a:t>rate</a:t>
            </a:r>
            <a:r>
              <a:rPr sz="1050" baseline="7936" dirty="0">
                <a:latin typeface="Calibri"/>
                <a:cs typeface="Calibri"/>
              </a:rPr>
              <a:t> and</a:t>
            </a:r>
            <a:r>
              <a:rPr sz="1050" spc="127" baseline="7936" dirty="0">
                <a:latin typeface="Calibri"/>
                <a:cs typeface="Calibri"/>
              </a:rPr>
              <a:t> </a:t>
            </a:r>
            <a:r>
              <a:rPr sz="1050" spc="-37" baseline="7936" dirty="0">
                <a:latin typeface="Calibri"/>
                <a:cs typeface="Calibri"/>
              </a:rPr>
              <a:t>the</a:t>
            </a:r>
            <a:endParaRPr sz="1050" baseline="7936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3163" y="2325288"/>
            <a:ext cx="49530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25" dirty="0">
                <a:latin typeface="Calibri"/>
                <a:cs typeface="Calibri"/>
              </a:rPr>
              <a:t>banetaemnnwaidth.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3163" y="2543221"/>
            <a:ext cx="129413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Note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all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useful: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1451" y="2669692"/>
            <a:ext cx="2078355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ts val="695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R="5715" algn="r">
              <a:lnSpc>
                <a:spcPts val="815"/>
              </a:lnSpc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first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n-1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canceler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not</a:t>
            </a:r>
            <a:r>
              <a:rPr sz="700" spc="6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useful</a:t>
            </a:r>
            <a:endParaRPr sz="7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53915" y="1234240"/>
            <a:ext cx="2860675" cy="4584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700" dirty="0">
                <a:latin typeface="Calibri"/>
                <a:cs typeface="Calibri"/>
              </a:rPr>
              <a:t>Some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other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transversal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are shown: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79820" y="2281923"/>
            <a:ext cx="50165" cy="535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30"/>
              </a:spcBef>
            </a:pPr>
            <a:endParaRPr sz="600">
              <a:latin typeface="Calibri"/>
              <a:cs typeface="Calibri"/>
            </a:endParaRPr>
          </a:p>
          <a:p>
            <a:pPr marL="6985">
              <a:lnSpc>
                <a:spcPct val="100000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0620" y="1842516"/>
            <a:ext cx="1549908" cy="10210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16423" y="3133344"/>
            <a:ext cx="393192" cy="8077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438396" y="2860192"/>
            <a:ext cx="1859280" cy="5346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737995">
              <a:lnSpc>
                <a:spcPts val="62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186690" indent="-123189">
              <a:lnSpc>
                <a:spcPts val="740"/>
              </a:lnSpc>
              <a:buAutoNum type="arabicParenBoth"/>
              <a:tabLst>
                <a:tab pos="186690" algn="l"/>
              </a:tabLst>
            </a:pPr>
            <a:r>
              <a:rPr sz="700" dirty="0">
                <a:latin typeface="Calibri"/>
                <a:cs typeface="Calibri"/>
              </a:rPr>
              <a:t>3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canceler</a:t>
            </a:r>
            <a:endParaRPr sz="700">
              <a:latin typeface="Calibri"/>
              <a:cs typeface="Calibri"/>
            </a:endParaRPr>
          </a:p>
          <a:p>
            <a:pPr marL="186690" indent="-123189">
              <a:lnSpc>
                <a:spcPct val="100000"/>
              </a:lnSpc>
              <a:spcBef>
                <a:spcPts val="455"/>
              </a:spcBef>
              <a:buAutoNum type="arabicParenBoth"/>
              <a:tabLst>
                <a:tab pos="186690" algn="l"/>
                <a:tab pos="895350" algn="l"/>
              </a:tabLst>
            </a:pPr>
            <a:r>
              <a:rPr sz="700" dirty="0">
                <a:latin typeface="Calibri"/>
                <a:cs typeface="Calibri"/>
              </a:rPr>
              <a:t>5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pulse</a:t>
            </a:r>
            <a:r>
              <a:rPr sz="700" dirty="0">
                <a:latin typeface="Calibri"/>
                <a:cs typeface="Calibri"/>
              </a:rPr>
              <a:t>	</a:t>
            </a:r>
            <a:r>
              <a:rPr sz="700" spc="-10" dirty="0">
                <a:latin typeface="Calibri"/>
                <a:cs typeface="Calibri"/>
              </a:rPr>
              <a:t>filter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which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maximizes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</a:t>
            </a:r>
            <a:r>
              <a:rPr sz="675" spc="-37" baseline="-12345" dirty="0">
                <a:latin typeface="Calibri"/>
                <a:cs typeface="Calibri"/>
              </a:rPr>
              <a:t>C</a:t>
            </a:r>
            <a:endParaRPr sz="675" baseline="-12345">
              <a:latin typeface="Calibri"/>
              <a:cs typeface="Calibri"/>
            </a:endParaRPr>
          </a:p>
          <a:p>
            <a:pPr marL="186690" indent="-123189">
              <a:lnSpc>
                <a:spcPct val="100000"/>
              </a:lnSpc>
              <a:spcBef>
                <a:spcPts val="465"/>
              </a:spcBef>
              <a:buAutoNum type="arabicParenBoth"/>
              <a:tabLst>
                <a:tab pos="186690" algn="l"/>
              </a:tabLst>
            </a:pPr>
            <a:r>
              <a:rPr sz="700" dirty="0">
                <a:latin typeface="Calibri"/>
                <a:cs typeface="Calibri"/>
              </a:rPr>
              <a:t>15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Chebyshev</a:t>
            </a:r>
            <a:r>
              <a:rPr sz="700" spc="-10" dirty="0">
                <a:latin typeface="Calibri"/>
                <a:cs typeface="Calibri"/>
              </a:rPr>
              <a:t> filter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55255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86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9308" y="7868411"/>
            <a:ext cx="2808732" cy="61569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23163" y="6133900"/>
            <a:ext cx="2860675" cy="5422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 marR="33020">
              <a:lnSpc>
                <a:spcPct val="102899"/>
              </a:lnSpc>
              <a:spcBef>
                <a:spcPts val="800"/>
              </a:spcBef>
            </a:pPr>
            <a:r>
              <a:rPr sz="700" dirty="0">
                <a:latin typeface="Calibri"/>
                <a:cs typeface="Calibri"/>
              </a:rPr>
              <a:t>Feed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forward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(finite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impulse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FIR)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have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only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poles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(one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per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delay)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3163" y="6763177"/>
            <a:ext cx="2888615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More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flexibility in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filter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design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obtained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recursive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feedback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(also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known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infinite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impulse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IIR</a:t>
            </a:r>
            <a:r>
              <a:rPr sz="700" spc="7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3163" y="7095409"/>
            <a:ext cx="2743200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These have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zero</a:t>
            </a:r>
            <a:r>
              <a:rPr sz="700" dirty="0">
                <a:latin typeface="Calibri"/>
                <a:cs typeface="Calibri"/>
              </a:rPr>
              <a:t> as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well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pole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per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delay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thus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have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twice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many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variables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 play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with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84396" y="6077512"/>
            <a:ext cx="2930525" cy="7099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 marR="5080">
              <a:lnSpc>
                <a:spcPct val="102899"/>
              </a:lnSpc>
              <a:spcBef>
                <a:spcPts val="815"/>
              </a:spcBef>
            </a:pPr>
            <a:r>
              <a:rPr sz="700" dirty="0">
                <a:latin typeface="Calibri"/>
                <a:cs typeface="Calibri"/>
              </a:rPr>
              <a:t>IIR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designed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using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standard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continuous-time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filter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techniques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and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transformed into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discrete</a:t>
            </a:r>
            <a:r>
              <a:rPr sz="700" dirty="0">
                <a:latin typeface="Calibri"/>
                <a:cs typeface="Calibri"/>
              </a:rPr>
              <a:t> form using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z</a:t>
            </a:r>
            <a:r>
              <a:rPr sz="700" spc="7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transforms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700" dirty="0">
                <a:latin typeface="Calibri"/>
                <a:cs typeface="Calibri"/>
              </a:rPr>
              <a:t>Thus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almost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kind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obtained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these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16268" y="7146035"/>
            <a:ext cx="211835" cy="8077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184396" y="6996348"/>
            <a:ext cx="2924810" cy="354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  <a:tabLst>
                <a:tab pos="2772410" algn="l"/>
              </a:tabLst>
            </a:pPr>
            <a:r>
              <a:rPr sz="700" dirty="0">
                <a:latin typeface="Calibri"/>
                <a:cs typeface="Calibri"/>
              </a:rPr>
              <a:t>They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work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very well in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steady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state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but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unfortunately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their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transient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very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good.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large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input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cause 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filter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to</a:t>
            </a:r>
            <a:r>
              <a:rPr sz="700" dirty="0">
                <a:latin typeface="Calibri"/>
                <a:cs typeface="Calibri"/>
              </a:rPr>
              <a:t>	</a:t>
            </a:r>
            <a:r>
              <a:rPr sz="700" spc="-25" dirty="0">
                <a:latin typeface="Calibri"/>
                <a:cs typeface="Calibri"/>
              </a:rPr>
              <a:t>and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thus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miss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desired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targets.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24503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87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55255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88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84396" y="7560229"/>
            <a:ext cx="306133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Since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most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radars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short pulses,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almost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always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transient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state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24503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89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3643" y="1203760"/>
            <a:ext cx="2945130" cy="8191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40"/>
              </a:spcBef>
            </a:pPr>
            <a:r>
              <a:rPr sz="700" dirty="0">
                <a:latin typeface="Calibri"/>
                <a:cs typeface="Calibri"/>
              </a:rPr>
              <a:t>Multiple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PRFs</a:t>
            </a:r>
            <a:endParaRPr sz="700">
              <a:latin typeface="Calibri"/>
              <a:cs typeface="Calibri"/>
            </a:endParaRPr>
          </a:p>
          <a:p>
            <a:pPr marL="12700" marR="5080" algn="just">
              <a:lnSpc>
                <a:spcPct val="102899"/>
              </a:lnSpc>
              <a:spcBef>
                <a:spcPts val="440"/>
              </a:spcBef>
            </a:pPr>
            <a:r>
              <a:rPr sz="700" dirty="0">
                <a:latin typeface="Calibri"/>
                <a:cs typeface="Calibri"/>
              </a:rPr>
              <a:t>An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alternative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use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multiple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PRFs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because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blind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speeds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(and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hence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shape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filter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response)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depends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PRF</a:t>
            </a:r>
            <a:r>
              <a:rPr sz="700" spc="6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and,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combining</a:t>
            </a:r>
            <a:r>
              <a:rPr sz="700" spc="7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two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or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more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PRFs </a:t>
            </a:r>
            <a:r>
              <a:rPr sz="700" spc="-10" dirty="0">
                <a:latin typeface="Calibri"/>
                <a:cs typeface="Calibri"/>
              </a:rPr>
              <a:t>offers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opportunity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shape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overall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response.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84396" y="1203760"/>
            <a:ext cx="2831465" cy="4337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700" dirty="0">
                <a:latin typeface="Calibri"/>
                <a:cs typeface="Calibri"/>
              </a:rPr>
              <a:t>Multiple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PRFs:</a:t>
            </a:r>
            <a:r>
              <a:rPr sz="700" spc="4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Example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8988" y="1882140"/>
            <a:ext cx="1565148" cy="167944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184396" y="1770344"/>
            <a:ext cx="361950" cy="358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5700"/>
              </a:lnSpc>
              <a:spcBef>
                <a:spcPts val="95"/>
              </a:spcBef>
            </a:pPr>
            <a:r>
              <a:rPr sz="700" spc="-20" dirty="0">
                <a:latin typeface="Calibri"/>
                <a:cs typeface="Calibri"/>
              </a:rPr>
              <a:t>Two</a:t>
            </a:r>
            <a:r>
              <a:rPr sz="700" spc="-3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PRFs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Ratio</a:t>
            </a:r>
            <a:r>
              <a:rPr sz="700" spc="-25" dirty="0">
                <a:latin typeface="Calibri"/>
                <a:cs typeface="Calibri"/>
              </a:rPr>
              <a:t> 4/5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58996" y="2261073"/>
            <a:ext cx="848994" cy="354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54300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First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blind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at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5/T</a:t>
            </a:r>
            <a:r>
              <a:rPr sz="675" baseline="-12345" dirty="0">
                <a:latin typeface="Calibri"/>
                <a:cs typeface="Calibri"/>
              </a:rPr>
              <a:t>1 </a:t>
            </a:r>
            <a:r>
              <a:rPr sz="700" dirty="0">
                <a:latin typeface="Calibri"/>
                <a:cs typeface="Calibri"/>
              </a:rPr>
              <a:t>or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4/T</a:t>
            </a:r>
            <a:r>
              <a:rPr sz="675" spc="-30" baseline="-12345" dirty="0">
                <a:latin typeface="Calibri"/>
                <a:cs typeface="Calibri"/>
              </a:rPr>
              <a:t>2</a:t>
            </a:r>
            <a:endParaRPr sz="675" baseline="-12345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55255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90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3643" y="6077512"/>
            <a:ext cx="2831465" cy="4337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700" dirty="0">
                <a:latin typeface="Calibri"/>
                <a:cs typeface="Calibri"/>
              </a:rPr>
              <a:t>Multiple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PRFs:</a:t>
            </a:r>
            <a:r>
              <a:rPr sz="700" spc="4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Example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3643" y="6663909"/>
            <a:ext cx="711835" cy="35814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700" dirty="0">
                <a:latin typeface="Calibri"/>
                <a:cs typeface="Calibri"/>
              </a:rPr>
              <a:t>Four</a:t>
            </a:r>
            <a:r>
              <a:rPr sz="700" spc="-20" dirty="0">
                <a:latin typeface="Calibri"/>
                <a:cs typeface="Calibri"/>
              </a:rPr>
              <a:t> PRFs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700" dirty="0">
                <a:latin typeface="Calibri"/>
                <a:cs typeface="Calibri"/>
              </a:rPr>
              <a:t>Ratio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25/30/27/31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8243" y="7137873"/>
            <a:ext cx="1086485" cy="354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54300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First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blind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about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28.25/T</a:t>
            </a:r>
            <a:r>
              <a:rPr sz="675" spc="-15" baseline="-12345" dirty="0">
                <a:latin typeface="Calibri"/>
                <a:cs typeface="Calibri"/>
              </a:rPr>
              <a:t>AV</a:t>
            </a:r>
            <a:endParaRPr sz="675" baseline="-12345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8243" y="7680417"/>
            <a:ext cx="1086485" cy="467359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5"/>
              </a:spcBef>
            </a:pPr>
            <a:r>
              <a:rPr sz="700" dirty="0">
                <a:latin typeface="Calibri"/>
                <a:cs typeface="Calibri"/>
              </a:rPr>
              <a:t>where</a:t>
            </a:r>
            <a:r>
              <a:rPr sz="700" spc="-25" dirty="0">
                <a:latin typeface="Calibri"/>
                <a:cs typeface="Calibri"/>
              </a:rPr>
              <a:t> T</a:t>
            </a:r>
            <a:r>
              <a:rPr sz="675" spc="-37" baseline="-12345" dirty="0">
                <a:latin typeface="Calibri"/>
                <a:cs typeface="Calibri"/>
              </a:rPr>
              <a:t>AV</a:t>
            </a:r>
            <a:endParaRPr sz="675" baseline="-12345">
              <a:latin typeface="Calibri"/>
              <a:cs typeface="Calibri"/>
            </a:endParaRPr>
          </a:p>
          <a:p>
            <a:pPr marL="38100" marR="30480">
              <a:lnSpc>
                <a:spcPct val="102899"/>
              </a:lnSpc>
              <a:spcBef>
                <a:spcPts val="440"/>
              </a:spcBef>
            </a:pPr>
            <a:r>
              <a:rPr sz="700" dirty="0">
                <a:latin typeface="Calibri"/>
                <a:cs typeface="Calibri"/>
              </a:rPr>
              <a:t>is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 average period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four</a:t>
            </a:r>
            <a:r>
              <a:rPr sz="700" spc="-3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PRFs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4772" y="7043928"/>
            <a:ext cx="2095500" cy="119481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184396" y="6077512"/>
            <a:ext cx="2781935" cy="4413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3307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55" dirty="0">
                <a:latin typeface="Calibri"/>
                <a:cs typeface="Calibri"/>
              </a:rPr>
              <a:t>Target</a:t>
            </a:r>
            <a:r>
              <a:rPr sz="1250" spc="-7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700" dirty="0">
                <a:latin typeface="Calibri"/>
                <a:cs typeface="Calibri"/>
              </a:rPr>
              <a:t>Multiple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PRFs:</a:t>
            </a:r>
            <a:r>
              <a:rPr sz="700" spc="4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Example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14876" y="6673053"/>
            <a:ext cx="1746250" cy="35496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700" spc="-10" dirty="0">
                <a:latin typeface="Calibri"/>
                <a:cs typeface="Calibri"/>
              </a:rPr>
              <a:t>Calculation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First</a:t>
            </a:r>
            <a:r>
              <a:rPr sz="700" dirty="0">
                <a:latin typeface="Calibri"/>
                <a:cs typeface="Calibri"/>
              </a:rPr>
              <a:t> Blind</a:t>
            </a:r>
            <a:r>
              <a:rPr sz="700" spc="8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Speed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700" dirty="0">
                <a:latin typeface="Calibri"/>
                <a:cs typeface="Calibri"/>
              </a:rPr>
              <a:t>if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relationship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between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Periods</a:t>
            </a:r>
            <a:r>
              <a:rPr sz="700" spc="7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63996" y="7357871"/>
            <a:ext cx="140335" cy="0"/>
          </a:xfrm>
          <a:custGeom>
            <a:avLst/>
            <a:gdLst/>
            <a:ahLst/>
            <a:cxnLst/>
            <a:rect l="l" t="t" r="r" b="b"/>
            <a:pathLst>
              <a:path w="140335">
                <a:moveTo>
                  <a:pt x="0" y="0"/>
                </a:moveTo>
                <a:lnTo>
                  <a:pt x="140207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09944" y="7357871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95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55535" y="7357871"/>
            <a:ext cx="189230" cy="0"/>
          </a:xfrm>
          <a:custGeom>
            <a:avLst/>
            <a:gdLst/>
            <a:ahLst/>
            <a:cxnLst/>
            <a:rect l="l" t="t" r="r" b="b"/>
            <a:pathLst>
              <a:path w="189229">
                <a:moveTo>
                  <a:pt x="0" y="0"/>
                </a:moveTo>
                <a:lnTo>
                  <a:pt x="188976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929628" y="7130239"/>
            <a:ext cx="215900" cy="37909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285"/>
              </a:spcBef>
            </a:pPr>
            <a:r>
              <a:rPr sz="1000" i="1" spc="-25" dirty="0">
                <a:latin typeface="Times New Roman"/>
                <a:cs typeface="Times New Roman"/>
              </a:rPr>
              <a:t>n</a:t>
            </a:r>
            <a:r>
              <a:rPr sz="1125" i="1" spc="-37" baseline="-22222" dirty="0">
                <a:latin typeface="Times New Roman"/>
                <a:cs typeface="Times New Roman"/>
              </a:rPr>
              <a:t>N</a:t>
            </a:r>
            <a:endParaRPr sz="1125" baseline="-22222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95"/>
              </a:spcBef>
            </a:pPr>
            <a:r>
              <a:rPr sz="1000" i="1" spc="-25" dirty="0">
                <a:latin typeface="Times New Roman"/>
                <a:cs typeface="Times New Roman"/>
              </a:rPr>
              <a:t>T</a:t>
            </a:r>
            <a:r>
              <a:rPr sz="1125" i="1" spc="-37" baseline="-14814" dirty="0">
                <a:latin typeface="Times New Roman"/>
                <a:cs typeface="Times New Roman"/>
              </a:rPr>
              <a:t>N</a:t>
            </a:r>
            <a:endParaRPr sz="1125" baseline="-14814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24828" y="7318260"/>
            <a:ext cx="283845" cy="43180"/>
          </a:xfrm>
          <a:custGeom>
            <a:avLst/>
            <a:gdLst/>
            <a:ahLst/>
            <a:cxnLst/>
            <a:rect l="l" t="t" r="r" b="b"/>
            <a:pathLst>
              <a:path w="283845" h="43179">
                <a:moveTo>
                  <a:pt x="94488" y="33528"/>
                </a:moveTo>
                <a:lnTo>
                  <a:pt x="0" y="33528"/>
                </a:lnTo>
                <a:lnTo>
                  <a:pt x="0" y="42672"/>
                </a:lnTo>
                <a:lnTo>
                  <a:pt x="94488" y="42672"/>
                </a:lnTo>
                <a:lnTo>
                  <a:pt x="94488" y="33528"/>
                </a:lnTo>
                <a:close/>
              </a:path>
              <a:path w="283845" h="43179">
                <a:moveTo>
                  <a:pt x="94488" y="0"/>
                </a:moveTo>
                <a:lnTo>
                  <a:pt x="0" y="0"/>
                </a:lnTo>
                <a:lnTo>
                  <a:pt x="0" y="9144"/>
                </a:lnTo>
                <a:lnTo>
                  <a:pt x="94488" y="9144"/>
                </a:lnTo>
                <a:lnTo>
                  <a:pt x="94488" y="0"/>
                </a:lnTo>
                <a:close/>
              </a:path>
              <a:path w="283845" h="43179">
                <a:moveTo>
                  <a:pt x="160020" y="15227"/>
                </a:moveTo>
                <a:lnTo>
                  <a:pt x="155448" y="10655"/>
                </a:lnTo>
                <a:lnTo>
                  <a:pt x="152400" y="9131"/>
                </a:lnTo>
                <a:lnTo>
                  <a:pt x="146304" y="9131"/>
                </a:lnTo>
                <a:lnTo>
                  <a:pt x="144780" y="10655"/>
                </a:lnTo>
                <a:lnTo>
                  <a:pt x="141732" y="12179"/>
                </a:lnTo>
                <a:lnTo>
                  <a:pt x="140208" y="15227"/>
                </a:lnTo>
                <a:lnTo>
                  <a:pt x="138684" y="16751"/>
                </a:lnTo>
                <a:lnTo>
                  <a:pt x="138684" y="22847"/>
                </a:lnTo>
                <a:lnTo>
                  <a:pt x="140208" y="25895"/>
                </a:lnTo>
                <a:lnTo>
                  <a:pt x="144780" y="30467"/>
                </a:lnTo>
                <a:lnTo>
                  <a:pt x="155448" y="30467"/>
                </a:lnTo>
                <a:lnTo>
                  <a:pt x="156972" y="27419"/>
                </a:lnTo>
                <a:lnTo>
                  <a:pt x="160020" y="25895"/>
                </a:lnTo>
                <a:lnTo>
                  <a:pt x="160020" y="15227"/>
                </a:lnTo>
                <a:close/>
              </a:path>
              <a:path w="283845" h="43179">
                <a:moveTo>
                  <a:pt x="222504" y="15227"/>
                </a:moveTo>
                <a:lnTo>
                  <a:pt x="217932" y="10655"/>
                </a:lnTo>
                <a:lnTo>
                  <a:pt x="214884" y="9131"/>
                </a:lnTo>
                <a:lnTo>
                  <a:pt x="208788" y="9131"/>
                </a:lnTo>
                <a:lnTo>
                  <a:pt x="207264" y="10655"/>
                </a:lnTo>
                <a:lnTo>
                  <a:pt x="204216" y="12179"/>
                </a:lnTo>
                <a:lnTo>
                  <a:pt x="202692" y="15227"/>
                </a:lnTo>
                <a:lnTo>
                  <a:pt x="201168" y="16751"/>
                </a:lnTo>
                <a:lnTo>
                  <a:pt x="201168" y="22847"/>
                </a:lnTo>
                <a:lnTo>
                  <a:pt x="202692" y="25895"/>
                </a:lnTo>
                <a:lnTo>
                  <a:pt x="207264" y="30467"/>
                </a:lnTo>
                <a:lnTo>
                  <a:pt x="217932" y="30467"/>
                </a:lnTo>
                <a:lnTo>
                  <a:pt x="219456" y="27419"/>
                </a:lnTo>
                <a:lnTo>
                  <a:pt x="222504" y="25895"/>
                </a:lnTo>
                <a:lnTo>
                  <a:pt x="222504" y="15227"/>
                </a:lnTo>
                <a:close/>
              </a:path>
              <a:path w="283845" h="43179">
                <a:moveTo>
                  <a:pt x="283464" y="15227"/>
                </a:moveTo>
                <a:lnTo>
                  <a:pt x="278892" y="10655"/>
                </a:lnTo>
                <a:lnTo>
                  <a:pt x="275844" y="9131"/>
                </a:lnTo>
                <a:lnTo>
                  <a:pt x="269748" y="9131"/>
                </a:lnTo>
                <a:lnTo>
                  <a:pt x="268224" y="10655"/>
                </a:lnTo>
                <a:lnTo>
                  <a:pt x="265176" y="12179"/>
                </a:lnTo>
                <a:lnTo>
                  <a:pt x="263652" y="15227"/>
                </a:lnTo>
                <a:lnTo>
                  <a:pt x="262128" y="16751"/>
                </a:lnTo>
                <a:lnTo>
                  <a:pt x="262128" y="22847"/>
                </a:lnTo>
                <a:lnTo>
                  <a:pt x="263652" y="25895"/>
                </a:lnTo>
                <a:lnTo>
                  <a:pt x="268224" y="30467"/>
                </a:lnTo>
                <a:lnTo>
                  <a:pt x="278892" y="30467"/>
                </a:lnTo>
                <a:lnTo>
                  <a:pt x="280416" y="27419"/>
                </a:lnTo>
                <a:lnTo>
                  <a:pt x="283464" y="25895"/>
                </a:lnTo>
                <a:lnTo>
                  <a:pt x="283464" y="152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60592" y="7293864"/>
            <a:ext cx="94615" cy="43180"/>
          </a:xfrm>
          <a:custGeom>
            <a:avLst/>
            <a:gdLst/>
            <a:ahLst/>
            <a:cxnLst/>
            <a:rect l="l" t="t" r="r" b="b"/>
            <a:pathLst>
              <a:path w="94614" h="43179">
                <a:moveTo>
                  <a:pt x="94488" y="33528"/>
                </a:moveTo>
                <a:lnTo>
                  <a:pt x="0" y="33528"/>
                </a:lnTo>
                <a:lnTo>
                  <a:pt x="0" y="42672"/>
                </a:lnTo>
                <a:lnTo>
                  <a:pt x="94488" y="42672"/>
                </a:lnTo>
                <a:lnTo>
                  <a:pt x="94488" y="33528"/>
                </a:lnTo>
                <a:close/>
              </a:path>
              <a:path w="94614" h="43179">
                <a:moveTo>
                  <a:pt x="94488" y="0"/>
                </a:moveTo>
                <a:lnTo>
                  <a:pt x="0" y="0"/>
                </a:lnTo>
                <a:lnTo>
                  <a:pt x="0" y="9144"/>
                </a:lnTo>
                <a:lnTo>
                  <a:pt x="94488" y="9144"/>
                </a:lnTo>
                <a:lnTo>
                  <a:pt x="944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038088" y="7125666"/>
            <a:ext cx="541020" cy="38544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310"/>
              </a:spcBef>
              <a:tabLst>
                <a:tab pos="377825" algn="l"/>
              </a:tabLst>
            </a:pPr>
            <a:r>
              <a:rPr sz="1000" i="1" spc="-25" dirty="0">
                <a:latin typeface="Times New Roman"/>
                <a:cs typeface="Times New Roman"/>
              </a:rPr>
              <a:t>n</a:t>
            </a:r>
            <a:r>
              <a:rPr sz="1125" spc="-37" baseline="-14814" dirty="0">
                <a:latin typeface="Times New Roman"/>
                <a:cs typeface="Times New Roman"/>
              </a:rPr>
              <a:t>1</a:t>
            </a:r>
            <a:r>
              <a:rPr sz="1125" baseline="-14814" dirty="0">
                <a:latin typeface="Times New Roman"/>
                <a:cs typeface="Times New Roman"/>
              </a:rPr>
              <a:t>	</a:t>
            </a:r>
            <a:r>
              <a:rPr sz="1000" i="1" spc="-25" dirty="0">
                <a:latin typeface="Times New Roman"/>
                <a:cs typeface="Times New Roman"/>
              </a:rPr>
              <a:t>n</a:t>
            </a:r>
            <a:r>
              <a:rPr sz="1125" spc="-37" baseline="-14814" dirty="0">
                <a:latin typeface="Times New Roman"/>
                <a:cs typeface="Times New Roman"/>
              </a:rPr>
              <a:t>2</a:t>
            </a:r>
            <a:endParaRPr sz="1125" baseline="-14814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15"/>
              </a:spcBef>
              <a:tabLst>
                <a:tab pos="385445" algn="l"/>
              </a:tabLst>
            </a:pPr>
            <a:r>
              <a:rPr sz="1000" i="1" spc="-25" dirty="0">
                <a:latin typeface="Times New Roman"/>
                <a:cs typeface="Times New Roman"/>
              </a:rPr>
              <a:t>T</a:t>
            </a:r>
            <a:r>
              <a:rPr sz="1125" spc="-37" baseline="-14814" dirty="0">
                <a:latin typeface="Times New Roman"/>
                <a:cs typeface="Times New Roman"/>
              </a:rPr>
              <a:t>1</a:t>
            </a:r>
            <a:r>
              <a:rPr sz="1125" baseline="-14814" dirty="0">
                <a:latin typeface="Times New Roman"/>
                <a:cs typeface="Times New Roman"/>
              </a:rPr>
              <a:t>	</a:t>
            </a:r>
            <a:r>
              <a:rPr sz="1000" i="1" spc="-25" dirty="0">
                <a:latin typeface="Times New Roman"/>
                <a:cs typeface="Times New Roman"/>
              </a:rPr>
              <a:t>T</a:t>
            </a:r>
            <a:r>
              <a:rPr sz="1125" spc="-37" baseline="-14814" dirty="0">
                <a:latin typeface="Times New Roman"/>
                <a:cs typeface="Times New Roman"/>
              </a:rPr>
              <a:t>2</a:t>
            </a:r>
            <a:endParaRPr sz="1125" baseline="-14814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28515" y="7589184"/>
            <a:ext cx="219900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and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</a:t>
            </a:r>
            <a:r>
              <a:rPr sz="675" baseline="-12345" dirty="0">
                <a:latin typeface="Calibri"/>
                <a:cs typeface="Calibri"/>
              </a:rPr>
              <a:t>B</a:t>
            </a:r>
            <a:r>
              <a:rPr sz="675" spc="7" baseline="-123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first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blind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speed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 a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average</a:t>
            </a:r>
            <a:r>
              <a:rPr sz="700" spc="-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period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53047" y="7959569"/>
            <a:ext cx="10477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i="1" spc="-50" dirty="0">
                <a:latin typeface="Times New Roman"/>
                <a:cs typeface="Times New Roman"/>
              </a:rPr>
              <a:t>N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42076" y="7897084"/>
            <a:ext cx="28448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50" i="1" spc="-30" baseline="12345" dirty="0">
                <a:latin typeface="Times New Roman"/>
                <a:cs typeface="Times New Roman"/>
              </a:rPr>
              <a:t>T</a:t>
            </a:r>
            <a:r>
              <a:rPr sz="650" i="1" spc="-20" dirty="0">
                <a:latin typeface="Times New Roman"/>
                <a:cs typeface="Times New Roman"/>
              </a:rPr>
              <a:t>AVE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52971" y="7956804"/>
            <a:ext cx="60960" cy="27940"/>
          </a:xfrm>
          <a:custGeom>
            <a:avLst/>
            <a:gdLst/>
            <a:ahLst/>
            <a:cxnLst/>
            <a:rect l="l" t="t" r="r" b="b"/>
            <a:pathLst>
              <a:path w="60960" h="27940">
                <a:moveTo>
                  <a:pt x="60960" y="6096"/>
                </a:moveTo>
                <a:lnTo>
                  <a:pt x="0" y="6096"/>
                </a:lnTo>
                <a:lnTo>
                  <a:pt x="0" y="0"/>
                </a:lnTo>
                <a:lnTo>
                  <a:pt x="60960" y="0"/>
                </a:lnTo>
                <a:lnTo>
                  <a:pt x="60960" y="6096"/>
                </a:lnTo>
                <a:close/>
              </a:path>
              <a:path w="60960" h="27940">
                <a:moveTo>
                  <a:pt x="60960" y="27432"/>
                </a:moveTo>
                <a:lnTo>
                  <a:pt x="0" y="27432"/>
                </a:lnTo>
                <a:lnTo>
                  <a:pt x="0" y="21336"/>
                </a:lnTo>
                <a:lnTo>
                  <a:pt x="60960" y="21336"/>
                </a:lnTo>
                <a:lnTo>
                  <a:pt x="6096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48031" y="7886204"/>
            <a:ext cx="36830" cy="148590"/>
          </a:xfrm>
          <a:custGeom>
            <a:avLst/>
            <a:gdLst/>
            <a:ahLst/>
            <a:cxnLst/>
            <a:rect l="l" t="t" r="r" b="b"/>
            <a:pathLst>
              <a:path w="36829" h="148590">
                <a:moveTo>
                  <a:pt x="36576" y="0"/>
                </a:moveTo>
                <a:lnTo>
                  <a:pt x="0" y="0"/>
                </a:lnTo>
                <a:lnTo>
                  <a:pt x="0" y="6350"/>
                </a:lnTo>
                <a:lnTo>
                  <a:pt x="0" y="142240"/>
                </a:lnTo>
                <a:lnTo>
                  <a:pt x="0" y="148590"/>
                </a:lnTo>
                <a:lnTo>
                  <a:pt x="36576" y="148590"/>
                </a:lnTo>
                <a:lnTo>
                  <a:pt x="36576" y="142240"/>
                </a:lnTo>
                <a:lnTo>
                  <a:pt x="15240" y="142240"/>
                </a:lnTo>
                <a:lnTo>
                  <a:pt x="15240" y="6350"/>
                </a:lnTo>
                <a:lnTo>
                  <a:pt x="36576" y="6350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66916" y="794004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59">
                <a:moveTo>
                  <a:pt x="33527" y="60959"/>
                </a:moveTo>
                <a:lnTo>
                  <a:pt x="27431" y="60959"/>
                </a:lnTo>
                <a:lnTo>
                  <a:pt x="27431" y="33527"/>
                </a:lnTo>
                <a:lnTo>
                  <a:pt x="0" y="33527"/>
                </a:lnTo>
                <a:lnTo>
                  <a:pt x="0" y="27431"/>
                </a:lnTo>
                <a:lnTo>
                  <a:pt x="27431" y="27431"/>
                </a:lnTo>
                <a:lnTo>
                  <a:pt x="27431" y="0"/>
                </a:lnTo>
                <a:lnTo>
                  <a:pt x="33527" y="0"/>
                </a:lnTo>
                <a:lnTo>
                  <a:pt x="33527" y="27431"/>
                </a:lnTo>
                <a:lnTo>
                  <a:pt x="60959" y="27431"/>
                </a:lnTo>
                <a:lnTo>
                  <a:pt x="60959" y="33527"/>
                </a:lnTo>
                <a:lnTo>
                  <a:pt x="33527" y="33527"/>
                </a:lnTo>
                <a:lnTo>
                  <a:pt x="33527" y="609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277355" y="7816312"/>
            <a:ext cx="52959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9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900" spc="315" dirty="0">
                <a:latin typeface="Times New Roman"/>
                <a:cs typeface="Times New Roman"/>
              </a:rPr>
              <a:t> </a:t>
            </a:r>
            <a:r>
              <a:rPr sz="1350" i="1" baseline="-24691" dirty="0">
                <a:latin typeface="Times New Roman"/>
                <a:cs typeface="Times New Roman"/>
              </a:rPr>
              <a:t>T</a:t>
            </a:r>
            <a:r>
              <a:rPr sz="975" baseline="-51282" dirty="0">
                <a:latin typeface="Times New Roman"/>
                <a:cs typeface="Times New Roman"/>
              </a:rPr>
              <a:t>1</a:t>
            </a:r>
            <a:r>
              <a:rPr sz="975" spc="742" baseline="-51282" dirty="0">
                <a:latin typeface="Times New Roman"/>
                <a:cs typeface="Times New Roman"/>
              </a:rPr>
              <a:t> </a:t>
            </a:r>
            <a:r>
              <a:rPr sz="1350" i="1" spc="-37" baseline="-24691" dirty="0">
                <a:latin typeface="Times New Roman"/>
                <a:cs typeface="Times New Roman"/>
              </a:rPr>
              <a:t>T</a:t>
            </a:r>
            <a:r>
              <a:rPr sz="975" spc="-37" baseline="-51282" dirty="0">
                <a:latin typeface="Times New Roman"/>
                <a:cs typeface="Times New Roman"/>
              </a:rPr>
              <a:t>2</a:t>
            </a:r>
            <a:endParaRPr sz="975" baseline="-51282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89407" y="7940040"/>
            <a:ext cx="175260" cy="60960"/>
          </a:xfrm>
          <a:custGeom>
            <a:avLst/>
            <a:gdLst/>
            <a:ahLst/>
            <a:cxnLst/>
            <a:rect l="l" t="t" r="r" b="b"/>
            <a:pathLst>
              <a:path w="175259" h="60959">
                <a:moveTo>
                  <a:pt x="60960" y="27432"/>
                </a:moveTo>
                <a:lnTo>
                  <a:pt x="33528" y="27432"/>
                </a:lnTo>
                <a:lnTo>
                  <a:pt x="33528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33528"/>
                </a:lnTo>
                <a:lnTo>
                  <a:pt x="27432" y="33528"/>
                </a:lnTo>
                <a:lnTo>
                  <a:pt x="27432" y="60960"/>
                </a:lnTo>
                <a:lnTo>
                  <a:pt x="33528" y="60960"/>
                </a:lnTo>
                <a:lnTo>
                  <a:pt x="33528" y="33528"/>
                </a:lnTo>
                <a:lnTo>
                  <a:pt x="60960" y="33528"/>
                </a:lnTo>
                <a:lnTo>
                  <a:pt x="60960" y="27432"/>
                </a:lnTo>
                <a:close/>
              </a:path>
              <a:path w="175259" h="60959">
                <a:moveTo>
                  <a:pt x="96012" y="27432"/>
                </a:moveTo>
                <a:lnTo>
                  <a:pt x="92964" y="24384"/>
                </a:lnTo>
                <a:lnTo>
                  <a:pt x="91440" y="24384"/>
                </a:lnTo>
                <a:lnTo>
                  <a:pt x="89916" y="22860"/>
                </a:lnTo>
                <a:lnTo>
                  <a:pt x="86868" y="22860"/>
                </a:lnTo>
                <a:lnTo>
                  <a:pt x="85344" y="24384"/>
                </a:lnTo>
                <a:lnTo>
                  <a:pt x="83820" y="24384"/>
                </a:lnTo>
                <a:lnTo>
                  <a:pt x="82296" y="25908"/>
                </a:lnTo>
                <a:lnTo>
                  <a:pt x="82296" y="33528"/>
                </a:lnTo>
                <a:lnTo>
                  <a:pt x="85344" y="36576"/>
                </a:lnTo>
                <a:lnTo>
                  <a:pt x="91440" y="36576"/>
                </a:lnTo>
                <a:lnTo>
                  <a:pt x="96012" y="32004"/>
                </a:lnTo>
                <a:lnTo>
                  <a:pt x="96012" y="27432"/>
                </a:lnTo>
                <a:close/>
              </a:path>
              <a:path w="175259" h="60959">
                <a:moveTo>
                  <a:pt x="135636" y="27432"/>
                </a:moveTo>
                <a:lnTo>
                  <a:pt x="132588" y="24384"/>
                </a:lnTo>
                <a:lnTo>
                  <a:pt x="131064" y="24384"/>
                </a:lnTo>
                <a:lnTo>
                  <a:pt x="129540" y="22860"/>
                </a:lnTo>
                <a:lnTo>
                  <a:pt x="126492" y="22860"/>
                </a:lnTo>
                <a:lnTo>
                  <a:pt x="124968" y="24384"/>
                </a:lnTo>
                <a:lnTo>
                  <a:pt x="123444" y="24384"/>
                </a:lnTo>
                <a:lnTo>
                  <a:pt x="121920" y="25908"/>
                </a:lnTo>
                <a:lnTo>
                  <a:pt x="121920" y="33528"/>
                </a:lnTo>
                <a:lnTo>
                  <a:pt x="124968" y="36576"/>
                </a:lnTo>
                <a:lnTo>
                  <a:pt x="131064" y="36576"/>
                </a:lnTo>
                <a:lnTo>
                  <a:pt x="135636" y="32004"/>
                </a:lnTo>
                <a:lnTo>
                  <a:pt x="135636" y="27432"/>
                </a:lnTo>
                <a:close/>
              </a:path>
              <a:path w="175259" h="60959">
                <a:moveTo>
                  <a:pt x="175260" y="27432"/>
                </a:moveTo>
                <a:lnTo>
                  <a:pt x="172212" y="24384"/>
                </a:lnTo>
                <a:lnTo>
                  <a:pt x="170688" y="24384"/>
                </a:lnTo>
                <a:lnTo>
                  <a:pt x="169164" y="22860"/>
                </a:lnTo>
                <a:lnTo>
                  <a:pt x="166116" y="22860"/>
                </a:lnTo>
                <a:lnTo>
                  <a:pt x="164592" y="24384"/>
                </a:lnTo>
                <a:lnTo>
                  <a:pt x="163068" y="24384"/>
                </a:lnTo>
                <a:lnTo>
                  <a:pt x="161544" y="25908"/>
                </a:lnTo>
                <a:lnTo>
                  <a:pt x="161544" y="33528"/>
                </a:lnTo>
                <a:lnTo>
                  <a:pt x="164592" y="36576"/>
                </a:lnTo>
                <a:lnTo>
                  <a:pt x="170688" y="36576"/>
                </a:lnTo>
                <a:lnTo>
                  <a:pt x="175260" y="32004"/>
                </a:lnTo>
                <a:lnTo>
                  <a:pt x="17526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941819" y="7869652"/>
            <a:ext cx="20066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900" i="1" spc="-25" dirty="0">
                <a:latin typeface="Times New Roman"/>
                <a:cs typeface="Times New Roman"/>
              </a:rPr>
              <a:t>T</a:t>
            </a:r>
            <a:r>
              <a:rPr sz="975" i="1" spc="-37" baseline="-17094" dirty="0">
                <a:latin typeface="Times New Roman"/>
                <a:cs typeface="Times New Roman"/>
              </a:rPr>
              <a:t>N</a:t>
            </a:r>
            <a:endParaRPr sz="975" baseline="-17094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126211" y="7886458"/>
            <a:ext cx="36830" cy="148590"/>
          </a:xfrm>
          <a:custGeom>
            <a:avLst/>
            <a:gdLst/>
            <a:ahLst/>
            <a:cxnLst/>
            <a:rect l="l" t="t" r="r" b="b"/>
            <a:pathLst>
              <a:path w="36829" h="148590">
                <a:moveTo>
                  <a:pt x="36576" y="0"/>
                </a:moveTo>
                <a:lnTo>
                  <a:pt x="0" y="0"/>
                </a:lnTo>
                <a:lnTo>
                  <a:pt x="0" y="6350"/>
                </a:lnTo>
                <a:lnTo>
                  <a:pt x="21336" y="6350"/>
                </a:lnTo>
                <a:lnTo>
                  <a:pt x="21336" y="142240"/>
                </a:lnTo>
                <a:lnTo>
                  <a:pt x="0" y="142240"/>
                </a:lnTo>
                <a:lnTo>
                  <a:pt x="0" y="148590"/>
                </a:lnTo>
                <a:lnTo>
                  <a:pt x="36576" y="148590"/>
                </a:lnTo>
                <a:lnTo>
                  <a:pt x="36576" y="142240"/>
                </a:lnTo>
                <a:lnTo>
                  <a:pt x="36576" y="6350"/>
                </a:lnTo>
                <a:lnTo>
                  <a:pt x="365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153915" y="8259745"/>
            <a:ext cx="839469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first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blind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speed</a:t>
            </a:r>
            <a:r>
              <a:rPr sz="700" spc="-3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089903" y="8164576"/>
            <a:ext cx="624840" cy="321310"/>
            <a:chOff x="6089903" y="8164576"/>
            <a:chExt cx="624840" cy="321310"/>
          </a:xfrm>
        </p:grpSpPr>
        <p:sp>
          <p:nvSpPr>
            <p:cNvPr id="35" name="object 35"/>
            <p:cNvSpPr/>
            <p:nvPr/>
          </p:nvSpPr>
          <p:spPr>
            <a:xfrm>
              <a:off x="6094476" y="8378951"/>
              <a:ext cx="620395" cy="0"/>
            </a:xfrm>
            <a:custGeom>
              <a:avLst/>
              <a:gdLst/>
              <a:ahLst/>
              <a:cxnLst/>
              <a:rect l="l" t="t" r="r" b="b"/>
              <a:pathLst>
                <a:path w="620395">
                  <a:moveTo>
                    <a:pt x="0" y="0"/>
                  </a:moveTo>
                  <a:lnTo>
                    <a:pt x="620267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89891" y="8164588"/>
              <a:ext cx="79375" cy="321310"/>
            </a:xfrm>
            <a:custGeom>
              <a:avLst/>
              <a:gdLst/>
              <a:ahLst/>
              <a:cxnLst/>
              <a:rect l="l" t="t" r="r" b="b"/>
              <a:pathLst>
                <a:path w="79375" h="321309">
                  <a:moveTo>
                    <a:pt x="79248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307340"/>
                  </a:lnTo>
                  <a:lnTo>
                    <a:pt x="0" y="321310"/>
                  </a:lnTo>
                  <a:lnTo>
                    <a:pt x="79248" y="321310"/>
                  </a:lnTo>
                  <a:lnTo>
                    <a:pt x="79248" y="307340"/>
                  </a:lnTo>
                  <a:lnTo>
                    <a:pt x="28956" y="307340"/>
                  </a:lnTo>
                  <a:lnTo>
                    <a:pt x="28956" y="12700"/>
                  </a:lnTo>
                  <a:lnTo>
                    <a:pt x="79248" y="12700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6739128" y="8162302"/>
            <a:ext cx="79375" cy="321310"/>
          </a:xfrm>
          <a:custGeom>
            <a:avLst/>
            <a:gdLst/>
            <a:ahLst/>
            <a:cxnLst/>
            <a:rect l="l" t="t" r="r" b="b"/>
            <a:pathLst>
              <a:path w="79375" h="321309">
                <a:moveTo>
                  <a:pt x="79248" y="0"/>
                </a:moveTo>
                <a:lnTo>
                  <a:pt x="0" y="0"/>
                </a:lnTo>
                <a:lnTo>
                  <a:pt x="0" y="13970"/>
                </a:lnTo>
                <a:lnTo>
                  <a:pt x="50292" y="13970"/>
                </a:lnTo>
                <a:lnTo>
                  <a:pt x="50292" y="308610"/>
                </a:lnTo>
                <a:lnTo>
                  <a:pt x="0" y="308610"/>
                </a:lnTo>
                <a:lnTo>
                  <a:pt x="0" y="321310"/>
                </a:lnTo>
                <a:lnTo>
                  <a:pt x="79248" y="321310"/>
                </a:lnTo>
                <a:lnTo>
                  <a:pt x="79248" y="308610"/>
                </a:lnTo>
                <a:lnTo>
                  <a:pt x="79248" y="13970"/>
                </a:lnTo>
                <a:lnTo>
                  <a:pt x="792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210300" y="8257032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59">
                <a:moveTo>
                  <a:pt x="33528" y="60959"/>
                </a:moveTo>
                <a:lnTo>
                  <a:pt x="27432" y="60959"/>
                </a:lnTo>
                <a:lnTo>
                  <a:pt x="27432" y="33527"/>
                </a:lnTo>
                <a:lnTo>
                  <a:pt x="0" y="33527"/>
                </a:lnTo>
                <a:lnTo>
                  <a:pt x="0" y="27431"/>
                </a:lnTo>
                <a:lnTo>
                  <a:pt x="27432" y="27431"/>
                </a:lnTo>
                <a:lnTo>
                  <a:pt x="27432" y="0"/>
                </a:lnTo>
                <a:lnTo>
                  <a:pt x="33528" y="0"/>
                </a:lnTo>
                <a:lnTo>
                  <a:pt x="33528" y="27431"/>
                </a:lnTo>
                <a:lnTo>
                  <a:pt x="60960" y="27431"/>
                </a:lnTo>
                <a:lnTo>
                  <a:pt x="60960" y="33527"/>
                </a:lnTo>
                <a:lnTo>
                  <a:pt x="33528" y="33527"/>
                </a:lnTo>
                <a:lnTo>
                  <a:pt x="33528" y="609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99263" y="8257044"/>
            <a:ext cx="165100" cy="60960"/>
          </a:xfrm>
          <a:custGeom>
            <a:avLst/>
            <a:gdLst/>
            <a:ahLst/>
            <a:cxnLst/>
            <a:rect l="l" t="t" r="r" b="b"/>
            <a:pathLst>
              <a:path w="165100" h="60959">
                <a:moveTo>
                  <a:pt x="60960" y="27432"/>
                </a:moveTo>
                <a:lnTo>
                  <a:pt x="33528" y="27432"/>
                </a:lnTo>
                <a:lnTo>
                  <a:pt x="33528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33528"/>
                </a:lnTo>
                <a:lnTo>
                  <a:pt x="27432" y="33528"/>
                </a:lnTo>
                <a:lnTo>
                  <a:pt x="27432" y="60960"/>
                </a:lnTo>
                <a:lnTo>
                  <a:pt x="33528" y="60960"/>
                </a:lnTo>
                <a:lnTo>
                  <a:pt x="33528" y="33528"/>
                </a:lnTo>
                <a:lnTo>
                  <a:pt x="60960" y="33528"/>
                </a:lnTo>
                <a:lnTo>
                  <a:pt x="60960" y="27432"/>
                </a:lnTo>
                <a:close/>
              </a:path>
              <a:path w="165100" h="60959">
                <a:moveTo>
                  <a:pt x="85356" y="24384"/>
                </a:moveTo>
                <a:lnTo>
                  <a:pt x="82308" y="21336"/>
                </a:lnTo>
                <a:lnTo>
                  <a:pt x="74688" y="21336"/>
                </a:lnTo>
                <a:lnTo>
                  <a:pt x="73164" y="22860"/>
                </a:lnTo>
                <a:lnTo>
                  <a:pt x="73164" y="24384"/>
                </a:lnTo>
                <a:lnTo>
                  <a:pt x="71640" y="25908"/>
                </a:lnTo>
                <a:lnTo>
                  <a:pt x="71640" y="28956"/>
                </a:lnTo>
                <a:lnTo>
                  <a:pt x="73164" y="30480"/>
                </a:lnTo>
                <a:lnTo>
                  <a:pt x="73164" y="32004"/>
                </a:lnTo>
                <a:lnTo>
                  <a:pt x="76212" y="35052"/>
                </a:lnTo>
                <a:lnTo>
                  <a:pt x="80784" y="35052"/>
                </a:lnTo>
                <a:lnTo>
                  <a:pt x="85356" y="30480"/>
                </a:lnTo>
                <a:lnTo>
                  <a:pt x="85356" y="24384"/>
                </a:lnTo>
                <a:close/>
              </a:path>
              <a:path w="165100" h="60959">
                <a:moveTo>
                  <a:pt x="124980" y="24384"/>
                </a:moveTo>
                <a:lnTo>
                  <a:pt x="121932" y="21336"/>
                </a:lnTo>
                <a:lnTo>
                  <a:pt x="114312" y="21336"/>
                </a:lnTo>
                <a:lnTo>
                  <a:pt x="112788" y="22860"/>
                </a:lnTo>
                <a:lnTo>
                  <a:pt x="112788" y="24384"/>
                </a:lnTo>
                <a:lnTo>
                  <a:pt x="111264" y="25908"/>
                </a:lnTo>
                <a:lnTo>
                  <a:pt x="111264" y="28956"/>
                </a:lnTo>
                <a:lnTo>
                  <a:pt x="112788" y="30480"/>
                </a:lnTo>
                <a:lnTo>
                  <a:pt x="112788" y="32004"/>
                </a:lnTo>
                <a:lnTo>
                  <a:pt x="115836" y="35052"/>
                </a:lnTo>
                <a:lnTo>
                  <a:pt x="120408" y="35052"/>
                </a:lnTo>
                <a:lnTo>
                  <a:pt x="124980" y="30480"/>
                </a:lnTo>
                <a:lnTo>
                  <a:pt x="124980" y="24384"/>
                </a:lnTo>
                <a:close/>
              </a:path>
              <a:path w="165100" h="60959">
                <a:moveTo>
                  <a:pt x="164604" y="24384"/>
                </a:moveTo>
                <a:lnTo>
                  <a:pt x="161556" y="21336"/>
                </a:lnTo>
                <a:lnTo>
                  <a:pt x="153936" y="21336"/>
                </a:lnTo>
                <a:lnTo>
                  <a:pt x="152412" y="22860"/>
                </a:lnTo>
                <a:lnTo>
                  <a:pt x="152412" y="24384"/>
                </a:lnTo>
                <a:lnTo>
                  <a:pt x="150888" y="25908"/>
                </a:lnTo>
                <a:lnTo>
                  <a:pt x="150888" y="28956"/>
                </a:lnTo>
                <a:lnTo>
                  <a:pt x="152412" y="30480"/>
                </a:lnTo>
                <a:lnTo>
                  <a:pt x="152412" y="32004"/>
                </a:lnTo>
                <a:lnTo>
                  <a:pt x="155460" y="35052"/>
                </a:lnTo>
                <a:lnTo>
                  <a:pt x="160032" y="35052"/>
                </a:lnTo>
                <a:lnTo>
                  <a:pt x="164604" y="30480"/>
                </a:lnTo>
                <a:lnTo>
                  <a:pt x="16460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071615" y="8186645"/>
            <a:ext cx="65405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497840" algn="l"/>
              </a:tabLst>
            </a:pPr>
            <a:r>
              <a:rPr sz="900" i="1" dirty="0">
                <a:latin typeface="Times New Roman"/>
                <a:cs typeface="Times New Roman"/>
              </a:rPr>
              <a:t>n</a:t>
            </a:r>
            <a:r>
              <a:rPr sz="975" baseline="-21367" dirty="0">
                <a:latin typeface="Times New Roman"/>
                <a:cs typeface="Times New Roman"/>
              </a:rPr>
              <a:t>1</a:t>
            </a:r>
            <a:r>
              <a:rPr sz="975" spc="547" baseline="-21367" dirty="0">
                <a:latin typeface="Times New Roman"/>
                <a:cs typeface="Times New Roman"/>
              </a:rPr>
              <a:t> </a:t>
            </a:r>
            <a:r>
              <a:rPr sz="900" i="1" spc="-35" dirty="0">
                <a:latin typeface="Times New Roman"/>
                <a:cs typeface="Times New Roman"/>
              </a:rPr>
              <a:t>n</a:t>
            </a:r>
            <a:r>
              <a:rPr sz="975" spc="-52" baseline="-21367" dirty="0">
                <a:latin typeface="Times New Roman"/>
                <a:cs typeface="Times New Roman"/>
              </a:rPr>
              <a:t>2</a:t>
            </a:r>
            <a:r>
              <a:rPr sz="975" baseline="-21367" dirty="0">
                <a:latin typeface="Times New Roman"/>
                <a:cs typeface="Times New Roman"/>
              </a:rPr>
              <a:t>	</a:t>
            </a:r>
            <a:r>
              <a:rPr sz="900" i="1" spc="-25" dirty="0">
                <a:latin typeface="Times New Roman"/>
                <a:cs typeface="Times New Roman"/>
              </a:rPr>
              <a:t>n</a:t>
            </a:r>
            <a:r>
              <a:rPr sz="975" i="1" spc="-37" baseline="-25641" dirty="0">
                <a:latin typeface="Times New Roman"/>
                <a:cs typeface="Times New Roman"/>
              </a:rPr>
              <a:t>N</a:t>
            </a:r>
            <a:endParaRPr sz="975" baseline="-25641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766815" y="8348472"/>
            <a:ext cx="86995" cy="40005"/>
          </a:xfrm>
          <a:custGeom>
            <a:avLst/>
            <a:gdLst/>
            <a:ahLst/>
            <a:cxnLst/>
            <a:rect l="l" t="t" r="r" b="b"/>
            <a:pathLst>
              <a:path w="86995" h="40004">
                <a:moveTo>
                  <a:pt x="86868" y="7620"/>
                </a:moveTo>
                <a:lnTo>
                  <a:pt x="0" y="7620"/>
                </a:lnTo>
                <a:lnTo>
                  <a:pt x="0" y="0"/>
                </a:lnTo>
                <a:lnTo>
                  <a:pt x="86868" y="0"/>
                </a:lnTo>
                <a:lnTo>
                  <a:pt x="86868" y="7620"/>
                </a:lnTo>
                <a:close/>
              </a:path>
              <a:path w="86995" h="40004">
                <a:moveTo>
                  <a:pt x="86868" y="39624"/>
                </a:moveTo>
                <a:lnTo>
                  <a:pt x="0" y="39624"/>
                </a:lnTo>
                <a:lnTo>
                  <a:pt x="0" y="32004"/>
                </a:lnTo>
                <a:lnTo>
                  <a:pt x="86868" y="32004"/>
                </a:lnTo>
                <a:lnTo>
                  <a:pt x="86868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583428" y="8227893"/>
            <a:ext cx="39433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4800" algn="l"/>
              </a:tabLst>
            </a:pPr>
            <a:r>
              <a:rPr sz="1350" i="1" spc="-50" dirty="0">
                <a:latin typeface="Times New Roman"/>
                <a:cs typeface="Times New Roman"/>
              </a:rPr>
              <a:t>v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1350" i="1" spc="-50" dirty="0">
                <a:latin typeface="Times New Roman"/>
                <a:cs typeface="Times New Roman"/>
              </a:rPr>
              <a:t>v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24503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91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255255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92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62192" y="8349709"/>
            <a:ext cx="104139" cy="1663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i="1" spc="-50" dirty="0">
                <a:latin typeface="Times New Roman"/>
                <a:cs typeface="Times New Roman"/>
              </a:rPr>
              <a:t>N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45911" y="8325329"/>
            <a:ext cx="8509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55284" y="8325329"/>
            <a:ext cx="9842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i="1" spc="-50" dirty="0">
                <a:latin typeface="Times New Roman"/>
                <a:cs typeface="Times New Roman"/>
              </a:rPr>
              <a:t>B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47543" y="2281923"/>
            <a:ext cx="52069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1270">
              <a:lnSpc>
                <a:spcPct val="100000"/>
              </a:lnSpc>
              <a:spcBef>
                <a:spcPts val="24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600">
              <a:latin typeface="Calibri"/>
              <a:cs typeface="Calibri"/>
            </a:endParaRPr>
          </a:p>
          <a:p>
            <a:pPr indent="8890">
              <a:lnSpc>
                <a:spcPct val="196700"/>
              </a:lnSpc>
              <a:spcBef>
                <a:spcPts val="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3643" y="1203760"/>
            <a:ext cx="2831465" cy="4337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700" dirty="0">
                <a:latin typeface="Calibri"/>
                <a:cs typeface="Calibri"/>
              </a:rPr>
              <a:t>Multiple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PRFs can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also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used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transversal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3643" y="1691096"/>
            <a:ext cx="1447165" cy="34861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700" spc="-10" dirty="0">
                <a:latin typeface="Calibri"/>
                <a:cs typeface="Calibri"/>
              </a:rPr>
              <a:t>Example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700" dirty="0">
                <a:latin typeface="Calibri"/>
                <a:cs typeface="Calibri"/>
              </a:rPr>
              <a:t>5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canceler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4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staggered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PRFs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759" y="2250948"/>
            <a:ext cx="2055875" cy="141579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524503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93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84396" y="1203760"/>
            <a:ext cx="2831465" cy="4337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700" dirty="0">
                <a:latin typeface="Calibri"/>
                <a:cs typeface="Calibri"/>
              </a:rPr>
              <a:t>Digital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(or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Discrete) </a:t>
            </a:r>
            <a:r>
              <a:rPr sz="700" dirty="0">
                <a:latin typeface="Calibri"/>
                <a:cs typeface="Calibri"/>
              </a:rPr>
              <a:t>Signal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Processing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(DSP)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082796" y="2427732"/>
            <a:ext cx="2265045" cy="978535"/>
            <a:chOff x="4082796" y="2427732"/>
            <a:chExt cx="2265045" cy="97853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2796" y="2427732"/>
              <a:ext cx="2264663" cy="97840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471416" y="2500883"/>
              <a:ext cx="579120" cy="822960"/>
            </a:xfrm>
            <a:custGeom>
              <a:avLst/>
              <a:gdLst/>
              <a:ahLst/>
              <a:cxnLst/>
              <a:rect l="l" t="t" r="r" b="b"/>
              <a:pathLst>
                <a:path w="579120" h="822960">
                  <a:moveTo>
                    <a:pt x="0" y="243840"/>
                  </a:moveTo>
                  <a:lnTo>
                    <a:pt x="579119" y="243840"/>
                  </a:lnTo>
                  <a:lnTo>
                    <a:pt x="579119" y="0"/>
                  </a:lnTo>
                  <a:lnTo>
                    <a:pt x="0" y="0"/>
                  </a:lnTo>
                  <a:lnTo>
                    <a:pt x="0" y="243840"/>
                  </a:lnTo>
                  <a:close/>
                </a:path>
                <a:path w="579120" h="822960">
                  <a:moveTo>
                    <a:pt x="0" y="822959"/>
                  </a:moveTo>
                  <a:lnTo>
                    <a:pt x="579119" y="822959"/>
                  </a:lnTo>
                  <a:lnTo>
                    <a:pt x="579119" y="579119"/>
                  </a:lnTo>
                  <a:lnTo>
                    <a:pt x="0" y="579119"/>
                  </a:lnTo>
                  <a:lnTo>
                    <a:pt x="0" y="822959"/>
                  </a:lnTo>
                  <a:close/>
                </a:path>
              </a:pathLst>
            </a:custGeom>
            <a:ln w="1219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153915" y="1756630"/>
            <a:ext cx="2604135" cy="35814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700" dirty="0">
                <a:latin typeface="Calibri"/>
                <a:cs typeface="Calibri"/>
              </a:rPr>
              <a:t>These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days </a:t>
            </a:r>
            <a:r>
              <a:rPr sz="700" dirty="0">
                <a:latin typeface="Calibri"/>
                <a:cs typeface="Calibri"/>
              </a:rPr>
              <a:t>almost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all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radar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signal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processing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done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using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DSP.</a:t>
            </a:r>
            <a:endParaRPr sz="700">
              <a:latin typeface="Calibri"/>
              <a:cs typeface="Calibri"/>
            </a:endParaRPr>
          </a:p>
          <a:p>
            <a:pPr marL="34925">
              <a:lnSpc>
                <a:spcPct val="100000"/>
              </a:lnSpc>
              <a:spcBef>
                <a:spcPts val="465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down-converted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signal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sampled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A/D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converter</a:t>
            </a:r>
            <a:r>
              <a:rPr sz="700" dirty="0">
                <a:latin typeface="Calibri"/>
                <a:cs typeface="Calibri"/>
              </a:rPr>
              <a:t> as</a:t>
            </a:r>
            <a:r>
              <a:rPr sz="700" spc="9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follows: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02400" y="2364913"/>
            <a:ext cx="906780" cy="5892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14"/>
              </a:spcBef>
            </a:pPr>
            <a:r>
              <a:rPr sz="700" spc="-20" dirty="0">
                <a:latin typeface="Calibri"/>
                <a:cs typeface="Calibri"/>
              </a:rPr>
              <a:t>Note: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2899"/>
              </a:lnSpc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quadrature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channel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removes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blind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phases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55255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94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3963" y="644347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6764" y="24384"/>
                </a:moveTo>
                <a:lnTo>
                  <a:pt x="7620" y="24384"/>
                </a:lnTo>
                <a:lnTo>
                  <a:pt x="6096" y="22860"/>
                </a:lnTo>
                <a:lnTo>
                  <a:pt x="4572" y="22860"/>
                </a:lnTo>
                <a:lnTo>
                  <a:pt x="4572" y="21336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9144"/>
                </a:lnTo>
                <a:lnTo>
                  <a:pt x="1524" y="7620"/>
                </a:lnTo>
                <a:lnTo>
                  <a:pt x="1524" y="6096"/>
                </a:lnTo>
                <a:lnTo>
                  <a:pt x="3048" y="4572"/>
                </a:lnTo>
                <a:lnTo>
                  <a:pt x="4572" y="4572"/>
                </a:lnTo>
                <a:lnTo>
                  <a:pt x="4572" y="3048"/>
                </a:lnTo>
                <a:lnTo>
                  <a:pt x="6096" y="1524"/>
                </a:lnTo>
                <a:lnTo>
                  <a:pt x="7620" y="1524"/>
                </a:lnTo>
                <a:lnTo>
                  <a:pt x="9144" y="0"/>
                </a:lnTo>
                <a:lnTo>
                  <a:pt x="15240" y="0"/>
                </a:lnTo>
                <a:lnTo>
                  <a:pt x="16764" y="1524"/>
                </a:lnTo>
                <a:lnTo>
                  <a:pt x="18288" y="1524"/>
                </a:lnTo>
                <a:lnTo>
                  <a:pt x="21336" y="4572"/>
                </a:lnTo>
                <a:lnTo>
                  <a:pt x="22860" y="4572"/>
                </a:lnTo>
                <a:lnTo>
                  <a:pt x="22860" y="6096"/>
                </a:lnTo>
                <a:lnTo>
                  <a:pt x="24384" y="7620"/>
                </a:lnTo>
                <a:lnTo>
                  <a:pt x="24384" y="16764"/>
                </a:lnTo>
                <a:lnTo>
                  <a:pt x="22860" y="18288"/>
                </a:lnTo>
                <a:lnTo>
                  <a:pt x="22860" y="19812"/>
                </a:lnTo>
                <a:lnTo>
                  <a:pt x="19812" y="22860"/>
                </a:lnTo>
                <a:lnTo>
                  <a:pt x="18288" y="22860"/>
                </a:lnTo>
                <a:lnTo>
                  <a:pt x="1676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6843" y="660958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6764" y="1524"/>
                </a:moveTo>
                <a:lnTo>
                  <a:pt x="7620" y="1524"/>
                </a:lnTo>
                <a:lnTo>
                  <a:pt x="9144" y="0"/>
                </a:lnTo>
                <a:lnTo>
                  <a:pt x="15240" y="0"/>
                </a:lnTo>
                <a:lnTo>
                  <a:pt x="16764" y="1524"/>
                </a:lnTo>
                <a:close/>
              </a:path>
              <a:path w="24765" h="24765">
                <a:moveTo>
                  <a:pt x="21336" y="21336"/>
                </a:moveTo>
                <a:lnTo>
                  <a:pt x="3048" y="21336"/>
                </a:lnTo>
                <a:lnTo>
                  <a:pt x="3048" y="19812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9144"/>
                </a:lnTo>
                <a:lnTo>
                  <a:pt x="1524" y="7620"/>
                </a:lnTo>
                <a:lnTo>
                  <a:pt x="1524" y="6096"/>
                </a:lnTo>
                <a:lnTo>
                  <a:pt x="6096" y="1524"/>
                </a:lnTo>
                <a:lnTo>
                  <a:pt x="18288" y="1524"/>
                </a:lnTo>
                <a:lnTo>
                  <a:pt x="19812" y="3048"/>
                </a:lnTo>
                <a:lnTo>
                  <a:pt x="21336" y="3048"/>
                </a:lnTo>
                <a:lnTo>
                  <a:pt x="22860" y="4572"/>
                </a:lnTo>
                <a:lnTo>
                  <a:pt x="22860" y="6096"/>
                </a:lnTo>
                <a:lnTo>
                  <a:pt x="24384" y="7620"/>
                </a:lnTo>
                <a:lnTo>
                  <a:pt x="24384" y="16764"/>
                </a:lnTo>
                <a:lnTo>
                  <a:pt x="22860" y="18288"/>
                </a:lnTo>
                <a:lnTo>
                  <a:pt x="22860" y="19812"/>
                </a:lnTo>
                <a:lnTo>
                  <a:pt x="21336" y="21336"/>
                </a:lnTo>
                <a:close/>
              </a:path>
              <a:path w="24765" h="24765">
                <a:moveTo>
                  <a:pt x="18288" y="22860"/>
                </a:moveTo>
                <a:lnTo>
                  <a:pt x="6096" y="22860"/>
                </a:lnTo>
                <a:lnTo>
                  <a:pt x="4572" y="21336"/>
                </a:lnTo>
                <a:lnTo>
                  <a:pt x="19812" y="21336"/>
                </a:lnTo>
                <a:lnTo>
                  <a:pt x="18288" y="22860"/>
                </a:lnTo>
                <a:close/>
              </a:path>
              <a:path w="24765" h="24765">
                <a:moveTo>
                  <a:pt x="15240" y="24384"/>
                </a:moveTo>
                <a:lnTo>
                  <a:pt x="9144" y="24384"/>
                </a:lnTo>
                <a:lnTo>
                  <a:pt x="7620" y="22860"/>
                </a:lnTo>
                <a:lnTo>
                  <a:pt x="16764" y="22860"/>
                </a:lnTo>
                <a:lnTo>
                  <a:pt x="1524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6843" y="677570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288" y="1524"/>
                </a:moveTo>
                <a:lnTo>
                  <a:pt x="6096" y="1524"/>
                </a:lnTo>
                <a:lnTo>
                  <a:pt x="7620" y="0"/>
                </a:lnTo>
                <a:lnTo>
                  <a:pt x="16764" y="0"/>
                </a:lnTo>
                <a:lnTo>
                  <a:pt x="18288" y="1524"/>
                </a:lnTo>
                <a:close/>
              </a:path>
              <a:path w="24765" h="24765">
                <a:moveTo>
                  <a:pt x="18288" y="22860"/>
                </a:moveTo>
                <a:lnTo>
                  <a:pt x="6096" y="22860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9144"/>
                </a:lnTo>
                <a:lnTo>
                  <a:pt x="1524" y="7620"/>
                </a:lnTo>
                <a:lnTo>
                  <a:pt x="1524" y="6096"/>
                </a:lnTo>
                <a:lnTo>
                  <a:pt x="4572" y="3048"/>
                </a:lnTo>
                <a:lnTo>
                  <a:pt x="4572" y="1524"/>
                </a:lnTo>
                <a:lnTo>
                  <a:pt x="19812" y="1524"/>
                </a:lnTo>
                <a:lnTo>
                  <a:pt x="22860" y="4572"/>
                </a:lnTo>
                <a:lnTo>
                  <a:pt x="22860" y="6096"/>
                </a:lnTo>
                <a:lnTo>
                  <a:pt x="24384" y="7620"/>
                </a:lnTo>
                <a:lnTo>
                  <a:pt x="24384" y="16764"/>
                </a:lnTo>
                <a:lnTo>
                  <a:pt x="22860" y="18288"/>
                </a:lnTo>
                <a:lnTo>
                  <a:pt x="22860" y="19812"/>
                </a:lnTo>
                <a:lnTo>
                  <a:pt x="21336" y="19812"/>
                </a:lnTo>
                <a:lnTo>
                  <a:pt x="18288" y="22860"/>
                </a:lnTo>
                <a:close/>
              </a:path>
              <a:path w="24765" h="24765">
                <a:moveTo>
                  <a:pt x="15240" y="24384"/>
                </a:moveTo>
                <a:lnTo>
                  <a:pt x="9144" y="24384"/>
                </a:lnTo>
                <a:lnTo>
                  <a:pt x="7620" y="22860"/>
                </a:lnTo>
                <a:lnTo>
                  <a:pt x="16764" y="22860"/>
                </a:lnTo>
                <a:lnTo>
                  <a:pt x="1524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6843" y="694029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6764" y="24384"/>
                </a:moveTo>
                <a:lnTo>
                  <a:pt x="7620" y="24384"/>
                </a:lnTo>
                <a:lnTo>
                  <a:pt x="6096" y="22860"/>
                </a:lnTo>
                <a:lnTo>
                  <a:pt x="4572" y="22860"/>
                </a:lnTo>
                <a:lnTo>
                  <a:pt x="3048" y="21336"/>
                </a:lnTo>
                <a:lnTo>
                  <a:pt x="3048" y="19812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9144"/>
                </a:lnTo>
                <a:lnTo>
                  <a:pt x="1524" y="7620"/>
                </a:lnTo>
                <a:lnTo>
                  <a:pt x="1524" y="6096"/>
                </a:lnTo>
                <a:lnTo>
                  <a:pt x="3048" y="4572"/>
                </a:lnTo>
                <a:lnTo>
                  <a:pt x="4572" y="4572"/>
                </a:lnTo>
                <a:lnTo>
                  <a:pt x="4572" y="3048"/>
                </a:lnTo>
                <a:lnTo>
                  <a:pt x="6096" y="1524"/>
                </a:lnTo>
                <a:lnTo>
                  <a:pt x="7620" y="1524"/>
                </a:lnTo>
                <a:lnTo>
                  <a:pt x="9144" y="0"/>
                </a:lnTo>
                <a:lnTo>
                  <a:pt x="15240" y="0"/>
                </a:lnTo>
                <a:lnTo>
                  <a:pt x="16764" y="1524"/>
                </a:lnTo>
                <a:lnTo>
                  <a:pt x="18288" y="1524"/>
                </a:lnTo>
                <a:lnTo>
                  <a:pt x="19812" y="3048"/>
                </a:lnTo>
                <a:lnTo>
                  <a:pt x="21336" y="3048"/>
                </a:lnTo>
                <a:lnTo>
                  <a:pt x="22860" y="4572"/>
                </a:lnTo>
                <a:lnTo>
                  <a:pt x="22860" y="6096"/>
                </a:lnTo>
                <a:lnTo>
                  <a:pt x="24384" y="7620"/>
                </a:lnTo>
                <a:lnTo>
                  <a:pt x="24384" y="16764"/>
                </a:lnTo>
                <a:lnTo>
                  <a:pt x="22860" y="18288"/>
                </a:lnTo>
                <a:lnTo>
                  <a:pt x="22860" y="19812"/>
                </a:lnTo>
                <a:lnTo>
                  <a:pt x="19812" y="22860"/>
                </a:lnTo>
                <a:lnTo>
                  <a:pt x="18288" y="22860"/>
                </a:lnTo>
                <a:lnTo>
                  <a:pt x="1676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6843" y="710641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6764" y="1524"/>
                </a:moveTo>
                <a:lnTo>
                  <a:pt x="7620" y="1524"/>
                </a:lnTo>
                <a:lnTo>
                  <a:pt x="9144" y="0"/>
                </a:lnTo>
                <a:lnTo>
                  <a:pt x="15240" y="0"/>
                </a:lnTo>
                <a:lnTo>
                  <a:pt x="16764" y="1524"/>
                </a:lnTo>
                <a:close/>
              </a:path>
              <a:path w="24765" h="24765">
                <a:moveTo>
                  <a:pt x="21336" y="21336"/>
                </a:moveTo>
                <a:lnTo>
                  <a:pt x="3048" y="21336"/>
                </a:lnTo>
                <a:lnTo>
                  <a:pt x="3048" y="19812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9144"/>
                </a:lnTo>
                <a:lnTo>
                  <a:pt x="1524" y="7620"/>
                </a:lnTo>
                <a:lnTo>
                  <a:pt x="1524" y="6096"/>
                </a:lnTo>
                <a:lnTo>
                  <a:pt x="6096" y="1524"/>
                </a:lnTo>
                <a:lnTo>
                  <a:pt x="18288" y="1524"/>
                </a:lnTo>
                <a:lnTo>
                  <a:pt x="19812" y="3048"/>
                </a:lnTo>
                <a:lnTo>
                  <a:pt x="21336" y="3048"/>
                </a:lnTo>
                <a:lnTo>
                  <a:pt x="22860" y="4572"/>
                </a:lnTo>
                <a:lnTo>
                  <a:pt x="22860" y="6096"/>
                </a:lnTo>
                <a:lnTo>
                  <a:pt x="24384" y="7620"/>
                </a:lnTo>
                <a:lnTo>
                  <a:pt x="24384" y="16764"/>
                </a:lnTo>
                <a:lnTo>
                  <a:pt x="22860" y="18288"/>
                </a:lnTo>
                <a:lnTo>
                  <a:pt x="22860" y="19812"/>
                </a:lnTo>
                <a:lnTo>
                  <a:pt x="21336" y="21336"/>
                </a:lnTo>
                <a:close/>
              </a:path>
              <a:path w="24765" h="24765">
                <a:moveTo>
                  <a:pt x="18288" y="22860"/>
                </a:moveTo>
                <a:lnTo>
                  <a:pt x="6096" y="22860"/>
                </a:lnTo>
                <a:lnTo>
                  <a:pt x="4572" y="21336"/>
                </a:lnTo>
                <a:lnTo>
                  <a:pt x="19812" y="21336"/>
                </a:lnTo>
                <a:lnTo>
                  <a:pt x="18288" y="22860"/>
                </a:lnTo>
                <a:close/>
              </a:path>
              <a:path w="24765" h="24765">
                <a:moveTo>
                  <a:pt x="15240" y="24384"/>
                </a:moveTo>
                <a:lnTo>
                  <a:pt x="9144" y="24384"/>
                </a:lnTo>
                <a:lnTo>
                  <a:pt x="7620" y="22860"/>
                </a:lnTo>
                <a:lnTo>
                  <a:pt x="16764" y="22860"/>
                </a:lnTo>
                <a:lnTo>
                  <a:pt x="1524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6843" y="727252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8288" y="1524"/>
                </a:moveTo>
                <a:lnTo>
                  <a:pt x="6096" y="1524"/>
                </a:lnTo>
                <a:lnTo>
                  <a:pt x="7620" y="0"/>
                </a:lnTo>
                <a:lnTo>
                  <a:pt x="16764" y="0"/>
                </a:lnTo>
                <a:lnTo>
                  <a:pt x="18288" y="1524"/>
                </a:lnTo>
                <a:close/>
              </a:path>
              <a:path w="24765" h="24765">
                <a:moveTo>
                  <a:pt x="18288" y="22860"/>
                </a:moveTo>
                <a:lnTo>
                  <a:pt x="6096" y="22860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9144"/>
                </a:lnTo>
                <a:lnTo>
                  <a:pt x="1524" y="7620"/>
                </a:lnTo>
                <a:lnTo>
                  <a:pt x="1524" y="6096"/>
                </a:lnTo>
                <a:lnTo>
                  <a:pt x="4572" y="3048"/>
                </a:lnTo>
                <a:lnTo>
                  <a:pt x="4572" y="1524"/>
                </a:lnTo>
                <a:lnTo>
                  <a:pt x="19812" y="1524"/>
                </a:lnTo>
                <a:lnTo>
                  <a:pt x="22860" y="4572"/>
                </a:lnTo>
                <a:lnTo>
                  <a:pt x="22860" y="6096"/>
                </a:lnTo>
                <a:lnTo>
                  <a:pt x="24384" y="7620"/>
                </a:lnTo>
                <a:lnTo>
                  <a:pt x="24384" y="16764"/>
                </a:lnTo>
                <a:lnTo>
                  <a:pt x="22860" y="18288"/>
                </a:lnTo>
                <a:lnTo>
                  <a:pt x="22860" y="19812"/>
                </a:lnTo>
                <a:lnTo>
                  <a:pt x="21336" y="19812"/>
                </a:lnTo>
                <a:lnTo>
                  <a:pt x="18288" y="22860"/>
                </a:lnTo>
                <a:close/>
              </a:path>
              <a:path w="24765" h="24765">
                <a:moveTo>
                  <a:pt x="13716" y="24384"/>
                </a:moveTo>
                <a:lnTo>
                  <a:pt x="10668" y="24384"/>
                </a:lnTo>
                <a:lnTo>
                  <a:pt x="9144" y="22860"/>
                </a:lnTo>
                <a:lnTo>
                  <a:pt x="15240" y="22860"/>
                </a:lnTo>
                <a:lnTo>
                  <a:pt x="13716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6843" y="743711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6764" y="1524"/>
                </a:moveTo>
                <a:lnTo>
                  <a:pt x="7620" y="1524"/>
                </a:lnTo>
                <a:lnTo>
                  <a:pt x="9144" y="0"/>
                </a:lnTo>
                <a:lnTo>
                  <a:pt x="15240" y="0"/>
                </a:lnTo>
                <a:lnTo>
                  <a:pt x="16764" y="1524"/>
                </a:lnTo>
                <a:close/>
              </a:path>
              <a:path w="24765" h="24765">
                <a:moveTo>
                  <a:pt x="19812" y="22860"/>
                </a:moveTo>
                <a:lnTo>
                  <a:pt x="4572" y="22860"/>
                </a:lnTo>
                <a:lnTo>
                  <a:pt x="3048" y="21336"/>
                </a:lnTo>
                <a:lnTo>
                  <a:pt x="3048" y="19812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9144"/>
                </a:lnTo>
                <a:lnTo>
                  <a:pt x="1524" y="7620"/>
                </a:lnTo>
                <a:lnTo>
                  <a:pt x="1524" y="6096"/>
                </a:lnTo>
                <a:lnTo>
                  <a:pt x="6096" y="1524"/>
                </a:lnTo>
                <a:lnTo>
                  <a:pt x="18288" y="1524"/>
                </a:lnTo>
                <a:lnTo>
                  <a:pt x="19812" y="3048"/>
                </a:lnTo>
                <a:lnTo>
                  <a:pt x="21336" y="3048"/>
                </a:lnTo>
                <a:lnTo>
                  <a:pt x="22860" y="4572"/>
                </a:lnTo>
                <a:lnTo>
                  <a:pt x="22860" y="6096"/>
                </a:lnTo>
                <a:lnTo>
                  <a:pt x="24384" y="7620"/>
                </a:lnTo>
                <a:lnTo>
                  <a:pt x="24384" y="16764"/>
                </a:lnTo>
                <a:lnTo>
                  <a:pt x="22860" y="18288"/>
                </a:lnTo>
                <a:lnTo>
                  <a:pt x="22860" y="19812"/>
                </a:lnTo>
                <a:lnTo>
                  <a:pt x="19812" y="22860"/>
                </a:lnTo>
                <a:close/>
              </a:path>
              <a:path w="24765" h="24765">
                <a:moveTo>
                  <a:pt x="16764" y="24384"/>
                </a:moveTo>
                <a:lnTo>
                  <a:pt x="7620" y="24384"/>
                </a:lnTo>
                <a:lnTo>
                  <a:pt x="6096" y="22860"/>
                </a:lnTo>
                <a:lnTo>
                  <a:pt x="18288" y="22860"/>
                </a:lnTo>
                <a:lnTo>
                  <a:pt x="1676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6843" y="760323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5">
                <a:moveTo>
                  <a:pt x="15240" y="24384"/>
                </a:moveTo>
                <a:lnTo>
                  <a:pt x="9144" y="24384"/>
                </a:lnTo>
                <a:lnTo>
                  <a:pt x="7620" y="22860"/>
                </a:lnTo>
                <a:lnTo>
                  <a:pt x="6096" y="22860"/>
                </a:lnTo>
                <a:lnTo>
                  <a:pt x="4572" y="21336"/>
                </a:lnTo>
                <a:lnTo>
                  <a:pt x="3048" y="21336"/>
                </a:lnTo>
                <a:lnTo>
                  <a:pt x="3048" y="19812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9144"/>
                </a:lnTo>
                <a:lnTo>
                  <a:pt x="1524" y="7620"/>
                </a:lnTo>
                <a:lnTo>
                  <a:pt x="1524" y="6096"/>
                </a:lnTo>
                <a:lnTo>
                  <a:pt x="4572" y="3048"/>
                </a:lnTo>
                <a:lnTo>
                  <a:pt x="4572" y="1524"/>
                </a:lnTo>
                <a:lnTo>
                  <a:pt x="7620" y="1524"/>
                </a:lnTo>
                <a:lnTo>
                  <a:pt x="9144" y="0"/>
                </a:lnTo>
                <a:lnTo>
                  <a:pt x="15240" y="0"/>
                </a:lnTo>
                <a:lnTo>
                  <a:pt x="16764" y="1524"/>
                </a:lnTo>
                <a:lnTo>
                  <a:pt x="19812" y="1524"/>
                </a:lnTo>
                <a:lnTo>
                  <a:pt x="22860" y="4572"/>
                </a:lnTo>
                <a:lnTo>
                  <a:pt x="22860" y="6096"/>
                </a:lnTo>
                <a:lnTo>
                  <a:pt x="24384" y="7620"/>
                </a:lnTo>
                <a:lnTo>
                  <a:pt x="24384" y="16764"/>
                </a:lnTo>
                <a:lnTo>
                  <a:pt x="22860" y="18288"/>
                </a:lnTo>
                <a:lnTo>
                  <a:pt x="22860" y="19812"/>
                </a:lnTo>
                <a:lnTo>
                  <a:pt x="21336" y="21336"/>
                </a:lnTo>
                <a:lnTo>
                  <a:pt x="19812" y="21336"/>
                </a:lnTo>
                <a:lnTo>
                  <a:pt x="18288" y="22860"/>
                </a:lnTo>
                <a:lnTo>
                  <a:pt x="16764" y="22860"/>
                </a:lnTo>
                <a:lnTo>
                  <a:pt x="1524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99363" y="6077512"/>
            <a:ext cx="2785745" cy="15938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91795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95580" marR="1845945" indent="-182880">
              <a:lnSpc>
                <a:spcPct val="155400"/>
              </a:lnSpc>
              <a:spcBef>
                <a:spcPts val="375"/>
              </a:spcBef>
            </a:pPr>
            <a:r>
              <a:rPr sz="700" spc="-10" dirty="0">
                <a:latin typeface="Calibri"/>
                <a:cs typeface="Calibri"/>
              </a:rPr>
              <a:t>Advantages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DSP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greater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stability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greater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repeatability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greater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precision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greater</a:t>
            </a:r>
            <a:r>
              <a:rPr sz="700" spc="-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reliability</a:t>
            </a:r>
            <a:endParaRPr sz="700">
              <a:latin typeface="Calibri"/>
              <a:cs typeface="Calibri"/>
            </a:endParaRPr>
          </a:p>
          <a:p>
            <a:pPr marL="195580" marR="1287780" indent="1270">
              <a:lnSpc>
                <a:spcPct val="154300"/>
              </a:lnSpc>
              <a:spcBef>
                <a:spcPts val="10"/>
              </a:spcBef>
            </a:pPr>
            <a:r>
              <a:rPr sz="700" dirty="0">
                <a:latin typeface="Calibri"/>
                <a:cs typeface="Calibri"/>
              </a:rPr>
              <a:t>easy to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implement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multiple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PRFs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greater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flexibility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designing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</a:t>
            </a:r>
            <a:endParaRPr sz="700">
              <a:latin typeface="Calibri"/>
              <a:cs typeface="Calibri"/>
            </a:endParaRPr>
          </a:p>
          <a:p>
            <a:pPr marL="195580">
              <a:lnSpc>
                <a:spcPct val="100000"/>
              </a:lnSpc>
              <a:spcBef>
                <a:spcPts val="470"/>
              </a:spcBef>
            </a:pPr>
            <a:r>
              <a:rPr sz="700" dirty="0">
                <a:latin typeface="Calibri"/>
                <a:cs typeface="Calibri"/>
              </a:rPr>
              <a:t>gives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ability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change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system </a:t>
            </a:r>
            <a:r>
              <a:rPr sz="700" spc="-10" dirty="0">
                <a:latin typeface="Calibri"/>
                <a:cs typeface="Calibri"/>
              </a:rPr>
              <a:t>parameters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dynamically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84396" y="6077512"/>
            <a:ext cx="2831465" cy="4337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700" dirty="0">
                <a:latin typeface="Calibri"/>
                <a:cs typeface="Calibri"/>
              </a:rPr>
              <a:t>Digital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(or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Discrete)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Signal Processing</a:t>
            </a:r>
            <a:r>
              <a:rPr sz="700" spc="7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(DSP)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84396" y="6686977"/>
            <a:ext cx="2734945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Note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requirements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for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A/D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very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difficult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meet </a:t>
            </a:r>
            <a:r>
              <a:rPr sz="700" spc="-20" dirty="0">
                <a:latin typeface="Calibri"/>
                <a:cs typeface="Calibri"/>
              </a:rPr>
              <a:t>with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technology.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37247" y="6726935"/>
            <a:ext cx="252983" cy="80771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4623815" y="7463028"/>
            <a:ext cx="220979" cy="74930"/>
            <a:chOff x="4623815" y="7463028"/>
            <a:chExt cx="220979" cy="74930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3815" y="7463028"/>
              <a:ext cx="120395" cy="7467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773155" y="7476744"/>
              <a:ext cx="71755" cy="45720"/>
            </a:xfrm>
            <a:custGeom>
              <a:avLst/>
              <a:gdLst/>
              <a:ahLst/>
              <a:cxnLst/>
              <a:rect l="l" t="t" r="r" b="b"/>
              <a:pathLst>
                <a:path w="71754" h="45720">
                  <a:moveTo>
                    <a:pt x="39624" y="15240"/>
                  </a:moveTo>
                  <a:lnTo>
                    <a:pt x="38100" y="12192"/>
                  </a:lnTo>
                  <a:lnTo>
                    <a:pt x="38100" y="10668"/>
                  </a:lnTo>
                  <a:lnTo>
                    <a:pt x="36576" y="7620"/>
                  </a:lnTo>
                  <a:lnTo>
                    <a:pt x="35052" y="6096"/>
                  </a:lnTo>
                  <a:lnTo>
                    <a:pt x="33528" y="3048"/>
                  </a:lnTo>
                  <a:lnTo>
                    <a:pt x="32004" y="2286"/>
                  </a:lnTo>
                  <a:lnTo>
                    <a:pt x="32004" y="16764"/>
                  </a:lnTo>
                  <a:lnTo>
                    <a:pt x="32004" y="27432"/>
                  </a:lnTo>
                  <a:lnTo>
                    <a:pt x="30480" y="28956"/>
                  </a:lnTo>
                  <a:lnTo>
                    <a:pt x="30480" y="33528"/>
                  </a:lnTo>
                  <a:lnTo>
                    <a:pt x="27432" y="36576"/>
                  </a:lnTo>
                  <a:lnTo>
                    <a:pt x="25908" y="36576"/>
                  </a:lnTo>
                  <a:lnTo>
                    <a:pt x="22860" y="39624"/>
                  </a:lnTo>
                  <a:lnTo>
                    <a:pt x="15240" y="39624"/>
                  </a:lnTo>
                  <a:lnTo>
                    <a:pt x="12192" y="36576"/>
                  </a:lnTo>
                  <a:lnTo>
                    <a:pt x="10668" y="36576"/>
                  </a:lnTo>
                  <a:lnTo>
                    <a:pt x="10668" y="35052"/>
                  </a:lnTo>
                  <a:lnTo>
                    <a:pt x="9144" y="33528"/>
                  </a:lnTo>
                  <a:lnTo>
                    <a:pt x="9144" y="30480"/>
                  </a:lnTo>
                  <a:lnTo>
                    <a:pt x="7620" y="28956"/>
                  </a:lnTo>
                  <a:lnTo>
                    <a:pt x="7620" y="15240"/>
                  </a:lnTo>
                  <a:lnTo>
                    <a:pt x="9144" y="13716"/>
                  </a:lnTo>
                  <a:lnTo>
                    <a:pt x="9144" y="12192"/>
                  </a:lnTo>
                  <a:lnTo>
                    <a:pt x="10668" y="10668"/>
                  </a:lnTo>
                  <a:lnTo>
                    <a:pt x="10668" y="9144"/>
                  </a:lnTo>
                  <a:lnTo>
                    <a:pt x="12192" y="7620"/>
                  </a:lnTo>
                  <a:lnTo>
                    <a:pt x="13716" y="7620"/>
                  </a:lnTo>
                  <a:lnTo>
                    <a:pt x="15240" y="6096"/>
                  </a:lnTo>
                  <a:lnTo>
                    <a:pt x="24384" y="6096"/>
                  </a:lnTo>
                  <a:lnTo>
                    <a:pt x="25908" y="7620"/>
                  </a:lnTo>
                  <a:lnTo>
                    <a:pt x="27432" y="7620"/>
                  </a:lnTo>
                  <a:lnTo>
                    <a:pt x="28956" y="9144"/>
                  </a:lnTo>
                  <a:lnTo>
                    <a:pt x="28956" y="10668"/>
                  </a:lnTo>
                  <a:lnTo>
                    <a:pt x="30480" y="12192"/>
                  </a:lnTo>
                  <a:lnTo>
                    <a:pt x="30480" y="13716"/>
                  </a:lnTo>
                  <a:lnTo>
                    <a:pt x="32004" y="16764"/>
                  </a:lnTo>
                  <a:lnTo>
                    <a:pt x="32004" y="2286"/>
                  </a:lnTo>
                  <a:lnTo>
                    <a:pt x="30480" y="1524"/>
                  </a:lnTo>
                  <a:lnTo>
                    <a:pt x="28956" y="1524"/>
                  </a:lnTo>
                  <a:lnTo>
                    <a:pt x="25908" y="0"/>
                  </a:lnTo>
                  <a:lnTo>
                    <a:pt x="13716" y="0"/>
                  </a:lnTo>
                  <a:lnTo>
                    <a:pt x="10668" y="1524"/>
                  </a:lnTo>
                  <a:lnTo>
                    <a:pt x="9144" y="3048"/>
                  </a:lnTo>
                  <a:lnTo>
                    <a:pt x="6096" y="4572"/>
                  </a:lnTo>
                  <a:lnTo>
                    <a:pt x="3048" y="7620"/>
                  </a:lnTo>
                  <a:lnTo>
                    <a:pt x="1524" y="10668"/>
                  </a:lnTo>
                  <a:lnTo>
                    <a:pt x="1524" y="13716"/>
                  </a:lnTo>
                  <a:lnTo>
                    <a:pt x="0" y="16764"/>
                  </a:lnTo>
                  <a:lnTo>
                    <a:pt x="0" y="28956"/>
                  </a:lnTo>
                  <a:lnTo>
                    <a:pt x="1524" y="32004"/>
                  </a:lnTo>
                  <a:lnTo>
                    <a:pt x="1524" y="35052"/>
                  </a:lnTo>
                  <a:lnTo>
                    <a:pt x="3048" y="38100"/>
                  </a:lnTo>
                  <a:lnTo>
                    <a:pt x="7620" y="42672"/>
                  </a:lnTo>
                  <a:lnTo>
                    <a:pt x="10668" y="44196"/>
                  </a:lnTo>
                  <a:lnTo>
                    <a:pt x="13716" y="44196"/>
                  </a:lnTo>
                  <a:lnTo>
                    <a:pt x="15240" y="45720"/>
                  </a:lnTo>
                  <a:lnTo>
                    <a:pt x="22860" y="45720"/>
                  </a:lnTo>
                  <a:lnTo>
                    <a:pt x="25908" y="44196"/>
                  </a:lnTo>
                  <a:lnTo>
                    <a:pt x="27432" y="44196"/>
                  </a:lnTo>
                  <a:lnTo>
                    <a:pt x="30480" y="42672"/>
                  </a:lnTo>
                  <a:lnTo>
                    <a:pt x="32004" y="41148"/>
                  </a:lnTo>
                  <a:lnTo>
                    <a:pt x="35052" y="39624"/>
                  </a:lnTo>
                  <a:lnTo>
                    <a:pt x="36576" y="36576"/>
                  </a:lnTo>
                  <a:lnTo>
                    <a:pt x="36576" y="35052"/>
                  </a:lnTo>
                  <a:lnTo>
                    <a:pt x="39624" y="28956"/>
                  </a:lnTo>
                  <a:lnTo>
                    <a:pt x="39624" y="15240"/>
                  </a:lnTo>
                  <a:close/>
                </a:path>
                <a:path w="71754" h="45720">
                  <a:moveTo>
                    <a:pt x="71640" y="12"/>
                  </a:moveTo>
                  <a:lnTo>
                    <a:pt x="64020" y="12"/>
                  </a:lnTo>
                  <a:lnTo>
                    <a:pt x="62496" y="1536"/>
                  </a:lnTo>
                  <a:lnTo>
                    <a:pt x="60972" y="1536"/>
                  </a:lnTo>
                  <a:lnTo>
                    <a:pt x="60972" y="3060"/>
                  </a:lnTo>
                  <a:lnTo>
                    <a:pt x="59448" y="4584"/>
                  </a:lnTo>
                  <a:lnTo>
                    <a:pt x="57924" y="4584"/>
                  </a:lnTo>
                  <a:lnTo>
                    <a:pt x="57924" y="6108"/>
                  </a:lnTo>
                  <a:lnTo>
                    <a:pt x="56400" y="9156"/>
                  </a:lnTo>
                  <a:lnTo>
                    <a:pt x="56400" y="1536"/>
                  </a:lnTo>
                  <a:lnTo>
                    <a:pt x="50304" y="1536"/>
                  </a:lnTo>
                  <a:lnTo>
                    <a:pt x="48780" y="3060"/>
                  </a:lnTo>
                  <a:lnTo>
                    <a:pt x="48780" y="42684"/>
                  </a:lnTo>
                  <a:lnTo>
                    <a:pt x="50304" y="42684"/>
                  </a:lnTo>
                  <a:lnTo>
                    <a:pt x="50304" y="44208"/>
                  </a:lnTo>
                  <a:lnTo>
                    <a:pt x="56400" y="44208"/>
                  </a:lnTo>
                  <a:lnTo>
                    <a:pt x="56400" y="16776"/>
                  </a:lnTo>
                  <a:lnTo>
                    <a:pt x="57924" y="13728"/>
                  </a:lnTo>
                  <a:lnTo>
                    <a:pt x="59448" y="12204"/>
                  </a:lnTo>
                  <a:lnTo>
                    <a:pt x="59448" y="10680"/>
                  </a:lnTo>
                  <a:lnTo>
                    <a:pt x="60972" y="10680"/>
                  </a:lnTo>
                  <a:lnTo>
                    <a:pt x="60972" y="9156"/>
                  </a:lnTo>
                  <a:lnTo>
                    <a:pt x="64020" y="6108"/>
                  </a:lnTo>
                  <a:lnTo>
                    <a:pt x="70116" y="6108"/>
                  </a:lnTo>
                  <a:lnTo>
                    <a:pt x="70116" y="7632"/>
                  </a:lnTo>
                  <a:lnTo>
                    <a:pt x="71640" y="7632"/>
                  </a:lnTo>
                  <a:lnTo>
                    <a:pt x="71640" y="6108"/>
                  </a:lnTo>
                  <a:lnTo>
                    <a:pt x="71640" y="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120896" y="7084533"/>
            <a:ext cx="3339465" cy="90805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565"/>
              </a:spcBef>
            </a:pP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Sampling</a:t>
            </a:r>
            <a:r>
              <a:rPr sz="700" u="sng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Rate</a:t>
            </a:r>
            <a:endParaRPr sz="700">
              <a:latin typeface="Calibri"/>
              <a:cs typeface="Calibri"/>
            </a:endParaRPr>
          </a:p>
          <a:p>
            <a:pPr marL="76200" marR="55880">
              <a:lnSpc>
                <a:spcPct val="102899"/>
              </a:lnSpc>
              <a:spcBef>
                <a:spcPts val="440"/>
              </a:spcBef>
              <a:tabLst>
                <a:tab pos="748030" algn="l"/>
              </a:tabLst>
            </a:pPr>
            <a:r>
              <a:rPr sz="700" dirty="0">
                <a:latin typeface="Calibri"/>
                <a:cs typeface="Calibri"/>
              </a:rPr>
              <a:t>Assuming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resolution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(R</a:t>
            </a:r>
            <a:r>
              <a:rPr sz="675" baseline="-12345" dirty="0">
                <a:latin typeface="Calibri"/>
                <a:cs typeface="Calibri"/>
              </a:rPr>
              <a:t>res</a:t>
            </a:r>
            <a:r>
              <a:rPr sz="700" dirty="0">
                <a:latin typeface="Calibri"/>
                <a:cs typeface="Calibri"/>
              </a:rPr>
              <a:t>)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150m,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received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signal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sampled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at</a:t>
            </a:r>
            <a:r>
              <a:rPr sz="700" spc="9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intervals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c/2R</a:t>
            </a:r>
            <a:r>
              <a:rPr sz="675" baseline="-12345" dirty="0">
                <a:latin typeface="Calibri"/>
                <a:cs typeface="Calibri"/>
              </a:rPr>
              <a:t>res</a:t>
            </a:r>
            <a:r>
              <a:rPr sz="675" spc="37" baseline="-12345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=</a:t>
            </a:r>
            <a:r>
              <a:rPr sz="700" dirty="0">
                <a:latin typeface="Calibri"/>
                <a:cs typeface="Calibri"/>
              </a:rPr>
              <a:t>	a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sampling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rate</a:t>
            </a:r>
            <a:r>
              <a:rPr sz="700" dirty="0">
                <a:latin typeface="Calibri"/>
                <a:cs typeface="Calibri"/>
              </a:rPr>
              <a:t> of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1</a:t>
            </a:r>
            <a:r>
              <a:rPr sz="700" spc="7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MHz</a:t>
            </a:r>
            <a:endParaRPr sz="7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470"/>
              </a:spcBef>
            </a:pP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Memory</a:t>
            </a:r>
            <a:r>
              <a:rPr sz="7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Requiremen</a:t>
            </a:r>
            <a:r>
              <a:rPr sz="700" spc="-10" dirty="0">
                <a:latin typeface="Calibri"/>
                <a:cs typeface="Calibri"/>
              </a:rPr>
              <a:t>t</a:t>
            </a:r>
            <a:endParaRPr sz="700">
              <a:latin typeface="Calibri"/>
              <a:cs typeface="Calibri"/>
            </a:endParaRPr>
          </a:p>
          <a:p>
            <a:pPr marL="76200" marR="207010">
              <a:lnSpc>
                <a:spcPct val="102899"/>
              </a:lnSpc>
              <a:spcBef>
                <a:spcPts val="430"/>
              </a:spcBef>
            </a:pPr>
            <a:r>
              <a:rPr sz="700" dirty="0">
                <a:latin typeface="Calibri"/>
                <a:cs typeface="Calibri"/>
              </a:rPr>
              <a:t>Assuming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antenna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rotation</a:t>
            </a:r>
            <a:r>
              <a:rPr sz="700" dirty="0">
                <a:latin typeface="Calibri"/>
                <a:cs typeface="Calibri"/>
              </a:rPr>
              <a:t> period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12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(5rpm)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storage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required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would</a:t>
            </a:r>
            <a:r>
              <a:rPr sz="700" spc="9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be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only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12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Mbytes/scan.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24503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95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55255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96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3643" y="1139200"/>
            <a:ext cx="2831465" cy="43116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64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700" dirty="0">
                <a:latin typeface="Calibri"/>
                <a:cs typeface="Calibri"/>
              </a:rPr>
              <a:t>Digital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(or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Discrete)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Signal Processing</a:t>
            </a:r>
            <a:r>
              <a:rPr sz="700" spc="7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(DSP)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00122" y="2570225"/>
            <a:ext cx="330200" cy="152400"/>
            <a:chOff x="2500122" y="2570225"/>
            <a:chExt cx="330200" cy="152400"/>
          </a:xfrm>
        </p:grpSpPr>
        <p:sp>
          <p:nvSpPr>
            <p:cNvPr id="4" name="object 4"/>
            <p:cNvSpPr/>
            <p:nvPr/>
          </p:nvSpPr>
          <p:spPr>
            <a:xfrm>
              <a:off x="2503932" y="2665475"/>
              <a:ext cx="17145" cy="10795"/>
            </a:xfrm>
            <a:custGeom>
              <a:avLst/>
              <a:gdLst/>
              <a:ahLst/>
              <a:cxnLst/>
              <a:rect l="l" t="t" r="r" b="b"/>
              <a:pathLst>
                <a:path w="17144" h="10794">
                  <a:moveTo>
                    <a:pt x="0" y="10667"/>
                  </a:moveTo>
                  <a:lnTo>
                    <a:pt x="16764" y="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20696" y="2668524"/>
              <a:ext cx="24765" cy="47625"/>
            </a:xfrm>
            <a:custGeom>
              <a:avLst/>
              <a:gdLst/>
              <a:ahLst/>
              <a:cxnLst/>
              <a:rect l="l" t="t" r="r" b="b"/>
              <a:pathLst>
                <a:path w="24764" h="47625">
                  <a:moveTo>
                    <a:pt x="0" y="0"/>
                  </a:moveTo>
                  <a:lnTo>
                    <a:pt x="24383" y="47243"/>
                  </a:lnTo>
                </a:path>
              </a:pathLst>
            </a:custGeom>
            <a:ln w="137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48127" y="2574035"/>
              <a:ext cx="281940" cy="142240"/>
            </a:xfrm>
            <a:custGeom>
              <a:avLst/>
              <a:gdLst/>
              <a:ahLst/>
              <a:cxnLst/>
              <a:rect l="l" t="t" r="r" b="b"/>
              <a:pathLst>
                <a:path w="281939" h="142239">
                  <a:moveTo>
                    <a:pt x="0" y="141732"/>
                  </a:moveTo>
                  <a:lnTo>
                    <a:pt x="33528" y="0"/>
                  </a:lnTo>
                </a:path>
                <a:path w="281939" h="142239">
                  <a:moveTo>
                    <a:pt x="33528" y="0"/>
                  </a:moveTo>
                  <a:lnTo>
                    <a:pt x="281940" y="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3643" y="1596608"/>
            <a:ext cx="2104390" cy="35496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Quantization</a:t>
            </a:r>
            <a:r>
              <a:rPr sz="7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Noise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A/D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introduces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noise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because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it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quantizes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signal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3643" y="2067525"/>
            <a:ext cx="2423160" cy="354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43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Improvement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Factor</a:t>
            </a:r>
            <a:r>
              <a:rPr sz="700" dirty="0">
                <a:latin typeface="Calibri"/>
                <a:cs typeface="Calibri"/>
              </a:rPr>
              <a:t> can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limited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quantization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noise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limit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being: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24503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97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7839" y="2625516"/>
            <a:ext cx="15240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i="1" spc="-25" dirty="0">
                <a:latin typeface="Times New Roman"/>
                <a:cs typeface="Times New Roman"/>
              </a:rPr>
              <a:t>QN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9140" y="2644139"/>
            <a:ext cx="66040" cy="48895"/>
          </a:xfrm>
          <a:custGeom>
            <a:avLst/>
            <a:gdLst/>
            <a:ahLst/>
            <a:cxnLst/>
            <a:rect l="l" t="t" r="r" b="b"/>
            <a:pathLst>
              <a:path w="66040" h="48894">
                <a:moveTo>
                  <a:pt x="3048" y="22860"/>
                </a:moveTo>
                <a:lnTo>
                  <a:pt x="0" y="22860"/>
                </a:lnTo>
                <a:lnTo>
                  <a:pt x="1524" y="15240"/>
                </a:lnTo>
                <a:lnTo>
                  <a:pt x="3048" y="9144"/>
                </a:lnTo>
                <a:lnTo>
                  <a:pt x="6096" y="6096"/>
                </a:lnTo>
                <a:lnTo>
                  <a:pt x="9144" y="1524"/>
                </a:lnTo>
                <a:lnTo>
                  <a:pt x="13716" y="0"/>
                </a:lnTo>
                <a:lnTo>
                  <a:pt x="19812" y="0"/>
                </a:lnTo>
                <a:lnTo>
                  <a:pt x="22860" y="1524"/>
                </a:lnTo>
                <a:lnTo>
                  <a:pt x="25908" y="1524"/>
                </a:lnTo>
                <a:lnTo>
                  <a:pt x="27432" y="3048"/>
                </a:lnTo>
                <a:lnTo>
                  <a:pt x="32004" y="6096"/>
                </a:lnTo>
                <a:lnTo>
                  <a:pt x="39624" y="9144"/>
                </a:lnTo>
                <a:lnTo>
                  <a:pt x="12192" y="9144"/>
                </a:lnTo>
                <a:lnTo>
                  <a:pt x="9144" y="10668"/>
                </a:lnTo>
                <a:lnTo>
                  <a:pt x="4572" y="15240"/>
                </a:lnTo>
                <a:lnTo>
                  <a:pt x="3048" y="18288"/>
                </a:lnTo>
                <a:lnTo>
                  <a:pt x="3048" y="22860"/>
                </a:lnTo>
                <a:close/>
              </a:path>
              <a:path w="66040" h="48894">
                <a:moveTo>
                  <a:pt x="62484" y="13716"/>
                </a:moveTo>
                <a:lnTo>
                  <a:pt x="56388" y="13716"/>
                </a:lnTo>
                <a:lnTo>
                  <a:pt x="57912" y="10668"/>
                </a:lnTo>
                <a:lnTo>
                  <a:pt x="60960" y="7620"/>
                </a:lnTo>
                <a:lnTo>
                  <a:pt x="62484" y="4572"/>
                </a:lnTo>
                <a:lnTo>
                  <a:pt x="62484" y="0"/>
                </a:lnTo>
                <a:lnTo>
                  <a:pt x="65532" y="0"/>
                </a:lnTo>
                <a:lnTo>
                  <a:pt x="64008" y="7620"/>
                </a:lnTo>
                <a:lnTo>
                  <a:pt x="62484" y="13716"/>
                </a:lnTo>
                <a:close/>
              </a:path>
              <a:path w="66040" h="48894">
                <a:moveTo>
                  <a:pt x="51816" y="22860"/>
                </a:moveTo>
                <a:lnTo>
                  <a:pt x="42672" y="22860"/>
                </a:lnTo>
                <a:lnTo>
                  <a:pt x="39624" y="21336"/>
                </a:lnTo>
                <a:lnTo>
                  <a:pt x="38100" y="21336"/>
                </a:lnTo>
                <a:lnTo>
                  <a:pt x="33528" y="18288"/>
                </a:lnTo>
                <a:lnTo>
                  <a:pt x="27432" y="15240"/>
                </a:lnTo>
                <a:lnTo>
                  <a:pt x="21336" y="10668"/>
                </a:lnTo>
                <a:lnTo>
                  <a:pt x="16764" y="9144"/>
                </a:lnTo>
                <a:lnTo>
                  <a:pt x="39624" y="9144"/>
                </a:lnTo>
                <a:lnTo>
                  <a:pt x="44196" y="12192"/>
                </a:lnTo>
                <a:lnTo>
                  <a:pt x="48768" y="13716"/>
                </a:lnTo>
                <a:lnTo>
                  <a:pt x="62484" y="13716"/>
                </a:lnTo>
                <a:lnTo>
                  <a:pt x="59436" y="16764"/>
                </a:lnTo>
                <a:lnTo>
                  <a:pt x="56388" y="21336"/>
                </a:lnTo>
                <a:lnTo>
                  <a:pt x="51816" y="22860"/>
                </a:lnTo>
                <a:close/>
              </a:path>
              <a:path w="66040" h="48894">
                <a:moveTo>
                  <a:pt x="3048" y="48768"/>
                </a:moveTo>
                <a:lnTo>
                  <a:pt x="0" y="48768"/>
                </a:lnTo>
                <a:lnTo>
                  <a:pt x="1524" y="41148"/>
                </a:lnTo>
                <a:lnTo>
                  <a:pt x="3048" y="35052"/>
                </a:lnTo>
                <a:lnTo>
                  <a:pt x="6096" y="32004"/>
                </a:lnTo>
                <a:lnTo>
                  <a:pt x="9144" y="27432"/>
                </a:lnTo>
                <a:lnTo>
                  <a:pt x="13716" y="25908"/>
                </a:lnTo>
                <a:lnTo>
                  <a:pt x="19812" y="25908"/>
                </a:lnTo>
                <a:lnTo>
                  <a:pt x="22860" y="27432"/>
                </a:lnTo>
                <a:lnTo>
                  <a:pt x="25908" y="27432"/>
                </a:lnTo>
                <a:lnTo>
                  <a:pt x="27432" y="28956"/>
                </a:lnTo>
                <a:lnTo>
                  <a:pt x="32004" y="32004"/>
                </a:lnTo>
                <a:lnTo>
                  <a:pt x="39624" y="35052"/>
                </a:lnTo>
                <a:lnTo>
                  <a:pt x="12192" y="35052"/>
                </a:lnTo>
                <a:lnTo>
                  <a:pt x="9144" y="36576"/>
                </a:lnTo>
                <a:lnTo>
                  <a:pt x="4572" y="41148"/>
                </a:lnTo>
                <a:lnTo>
                  <a:pt x="3048" y="44196"/>
                </a:lnTo>
                <a:lnTo>
                  <a:pt x="3048" y="48768"/>
                </a:lnTo>
                <a:close/>
              </a:path>
              <a:path w="66040" h="48894">
                <a:moveTo>
                  <a:pt x="62484" y="39624"/>
                </a:moveTo>
                <a:lnTo>
                  <a:pt x="53340" y="39624"/>
                </a:lnTo>
                <a:lnTo>
                  <a:pt x="56388" y="38100"/>
                </a:lnTo>
                <a:lnTo>
                  <a:pt x="60960" y="33528"/>
                </a:lnTo>
                <a:lnTo>
                  <a:pt x="62484" y="30480"/>
                </a:lnTo>
                <a:lnTo>
                  <a:pt x="62484" y="25908"/>
                </a:lnTo>
                <a:lnTo>
                  <a:pt x="65532" y="25908"/>
                </a:lnTo>
                <a:lnTo>
                  <a:pt x="64008" y="33528"/>
                </a:lnTo>
                <a:lnTo>
                  <a:pt x="62484" y="39624"/>
                </a:lnTo>
                <a:close/>
              </a:path>
              <a:path w="66040" h="48894">
                <a:moveTo>
                  <a:pt x="51816" y="48768"/>
                </a:moveTo>
                <a:lnTo>
                  <a:pt x="42672" y="48768"/>
                </a:lnTo>
                <a:lnTo>
                  <a:pt x="39624" y="47244"/>
                </a:lnTo>
                <a:lnTo>
                  <a:pt x="38100" y="45720"/>
                </a:lnTo>
                <a:lnTo>
                  <a:pt x="33528" y="44196"/>
                </a:lnTo>
                <a:lnTo>
                  <a:pt x="27432" y="41148"/>
                </a:lnTo>
                <a:lnTo>
                  <a:pt x="21336" y="36576"/>
                </a:lnTo>
                <a:lnTo>
                  <a:pt x="16764" y="35052"/>
                </a:lnTo>
                <a:lnTo>
                  <a:pt x="39624" y="35052"/>
                </a:lnTo>
                <a:lnTo>
                  <a:pt x="44196" y="38100"/>
                </a:lnTo>
                <a:lnTo>
                  <a:pt x="48768" y="39624"/>
                </a:lnTo>
                <a:lnTo>
                  <a:pt x="62484" y="39624"/>
                </a:lnTo>
                <a:lnTo>
                  <a:pt x="59436" y="42672"/>
                </a:lnTo>
                <a:lnTo>
                  <a:pt x="56388" y="47244"/>
                </a:lnTo>
                <a:lnTo>
                  <a:pt x="51816" y="487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64336" y="2525026"/>
            <a:ext cx="55244" cy="229870"/>
          </a:xfrm>
          <a:custGeom>
            <a:avLst/>
            <a:gdLst/>
            <a:ahLst/>
            <a:cxnLst/>
            <a:rect l="l" t="t" r="r" b="b"/>
            <a:pathLst>
              <a:path w="55244" h="229869">
                <a:moveTo>
                  <a:pt x="54864" y="0"/>
                </a:moveTo>
                <a:lnTo>
                  <a:pt x="0" y="0"/>
                </a:lnTo>
                <a:lnTo>
                  <a:pt x="0" y="11430"/>
                </a:lnTo>
                <a:lnTo>
                  <a:pt x="0" y="219710"/>
                </a:lnTo>
                <a:lnTo>
                  <a:pt x="0" y="229870"/>
                </a:lnTo>
                <a:lnTo>
                  <a:pt x="54864" y="229870"/>
                </a:lnTo>
                <a:lnTo>
                  <a:pt x="54864" y="219710"/>
                </a:lnTo>
                <a:lnTo>
                  <a:pt x="21336" y="219710"/>
                </a:lnTo>
                <a:lnTo>
                  <a:pt x="21336" y="11430"/>
                </a:lnTo>
                <a:lnTo>
                  <a:pt x="54864" y="11430"/>
                </a:lnTo>
                <a:lnTo>
                  <a:pt x="548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47800" y="2667000"/>
            <a:ext cx="68580" cy="7620"/>
          </a:xfrm>
          <a:custGeom>
            <a:avLst/>
            <a:gdLst/>
            <a:ahLst/>
            <a:cxnLst/>
            <a:rect l="l" t="t" r="r" b="b"/>
            <a:pathLst>
              <a:path w="68580" h="7619">
                <a:moveTo>
                  <a:pt x="68579" y="7619"/>
                </a:moveTo>
                <a:lnTo>
                  <a:pt x="0" y="7619"/>
                </a:lnTo>
                <a:lnTo>
                  <a:pt x="0" y="0"/>
                </a:lnTo>
                <a:lnTo>
                  <a:pt x="68579" y="0"/>
                </a:lnTo>
                <a:lnTo>
                  <a:pt x="68579" y="76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28243" y="2561587"/>
            <a:ext cx="1687830" cy="1847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410845" algn="l"/>
                <a:tab pos="1404620" algn="l"/>
              </a:tabLst>
            </a:pPr>
            <a:r>
              <a:rPr sz="1050" i="1" spc="-50" dirty="0">
                <a:latin typeface="Times New Roman"/>
                <a:cs typeface="Times New Roman"/>
              </a:rPr>
              <a:t>I</a:t>
            </a:r>
            <a:r>
              <a:rPr sz="1050" i="1" dirty="0">
                <a:latin typeface="Times New Roman"/>
                <a:cs typeface="Times New Roman"/>
              </a:rPr>
              <a:t>	</a:t>
            </a:r>
            <a:r>
              <a:rPr sz="1050" dirty="0">
                <a:latin typeface="Times New Roman"/>
                <a:cs typeface="Times New Roman"/>
              </a:rPr>
              <a:t>20log</a:t>
            </a:r>
            <a:r>
              <a:rPr sz="1050" spc="42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(2</a:t>
            </a:r>
            <a:r>
              <a:rPr sz="1050" i="1" baseline="27777" dirty="0">
                <a:latin typeface="Times New Roman"/>
                <a:cs typeface="Times New Roman"/>
              </a:rPr>
              <a:t>N</a:t>
            </a:r>
            <a:r>
              <a:rPr sz="1050" i="1" spc="419" baseline="27777" dirty="0">
                <a:latin typeface="Times New Roman"/>
                <a:cs typeface="Times New Roman"/>
              </a:rPr>
              <a:t>  </a:t>
            </a:r>
            <a:r>
              <a:rPr sz="1050" spc="-25" dirty="0">
                <a:latin typeface="Times New Roman"/>
                <a:cs typeface="Times New Roman"/>
              </a:rPr>
              <a:t>1)</a:t>
            </a:r>
            <a:r>
              <a:rPr sz="1050" dirty="0">
                <a:latin typeface="Times New Roman"/>
                <a:cs typeface="Times New Roman"/>
              </a:rPr>
              <a:t>	</a:t>
            </a:r>
            <a:r>
              <a:rPr sz="1050" spc="-20" dirty="0">
                <a:latin typeface="Times New Roman"/>
                <a:cs typeface="Times New Roman"/>
              </a:rPr>
              <a:t>0.75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74151" y="2525775"/>
            <a:ext cx="56515" cy="229870"/>
          </a:xfrm>
          <a:custGeom>
            <a:avLst/>
            <a:gdLst/>
            <a:ahLst/>
            <a:cxnLst/>
            <a:rect l="l" t="t" r="r" b="b"/>
            <a:pathLst>
              <a:path w="56514" h="229869">
                <a:moveTo>
                  <a:pt x="56388" y="0"/>
                </a:moveTo>
                <a:lnTo>
                  <a:pt x="0" y="0"/>
                </a:lnTo>
                <a:lnTo>
                  <a:pt x="0" y="10160"/>
                </a:lnTo>
                <a:lnTo>
                  <a:pt x="36576" y="10160"/>
                </a:lnTo>
                <a:lnTo>
                  <a:pt x="36576" y="218440"/>
                </a:lnTo>
                <a:lnTo>
                  <a:pt x="0" y="218440"/>
                </a:lnTo>
                <a:lnTo>
                  <a:pt x="0" y="229870"/>
                </a:lnTo>
                <a:lnTo>
                  <a:pt x="56388" y="229870"/>
                </a:lnTo>
                <a:lnTo>
                  <a:pt x="56388" y="218440"/>
                </a:lnTo>
                <a:lnTo>
                  <a:pt x="56388" y="10160"/>
                </a:lnTo>
                <a:lnTo>
                  <a:pt x="56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53643" y="2754849"/>
            <a:ext cx="2084705" cy="63373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700" dirty="0">
                <a:latin typeface="Calibri"/>
                <a:cs typeface="Calibri"/>
              </a:rPr>
              <a:t>This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approximately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6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dB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per </a:t>
            </a:r>
            <a:r>
              <a:rPr sz="700" spc="-25" dirty="0">
                <a:latin typeface="Calibri"/>
                <a:cs typeface="Calibri"/>
              </a:rPr>
              <a:t>bit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700" dirty="0">
                <a:latin typeface="Calibri"/>
                <a:cs typeface="Calibri"/>
              </a:rPr>
              <a:t>A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10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bit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A/D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thus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gives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limit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60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dB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2899"/>
              </a:lnSpc>
              <a:spcBef>
                <a:spcPts val="445"/>
              </a:spcBef>
            </a:pPr>
            <a:r>
              <a:rPr sz="700" dirty="0">
                <a:latin typeface="Calibri"/>
                <a:cs typeface="Calibri"/>
              </a:rPr>
              <a:t>In practice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one or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more extra bits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 achieve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desired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performance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55255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98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84396" y="1139200"/>
            <a:ext cx="2831465" cy="43116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64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700" dirty="0">
                <a:latin typeface="Calibri"/>
                <a:cs typeface="Calibri"/>
              </a:rPr>
              <a:t>Digital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(or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Discrete)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Signal Processing</a:t>
            </a:r>
            <a:r>
              <a:rPr sz="700" spc="7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(DSP)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84396" y="1596608"/>
            <a:ext cx="3016250" cy="46482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Dynamic</a:t>
            </a:r>
            <a:r>
              <a:rPr sz="700" u="sng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Range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2899"/>
              </a:lnSpc>
              <a:spcBef>
                <a:spcPts val="430"/>
              </a:spcBef>
            </a:pPr>
            <a:r>
              <a:rPr sz="700" dirty="0">
                <a:latin typeface="Calibri"/>
                <a:cs typeface="Calibri"/>
              </a:rPr>
              <a:t>This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maximum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signal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noise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ratio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handled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A/D</a:t>
            </a:r>
            <a:r>
              <a:rPr sz="700" spc="1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without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saturation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84396" y="2087660"/>
            <a:ext cx="1046480" cy="403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dirty="0">
                <a:latin typeface="Times New Roman"/>
                <a:cs typeface="Times New Roman"/>
              </a:rPr>
              <a:t>dynamic</a:t>
            </a:r>
            <a:r>
              <a:rPr sz="1200" i="1" spc="-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_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i="1" spc="-20" dirty="0">
                <a:latin typeface="Times New Roman"/>
                <a:cs typeface="Times New Roman"/>
              </a:rPr>
              <a:t>range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700" dirty="0">
                <a:latin typeface="Calibri"/>
                <a:cs typeface="Calibri"/>
              </a:rPr>
              <a:t>N=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number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bits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57800" y="2196083"/>
            <a:ext cx="78105" cy="35560"/>
          </a:xfrm>
          <a:custGeom>
            <a:avLst/>
            <a:gdLst/>
            <a:ahLst/>
            <a:cxnLst/>
            <a:rect l="l" t="t" r="r" b="b"/>
            <a:pathLst>
              <a:path w="78104" h="35560">
                <a:moveTo>
                  <a:pt x="77724" y="7620"/>
                </a:moveTo>
                <a:lnTo>
                  <a:pt x="0" y="7620"/>
                </a:lnTo>
                <a:lnTo>
                  <a:pt x="0" y="0"/>
                </a:lnTo>
                <a:lnTo>
                  <a:pt x="77724" y="0"/>
                </a:lnTo>
                <a:lnTo>
                  <a:pt x="77724" y="7620"/>
                </a:lnTo>
                <a:close/>
              </a:path>
              <a:path w="78104" h="35560">
                <a:moveTo>
                  <a:pt x="77724" y="35052"/>
                </a:moveTo>
                <a:lnTo>
                  <a:pt x="0" y="35052"/>
                </a:lnTo>
                <a:lnTo>
                  <a:pt x="0" y="27432"/>
                </a:lnTo>
                <a:lnTo>
                  <a:pt x="77724" y="27432"/>
                </a:lnTo>
                <a:lnTo>
                  <a:pt x="77724" y="350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02223" y="2176272"/>
            <a:ext cx="53340" cy="6350"/>
          </a:xfrm>
          <a:custGeom>
            <a:avLst/>
            <a:gdLst/>
            <a:ahLst/>
            <a:cxnLst/>
            <a:rect l="l" t="t" r="r" b="b"/>
            <a:pathLst>
              <a:path w="53339" h="6350">
                <a:moveTo>
                  <a:pt x="53340" y="6095"/>
                </a:moveTo>
                <a:lnTo>
                  <a:pt x="0" y="6095"/>
                </a:lnTo>
                <a:lnTo>
                  <a:pt x="0" y="0"/>
                </a:lnTo>
                <a:lnTo>
                  <a:pt x="53340" y="0"/>
                </a:lnTo>
                <a:lnTo>
                  <a:pt x="53340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338499" y="2041940"/>
            <a:ext cx="676910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800" baseline="-16203" dirty="0">
                <a:latin typeface="Times New Roman"/>
                <a:cs typeface="Times New Roman"/>
              </a:rPr>
              <a:t>2</a:t>
            </a:r>
            <a:r>
              <a:rPr sz="800" dirty="0">
                <a:latin typeface="Times New Roman"/>
                <a:cs typeface="Times New Roman"/>
              </a:rPr>
              <a:t>2</a:t>
            </a:r>
            <a:r>
              <a:rPr sz="800" i="1" dirty="0">
                <a:latin typeface="Times New Roman"/>
                <a:cs typeface="Times New Roman"/>
              </a:rPr>
              <a:t>N</a:t>
            </a:r>
            <a:r>
              <a:rPr sz="800" i="1" spc="459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3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1800" baseline="-16203" dirty="0">
                <a:latin typeface="Times New Roman"/>
                <a:cs typeface="Times New Roman"/>
              </a:rPr>
              <a:t>/ </a:t>
            </a:r>
            <a:r>
              <a:rPr sz="1800" i="1" baseline="-16203" dirty="0">
                <a:latin typeface="Times New Roman"/>
                <a:cs typeface="Times New Roman"/>
              </a:rPr>
              <a:t>k</a:t>
            </a:r>
            <a:r>
              <a:rPr sz="1800" i="1" spc="22" baseline="-16203" dirty="0">
                <a:latin typeface="Times New Roman"/>
                <a:cs typeface="Times New Roman"/>
              </a:rPr>
              <a:t> </a:t>
            </a:r>
            <a:r>
              <a:rPr sz="800" spc="-50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84396" y="2463766"/>
            <a:ext cx="2944495" cy="522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29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k=rms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noise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level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divided by 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quantization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interval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larger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k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lower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dynamic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range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700" dirty="0">
                <a:latin typeface="Calibri"/>
                <a:cs typeface="Calibri"/>
              </a:rPr>
              <a:t>but k&lt;1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results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reduction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sensitivity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84396" y="3195492"/>
            <a:ext cx="191135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Note: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10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bit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A/D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gives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dynamic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range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45.2dB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3643" y="6015670"/>
            <a:ext cx="2831465" cy="103187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615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700" dirty="0">
                <a:latin typeface="Calibri"/>
                <a:cs typeface="Calibri"/>
              </a:rPr>
              <a:t>Blind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Phases</a:t>
            </a:r>
            <a:endParaRPr sz="700">
              <a:latin typeface="Calibri"/>
              <a:cs typeface="Calibri"/>
            </a:endParaRPr>
          </a:p>
          <a:p>
            <a:pPr marL="12700" marR="1437640">
              <a:lnSpc>
                <a:spcPct val="102899"/>
              </a:lnSpc>
              <a:spcBef>
                <a:spcPts val="445"/>
              </a:spcBef>
            </a:pPr>
            <a:r>
              <a:rPr sz="700" dirty="0">
                <a:latin typeface="Calibri"/>
                <a:cs typeface="Calibri"/>
              </a:rPr>
              <a:t>If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prf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double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Doppler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then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every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othyer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pair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of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samples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same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amplitude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will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thus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 filtered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out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signal.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3643" y="7256953"/>
            <a:ext cx="1451610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By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using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both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inphase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quadrature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signals, blind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phases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eliminated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5124" y="6550152"/>
            <a:ext cx="1505711" cy="131216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4609591" y="6077512"/>
            <a:ext cx="240601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28515" y="6403305"/>
            <a:ext cx="1502410" cy="118237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5"/>
              </a:spcBef>
            </a:pPr>
            <a:r>
              <a:rPr sz="700" dirty="0">
                <a:latin typeface="Calibri"/>
                <a:cs typeface="Calibri"/>
              </a:rPr>
              <a:t>Blind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Phases</a:t>
            </a:r>
            <a:endParaRPr sz="700">
              <a:latin typeface="Calibri"/>
              <a:cs typeface="Calibri"/>
            </a:endParaRPr>
          </a:p>
          <a:p>
            <a:pPr marL="38100" marR="41910">
              <a:lnSpc>
                <a:spcPct val="102899"/>
              </a:lnSpc>
              <a:spcBef>
                <a:spcPts val="440"/>
              </a:spcBef>
            </a:pPr>
            <a:r>
              <a:rPr sz="700" dirty="0">
                <a:latin typeface="Calibri"/>
                <a:cs typeface="Calibri"/>
              </a:rPr>
              <a:t>If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prf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double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Doppler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then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every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other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pair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of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samples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same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amplitude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will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thus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 filtered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out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signal.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(loss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2.8dB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13.7dB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for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P</a:t>
            </a:r>
            <a:r>
              <a:rPr sz="675" spc="-37" baseline="-12345" dirty="0">
                <a:latin typeface="Calibri"/>
                <a:cs typeface="Calibri"/>
              </a:rPr>
              <a:t>d</a:t>
            </a:r>
            <a:r>
              <a:rPr sz="675" spc="750" baseline="-123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0.5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0.9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respectively)</a:t>
            </a:r>
            <a:endParaRPr sz="700">
              <a:latin typeface="Calibri"/>
              <a:cs typeface="Calibri"/>
            </a:endParaRPr>
          </a:p>
          <a:p>
            <a:pPr marL="38100" marR="30480">
              <a:lnSpc>
                <a:spcPct val="102899"/>
              </a:lnSpc>
              <a:spcBef>
                <a:spcPts val="445"/>
              </a:spcBef>
            </a:pPr>
            <a:r>
              <a:rPr sz="700" dirty="0">
                <a:latin typeface="Calibri"/>
                <a:cs typeface="Calibri"/>
              </a:rPr>
              <a:t>By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using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both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inphase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quadrature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signals, blind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phases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eliminated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5876" y="6550152"/>
            <a:ext cx="1505711" cy="1312164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3524503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99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255255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100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391" y="2109216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59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258" y="2362961"/>
            <a:ext cx="128016" cy="1280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8275" y="2313097"/>
            <a:ext cx="9080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latin typeface="Calibri"/>
                <a:cs typeface="Calibri"/>
              </a:rPr>
              <a:t>w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51484" y="2102104"/>
            <a:ext cx="372110" cy="386080"/>
            <a:chOff x="951484" y="2102104"/>
            <a:chExt cx="372110" cy="386080"/>
          </a:xfrm>
        </p:grpSpPr>
        <p:sp>
          <p:nvSpPr>
            <p:cNvPr id="6" name="object 6"/>
            <p:cNvSpPr/>
            <p:nvPr/>
          </p:nvSpPr>
          <p:spPr>
            <a:xfrm>
              <a:off x="954024" y="2104644"/>
              <a:ext cx="60960" cy="256540"/>
            </a:xfrm>
            <a:custGeom>
              <a:avLst/>
              <a:gdLst/>
              <a:ahLst/>
              <a:cxnLst/>
              <a:rect l="l" t="t" r="r" b="b"/>
              <a:pathLst>
                <a:path w="60959" h="256539">
                  <a:moveTo>
                    <a:pt x="0" y="1523"/>
                  </a:moveTo>
                  <a:lnTo>
                    <a:pt x="60959" y="1523"/>
                  </a:lnTo>
                </a:path>
                <a:path w="60959" h="256539">
                  <a:moveTo>
                    <a:pt x="30479" y="0"/>
                  </a:moveTo>
                  <a:lnTo>
                    <a:pt x="30479" y="256031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5578" y="2359913"/>
              <a:ext cx="128016" cy="12801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214119" y="2316145"/>
            <a:ext cx="9080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latin typeface="Calibri"/>
                <a:cs typeface="Calibri"/>
              </a:rPr>
              <a:t>w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25804" y="2102104"/>
            <a:ext cx="372110" cy="386080"/>
            <a:chOff x="1225804" y="2102104"/>
            <a:chExt cx="372110" cy="386080"/>
          </a:xfrm>
        </p:grpSpPr>
        <p:sp>
          <p:nvSpPr>
            <p:cNvPr id="10" name="object 10"/>
            <p:cNvSpPr/>
            <p:nvPr/>
          </p:nvSpPr>
          <p:spPr>
            <a:xfrm>
              <a:off x="1228344" y="2104644"/>
              <a:ext cx="60960" cy="256540"/>
            </a:xfrm>
            <a:custGeom>
              <a:avLst/>
              <a:gdLst/>
              <a:ahLst/>
              <a:cxnLst/>
              <a:rect l="l" t="t" r="r" b="b"/>
              <a:pathLst>
                <a:path w="60959" h="256539">
                  <a:moveTo>
                    <a:pt x="0" y="1523"/>
                  </a:moveTo>
                  <a:lnTo>
                    <a:pt x="60959" y="1523"/>
                  </a:lnTo>
                </a:path>
                <a:path w="60959" h="256539">
                  <a:moveTo>
                    <a:pt x="30479" y="0"/>
                  </a:moveTo>
                  <a:lnTo>
                    <a:pt x="30479" y="256031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9897" y="2359913"/>
              <a:ext cx="128016" cy="12801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488440" y="2316145"/>
            <a:ext cx="9080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latin typeface="Calibri"/>
                <a:cs typeface="Calibri"/>
              </a:rPr>
              <a:t>w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500123" y="2102104"/>
            <a:ext cx="372110" cy="386080"/>
            <a:chOff x="1500123" y="2102104"/>
            <a:chExt cx="372110" cy="386080"/>
          </a:xfrm>
        </p:grpSpPr>
        <p:sp>
          <p:nvSpPr>
            <p:cNvPr id="14" name="object 14"/>
            <p:cNvSpPr/>
            <p:nvPr/>
          </p:nvSpPr>
          <p:spPr>
            <a:xfrm>
              <a:off x="1502663" y="2104644"/>
              <a:ext cx="60960" cy="256540"/>
            </a:xfrm>
            <a:custGeom>
              <a:avLst/>
              <a:gdLst/>
              <a:ahLst/>
              <a:cxnLst/>
              <a:rect l="l" t="t" r="r" b="b"/>
              <a:pathLst>
                <a:path w="60959" h="256539">
                  <a:moveTo>
                    <a:pt x="0" y="1523"/>
                  </a:moveTo>
                  <a:lnTo>
                    <a:pt x="60960" y="1523"/>
                  </a:lnTo>
                </a:path>
                <a:path w="60959" h="256539">
                  <a:moveTo>
                    <a:pt x="30480" y="0"/>
                  </a:moveTo>
                  <a:lnTo>
                    <a:pt x="30480" y="256031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4218" y="2359913"/>
              <a:ext cx="128016" cy="12801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762760" y="2316145"/>
            <a:ext cx="9080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latin typeface="Calibri"/>
                <a:cs typeface="Calibri"/>
              </a:rPr>
              <a:t>w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774444" y="2102104"/>
            <a:ext cx="372110" cy="386080"/>
            <a:chOff x="1774444" y="2102104"/>
            <a:chExt cx="372110" cy="386080"/>
          </a:xfrm>
        </p:grpSpPr>
        <p:sp>
          <p:nvSpPr>
            <p:cNvPr id="18" name="object 18"/>
            <p:cNvSpPr/>
            <p:nvPr/>
          </p:nvSpPr>
          <p:spPr>
            <a:xfrm>
              <a:off x="1776984" y="2104644"/>
              <a:ext cx="60960" cy="256540"/>
            </a:xfrm>
            <a:custGeom>
              <a:avLst/>
              <a:gdLst/>
              <a:ahLst/>
              <a:cxnLst/>
              <a:rect l="l" t="t" r="r" b="b"/>
              <a:pathLst>
                <a:path w="60960" h="256539">
                  <a:moveTo>
                    <a:pt x="0" y="1523"/>
                  </a:moveTo>
                  <a:lnTo>
                    <a:pt x="60960" y="1523"/>
                  </a:lnTo>
                </a:path>
                <a:path w="60960" h="256539">
                  <a:moveTo>
                    <a:pt x="30479" y="0"/>
                  </a:moveTo>
                  <a:lnTo>
                    <a:pt x="30479" y="256031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8538" y="2359913"/>
              <a:ext cx="128016" cy="128015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037079" y="2316145"/>
            <a:ext cx="9080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latin typeface="Calibri"/>
                <a:cs typeface="Calibri"/>
              </a:rPr>
              <a:t>w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048764" y="2102104"/>
            <a:ext cx="646430" cy="386080"/>
            <a:chOff x="2048764" y="2102104"/>
            <a:chExt cx="646430" cy="386080"/>
          </a:xfrm>
        </p:grpSpPr>
        <p:sp>
          <p:nvSpPr>
            <p:cNvPr id="22" name="object 22"/>
            <p:cNvSpPr/>
            <p:nvPr/>
          </p:nvSpPr>
          <p:spPr>
            <a:xfrm>
              <a:off x="2051304" y="2104644"/>
              <a:ext cx="60960" cy="256540"/>
            </a:xfrm>
            <a:custGeom>
              <a:avLst/>
              <a:gdLst/>
              <a:ahLst/>
              <a:cxnLst/>
              <a:rect l="l" t="t" r="r" b="b"/>
              <a:pathLst>
                <a:path w="60960" h="256539">
                  <a:moveTo>
                    <a:pt x="0" y="1523"/>
                  </a:moveTo>
                  <a:lnTo>
                    <a:pt x="60959" y="1523"/>
                  </a:lnTo>
                </a:path>
                <a:path w="60960" h="256539">
                  <a:moveTo>
                    <a:pt x="30479" y="0"/>
                  </a:moveTo>
                  <a:lnTo>
                    <a:pt x="30479" y="256031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92858" y="2359913"/>
              <a:ext cx="128016" cy="12801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325624" y="2104644"/>
              <a:ext cx="60960" cy="256540"/>
            </a:xfrm>
            <a:custGeom>
              <a:avLst/>
              <a:gdLst/>
              <a:ahLst/>
              <a:cxnLst/>
              <a:rect l="l" t="t" r="r" b="b"/>
              <a:pathLst>
                <a:path w="60960" h="256539">
                  <a:moveTo>
                    <a:pt x="0" y="1523"/>
                  </a:moveTo>
                  <a:lnTo>
                    <a:pt x="60959" y="1523"/>
                  </a:lnTo>
                </a:path>
                <a:path w="60960" h="256539">
                  <a:moveTo>
                    <a:pt x="30479" y="0"/>
                  </a:moveTo>
                  <a:lnTo>
                    <a:pt x="30479" y="256031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7178" y="2359913"/>
              <a:ext cx="128016" cy="128015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2311400" y="2316145"/>
            <a:ext cx="36512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86385" algn="l"/>
              </a:tabLst>
            </a:pPr>
            <a:r>
              <a:rPr sz="700" spc="-50" dirty="0">
                <a:latin typeface="Calibri"/>
                <a:cs typeface="Calibri"/>
              </a:rPr>
              <a:t>w</a:t>
            </a:r>
            <a:r>
              <a:rPr sz="700" dirty="0">
                <a:latin typeface="Calibri"/>
                <a:cs typeface="Calibri"/>
              </a:rPr>
              <a:t>	</a:t>
            </a:r>
            <a:r>
              <a:rPr sz="700" spc="-50" dirty="0">
                <a:latin typeface="Calibri"/>
                <a:cs typeface="Calibri"/>
              </a:rPr>
              <a:t>w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597403" y="2102104"/>
            <a:ext cx="377190" cy="381635"/>
            <a:chOff x="2597403" y="2102104"/>
            <a:chExt cx="377190" cy="381635"/>
          </a:xfrm>
        </p:grpSpPr>
        <p:sp>
          <p:nvSpPr>
            <p:cNvPr id="28" name="object 28"/>
            <p:cNvSpPr/>
            <p:nvPr/>
          </p:nvSpPr>
          <p:spPr>
            <a:xfrm>
              <a:off x="2599943" y="2104644"/>
              <a:ext cx="60960" cy="256540"/>
            </a:xfrm>
            <a:custGeom>
              <a:avLst/>
              <a:gdLst/>
              <a:ahLst/>
              <a:cxnLst/>
              <a:rect l="l" t="t" r="r" b="b"/>
              <a:pathLst>
                <a:path w="60960" h="256539">
                  <a:moveTo>
                    <a:pt x="0" y="1523"/>
                  </a:moveTo>
                  <a:lnTo>
                    <a:pt x="60959" y="1523"/>
                  </a:lnTo>
                </a:path>
                <a:path w="60960" h="256539">
                  <a:moveTo>
                    <a:pt x="30480" y="0"/>
                  </a:moveTo>
                  <a:lnTo>
                    <a:pt x="30480" y="256031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46070" y="2355341"/>
              <a:ext cx="128016" cy="128015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2864611" y="2311573"/>
            <a:ext cx="9080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latin typeface="Calibri"/>
                <a:cs typeface="Calibri"/>
              </a:rPr>
              <a:t>w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38124" y="2010664"/>
            <a:ext cx="2174240" cy="347980"/>
            <a:chOff x="738124" y="2010664"/>
            <a:chExt cx="2174240" cy="347980"/>
          </a:xfrm>
        </p:grpSpPr>
        <p:sp>
          <p:nvSpPr>
            <p:cNvPr id="32" name="object 32"/>
            <p:cNvSpPr/>
            <p:nvPr/>
          </p:nvSpPr>
          <p:spPr>
            <a:xfrm>
              <a:off x="2878836" y="2100072"/>
              <a:ext cx="30480" cy="256540"/>
            </a:xfrm>
            <a:custGeom>
              <a:avLst/>
              <a:gdLst/>
              <a:ahLst/>
              <a:cxnLst/>
              <a:rect l="l" t="t" r="r" b="b"/>
              <a:pathLst>
                <a:path w="30480" h="256539">
                  <a:moveTo>
                    <a:pt x="0" y="1524"/>
                  </a:moveTo>
                  <a:lnTo>
                    <a:pt x="30480" y="1524"/>
                  </a:lnTo>
                </a:path>
                <a:path w="30480" h="256539">
                  <a:moveTo>
                    <a:pt x="30480" y="0"/>
                  </a:moveTo>
                  <a:lnTo>
                    <a:pt x="30480" y="256032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0664" y="2013204"/>
              <a:ext cx="213360" cy="186055"/>
            </a:xfrm>
            <a:custGeom>
              <a:avLst/>
              <a:gdLst/>
              <a:ahLst/>
              <a:cxnLst/>
              <a:rect l="l" t="t" r="r" b="b"/>
              <a:pathLst>
                <a:path w="213359" h="186055">
                  <a:moveTo>
                    <a:pt x="0" y="185928"/>
                  </a:moveTo>
                  <a:lnTo>
                    <a:pt x="213360" y="185928"/>
                  </a:lnTo>
                  <a:lnTo>
                    <a:pt x="213360" y="0"/>
                  </a:lnTo>
                  <a:lnTo>
                    <a:pt x="0" y="0"/>
                  </a:lnTo>
                  <a:lnTo>
                    <a:pt x="0" y="185928"/>
                  </a:lnTo>
                  <a:close/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58723" y="1974768"/>
            <a:ext cx="47625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  <a:tabLst>
                <a:tab pos="302260" algn="l"/>
              </a:tabLst>
            </a:pPr>
            <a:r>
              <a:rPr sz="1050" u="sng" baseline="-1190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50" spc="532" baseline="-11904" dirty="0">
                <a:latin typeface="Times New Roman"/>
                <a:cs typeface="Times New Roman"/>
              </a:rPr>
              <a:t> </a:t>
            </a:r>
            <a:r>
              <a:rPr sz="1050" baseline="-11904" dirty="0">
                <a:latin typeface="Calibri"/>
                <a:cs typeface="Calibri"/>
              </a:rPr>
              <a:t>z</a:t>
            </a:r>
            <a:r>
              <a:rPr sz="450" dirty="0">
                <a:latin typeface="Calibri"/>
                <a:cs typeface="Calibri"/>
              </a:rPr>
              <a:t>-1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14983" y="2013204"/>
            <a:ext cx="213360" cy="186055"/>
          </a:xfrm>
          <a:custGeom>
            <a:avLst/>
            <a:gdLst/>
            <a:ahLst/>
            <a:cxnLst/>
            <a:rect l="l" t="t" r="r" b="b"/>
            <a:pathLst>
              <a:path w="213359" h="186055">
                <a:moveTo>
                  <a:pt x="0" y="185928"/>
                </a:moveTo>
                <a:lnTo>
                  <a:pt x="213360" y="185928"/>
                </a:lnTo>
                <a:lnTo>
                  <a:pt x="213360" y="0"/>
                </a:lnTo>
                <a:lnTo>
                  <a:pt x="0" y="0"/>
                </a:lnTo>
                <a:lnTo>
                  <a:pt x="0" y="185928"/>
                </a:lnTo>
                <a:close/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050036" y="1977816"/>
            <a:ext cx="1606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050" baseline="-11904" dirty="0">
                <a:latin typeface="Calibri"/>
                <a:cs typeface="Calibri"/>
              </a:rPr>
              <a:t>z</a:t>
            </a:r>
            <a:r>
              <a:rPr sz="450" dirty="0">
                <a:latin typeface="Calibri"/>
                <a:cs typeface="Calibri"/>
              </a:rPr>
              <a:t>-</a:t>
            </a:r>
            <a:r>
              <a:rPr sz="450" spc="-50" dirty="0">
                <a:latin typeface="Calibri"/>
                <a:cs typeface="Calibri"/>
              </a:rPr>
              <a:t>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386583" y="2013204"/>
            <a:ext cx="213360" cy="186055"/>
          </a:xfrm>
          <a:custGeom>
            <a:avLst/>
            <a:gdLst/>
            <a:ahLst/>
            <a:cxnLst/>
            <a:rect l="l" t="t" r="r" b="b"/>
            <a:pathLst>
              <a:path w="213360" h="186055">
                <a:moveTo>
                  <a:pt x="0" y="185928"/>
                </a:moveTo>
                <a:lnTo>
                  <a:pt x="213359" y="185928"/>
                </a:lnTo>
                <a:lnTo>
                  <a:pt x="213359" y="0"/>
                </a:lnTo>
                <a:lnTo>
                  <a:pt x="0" y="0"/>
                </a:lnTo>
                <a:lnTo>
                  <a:pt x="0" y="185928"/>
                </a:lnTo>
                <a:close/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415539" y="1982388"/>
            <a:ext cx="16192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050" baseline="-11904" dirty="0">
                <a:latin typeface="Calibri"/>
                <a:cs typeface="Calibri"/>
              </a:rPr>
              <a:t>z</a:t>
            </a:r>
            <a:r>
              <a:rPr sz="450" dirty="0">
                <a:latin typeface="Calibri"/>
                <a:cs typeface="Calibri"/>
              </a:rPr>
              <a:t>-</a:t>
            </a:r>
            <a:r>
              <a:rPr sz="450" spc="-50" dirty="0">
                <a:latin typeface="Calibri"/>
                <a:cs typeface="Calibri"/>
              </a:rPr>
              <a:t>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660903" y="2013204"/>
            <a:ext cx="213360" cy="186055"/>
          </a:xfrm>
          <a:custGeom>
            <a:avLst/>
            <a:gdLst/>
            <a:ahLst/>
            <a:cxnLst/>
            <a:rect l="l" t="t" r="r" b="b"/>
            <a:pathLst>
              <a:path w="213360" h="186055">
                <a:moveTo>
                  <a:pt x="0" y="185928"/>
                </a:moveTo>
                <a:lnTo>
                  <a:pt x="213360" y="185928"/>
                </a:lnTo>
                <a:lnTo>
                  <a:pt x="213360" y="0"/>
                </a:lnTo>
                <a:lnTo>
                  <a:pt x="0" y="0"/>
                </a:lnTo>
                <a:lnTo>
                  <a:pt x="0" y="185928"/>
                </a:lnTo>
                <a:close/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679192" y="1977816"/>
            <a:ext cx="16192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050" baseline="-11904" dirty="0">
                <a:latin typeface="Calibri"/>
                <a:cs typeface="Calibri"/>
              </a:rPr>
              <a:t>z</a:t>
            </a:r>
            <a:r>
              <a:rPr sz="450" dirty="0">
                <a:latin typeface="Calibri"/>
                <a:cs typeface="Calibri"/>
              </a:rPr>
              <a:t>-</a:t>
            </a:r>
            <a:r>
              <a:rPr sz="450" spc="-50" dirty="0">
                <a:latin typeface="Calibri"/>
                <a:cs typeface="Calibri"/>
              </a:rPr>
              <a:t>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89304" y="2013204"/>
            <a:ext cx="213360" cy="186055"/>
          </a:xfrm>
          <a:custGeom>
            <a:avLst/>
            <a:gdLst/>
            <a:ahLst/>
            <a:cxnLst/>
            <a:rect l="l" t="t" r="r" b="b"/>
            <a:pathLst>
              <a:path w="213359" h="186055">
                <a:moveTo>
                  <a:pt x="0" y="185928"/>
                </a:moveTo>
                <a:lnTo>
                  <a:pt x="213359" y="185928"/>
                </a:lnTo>
                <a:lnTo>
                  <a:pt x="213359" y="0"/>
                </a:lnTo>
                <a:lnTo>
                  <a:pt x="0" y="0"/>
                </a:lnTo>
                <a:lnTo>
                  <a:pt x="0" y="185928"/>
                </a:lnTo>
                <a:close/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318259" y="1982388"/>
            <a:ext cx="16192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050" baseline="-11904" dirty="0">
                <a:latin typeface="Calibri"/>
                <a:cs typeface="Calibri"/>
              </a:rPr>
              <a:t>z</a:t>
            </a:r>
            <a:r>
              <a:rPr sz="450" dirty="0">
                <a:latin typeface="Calibri"/>
                <a:cs typeface="Calibri"/>
              </a:rPr>
              <a:t>-</a:t>
            </a:r>
            <a:r>
              <a:rPr sz="450" spc="-50" dirty="0">
                <a:latin typeface="Calibri"/>
                <a:cs typeface="Calibri"/>
              </a:rPr>
              <a:t>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563624" y="2013204"/>
            <a:ext cx="213360" cy="186055"/>
          </a:xfrm>
          <a:custGeom>
            <a:avLst/>
            <a:gdLst/>
            <a:ahLst/>
            <a:cxnLst/>
            <a:rect l="l" t="t" r="r" b="b"/>
            <a:pathLst>
              <a:path w="213360" h="186055">
                <a:moveTo>
                  <a:pt x="0" y="185928"/>
                </a:moveTo>
                <a:lnTo>
                  <a:pt x="213359" y="185928"/>
                </a:lnTo>
                <a:lnTo>
                  <a:pt x="213359" y="0"/>
                </a:lnTo>
                <a:lnTo>
                  <a:pt x="0" y="0"/>
                </a:lnTo>
                <a:lnTo>
                  <a:pt x="0" y="185928"/>
                </a:lnTo>
                <a:close/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591055" y="1982388"/>
            <a:ext cx="16192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050" baseline="-11904" dirty="0">
                <a:latin typeface="Calibri"/>
                <a:cs typeface="Calibri"/>
              </a:rPr>
              <a:t>z</a:t>
            </a:r>
            <a:r>
              <a:rPr sz="450" dirty="0">
                <a:latin typeface="Calibri"/>
                <a:cs typeface="Calibri"/>
              </a:rPr>
              <a:t>-</a:t>
            </a:r>
            <a:r>
              <a:rPr sz="450" spc="-50" dirty="0">
                <a:latin typeface="Calibri"/>
                <a:cs typeface="Calibri"/>
              </a:rPr>
              <a:t>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837944" y="2013204"/>
            <a:ext cx="213360" cy="186055"/>
          </a:xfrm>
          <a:custGeom>
            <a:avLst/>
            <a:gdLst/>
            <a:ahLst/>
            <a:cxnLst/>
            <a:rect l="l" t="t" r="r" b="b"/>
            <a:pathLst>
              <a:path w="213360" h="186055">
                <a:moveTo>
                  <a:pt x="0" y="185928"/>
                </a:moveTo>
                <a:lnTo>
                  <a:pt x="213359" y="185928"/>
                </a:lnTo>
                <a:lnTo>
                  <a:pt x="213359" y="0"/>
                </a:lnTo>
                <a:lnTo>
                  <a:pt x="0" y="0"/>
                </a:lnTo>
                <a:lnTo>
                  <a:pt x="0" y="185928"/>
                </a:lnTo>
                <a:close/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868424" y="1982388"/>
            <a:ext cx="16192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050" baseline="-11904" dirty="0">
                <a:latin typeface="Calibri"/>
                <a:cs typeface="Calibri"/>
              </a:rPr>
              <a:t>z</a:t>
            </a:r>
            <a:r>
              <a:rPr sz="450" dirty="0">
                <a:latin typeface="Calibri"/>
                <a:cs typeface="Calibri"/>
              </a:rPr>
              <a:t>-</a:t>
            </a:r>
            <a:r>
              <a:rPr sz="450" spc="-50" dirty="0">
                <a:latin typeface="Calibri"/>
                <a:cs typeface="Calibri"/>
              </a:rPr>
              <a:t>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112263" y="2013204"/>
            <a:ext cx="213360" cy="186055"/>
          </a:xfrm>
          <a:custGeom>
            <a:avLst/>
            <a:gdLst/>
            <a:ahLst/>
            <a:cxnLst/>
            <a:rect l="l" t="t" r="r" b="b"/>
            <a:pathLst>
              <a:path w="213360" h="186055">
                <a:moveTo>
                  <a:pt x="0" y="185928"/>
                </a:moveTo>
                <a:lnTo>
                  <a:pt x="213360" y="185928"/>
                </a:lnTo>
                <a:lnTo>
                  <a:pt x="213360" y="0"/>
                </a:lnTo>
                <a:lnTo>
                  <a:pt x="0" y="0"/>
                </a:lnTo>
                <a:lnTo>
                  <a:pt x="0" y="185928"/>
                </a:lnTo>
                <a:close/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138172" y="1974768"/>
            <a:ext cx="16192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050" baseline="-11904" dirty="0">
                <a:latin typeface="Calibri"/>
                <a:cs typeface="Calibri"/>
              </a:rPr>
              <a:t>z</a:t>
            </a:r>
            <a:r>
              <a:rPr sz="450" dirty="0">
                <a:latin typeface="Calibri"/>
                <a:cs typeface="Calibri"/>
              </a:rPr>
              <a:t>-</a:t>
            </a:r>
            <a:r>
              <a:rPr sz="450" spc="-50" dirty="0">
                <a:latin typeface="Calibri"/>
                <a:cs typeface="Calibri"/>
              </a:rPr>
              <a:t>1</a:t>
            </a:r>
            <a:endParaRPr sz="450">
              <a:latin typeface="Calibri"/>
              <a:cs typeface="Calibri"/>
            </a:endParaRPr>
          </a:p>
        </p:txBody>
      </p:sp>
      <p:graphicFrame>
        <p:nvGraphicFramePr>
          <p:cNvPr id="49" name="object 49"/>
          <p:cNvGraphicFramePr>
            <a:graphicFrameLocks noGrp="1"/>
          </p:cNvGraphicFramePr>
          <p:nvPr/>
        </p:nvGraphicFramePr>
        <p:xfrm>
          <a:off x="857250" y="2480310"/>
          <a:ext cx="2164078" cy="264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"/>
                <a:gridCol w="271145"/>
                <a:gridCol w="281940"/>
                <a:gridCol w="273050"/>
                <a:gridCol w="268605"/>
                <a:gridCol w="277494"/>
                <a:gridCol w="273050"/>
                <a:gridCol w="291464"/>
                <a:gridCol w="105410"/>
              </a:tblGrid>
              <a:tr h="1123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2400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SUMMER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0" name="object 50"/>
          <p:cNvSpPr txBox="1"/>
          <p:nvPr/>
        </p:nvSpPr>
        <p:spPr>
          <a:xfrm>
            <a:off x="423163" y="1203760"/>
            <a:ext cx="2861945" cy="5924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67995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700" dirty="0">
                <a:latin typeface="Calibri"/>
                <a:cs typeface="Calibri"/>
              </a:rPr>
              <a:t>Digital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Banks and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FFT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700" dirty="0">
                <a:latin typeface="Calibri"/>
                <a:cs typeface="Calibri"/>
              </a:rPr>
              <a:t>Example: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Transversal </a:t>
            </a:r>
            <a:r>
              <a:rPr sz="700" spc="-10" dirty="0">
                <a:latin typeface="Calibri"/>
                <a:cs typeface="Calibri"/>
              </a:rPr>
              <a:t>Filter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 8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delay</a:t>
            </a:r>
            <a:r>
              <a:rPr sz="700" spc="7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elements: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553972" y="2806873"/>
            <a:ext cx="91503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If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weights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set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to: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97863" y="3023405"/>
            <a:ext cx="260985" cy="213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800" i="1" spc="-37" baseline="9259" dirty="0">
                <a:latin typeface="Times New Roman"/>
                <a:cs typeface="Times New Roman"/>
              </a:rPr>
              <a:t>w</a:t>
            </a:r>
            <a:r>
              <a:rPr sz="850" i="1" spc="-25" dirty="0">
                <a:latin typeface="Times New Roman"/>
                <a:cs typeface="Times New Roman"/>
              </a:rPr>
              <a:t>ik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604772" y="3093720"/>
            <a:ext cx="81280" cy="36830"/>
          </a:xfrm>
          <a:custGeom>
            <a:avLst/>
            <a:gdLst/>
            <a:ahLst/>
            <a:cxnLst/>
            <a:rect l="l" t="t" r="r" b="b"/>
            <a:pathLst>
              <a:path w="81280" h="36830">
                <a:moveTo>
                  <a:pt x="80772" y="7620"/>
                </a:moveTo>
                <a:lnTo>
                  <a:pt x="0" y="7620"/>
                </a:lnTo>
                <a:lnTo>
                  <a:pt x="0" y="0"/>
                </a:lnTo>
                <a:lnTo>
                  <a:pt x="80772" y="0"/>
                </a:lnTo>
                <a:lnTo>
                  <a:pt x="80772" y="7620"/>
                </a:lnTo>
                <a:close/>
              </a:path>
              <a:path w="81280" h="36830">
                <a:moveTo>
                  <a:pt x="80772" y="36576"/>
                </a:moveTo>
                <a:lnTo>
                  <a:pt x="0" y="36576"/>
                </a:lnTo>
                <a:lnTo>
                  <a:pt x="0" y="28956"/>
                </a:lnTo>
                <a:lnTo>
                  <a:pt x="80772" y="28956"/>
                </a:lnTo>
                <a:lnTo>
                  <a:pt x="80772" y="365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715516" y="2982257"/>
            <a:ext cx="95250" cy="213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i="1" spc="-50" dirty="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799844" y="3069335"/>
            <a:ext cx="58419" cy="6350"/>
          </a:xfrm>
          <a:custGeom>
            <a:avLst/>
            <a:gdLst/>
            <a:ahLst/>
            <a:cxnLst/>
            <a:rect l="l" t="t" r="r" b="b"/>
            <a:pathLst>
              <a:path w="58419" h="6350">
                <a:moveTo>
                  <a:pt x="57911" y="6096"/>
                </a:moveTo>
                <a:lnTo>
                  <a:pt x="0" y="6096"/>
                </a:lnTo>
                <a:lnTo>
                  <a:pt x="0" y="0"/>
                </a:lnTo>
                <a:lnTo>
                  <a:pt x="57911" y="0"/>
                </a:lnTo>
                <a:lnTo>
                  <a:pt x="57911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30895" y="2993389"/>
            <a:ext cx="35560" cy="137160"/>
          </a:xfrm>
          <a:custGeom>
            <a:avLst/>
            <a:gdLst/>
            <a:ahLst/>
            <a:cxnLst/>
            <a:rect l="l" t="t" r="r" b="b"/>
            <a:pathLst>
              <a:path w="35560" h="137160">
                <a:moveTo>
                  <a:pt x="35052" y="0"/>
                </a:moveTo>
                <a:lnTo>
                  <a:pt x="0" y="0"/>
                </a:lnTo>
                <a:lnTo>
                  <a:pt x="0" y="6350"/>
                </a:lnTo>
                <a:lnTo>
                  <a:pt x="0" y="130810"/>
                </a:lnTo>
                <a:lnTo>
                  <a:pt x="0" y="137160"/>
                </a:lnTo>
                <a:lnTo>
                  <a:pt x="35052" y="137160"/>
                </a:lnTo>
                <a:lnTo>
                  <a:pt x="35052" y="130810"/>
                </a:lnTo>
                <a:lnTo>
                  <a:pt x="15240" y="130810"/>
                </a:lnTo>
                <a:lnTo>
                  <a:pt x="15240" y="6350"/>
                </a:lnTo>
                <a:lnTo>
                  <a:pt x="35052" y="6350"/>
                </a:lnTo>
                <a:lnTo>
                  <a:pt x="350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36063" y="3044951"/>
            <a:ext cx="70485" cy="56515"/>
          </a:xfrm>
          <a:custGeom>
            <a:avLst/>
            <a:gdLst/>
            <a:ahLst/>
            <a:cxnLst/>
            <a:rect l="l" t="t" r="r" b="b"/>
            <a:pathLst>
              <a:path w="70485" h="56514">
                <a:moveTo>
                  <a:pt x="6096" y="16764"/>
                </a:moveTo>
                <a:lnTo>
                  <a:pt x="4572" y="16764"/>
                </a:lnTo>
                <a:lnTo>
                  <a:pt x="7620" y="10668"/>
                </a:lnTo>
                <a:lnTo>
                  <a:pt x="12192" y="6096"/>
                </a:lnTo>
                <a:lnTo>
                  <a:pt x="16764" y="3048"/>
                </a:lnTo>
                <a:lnTo>
                  <a:pt x="22860" y="0"/>
                </a:lnTo>
                <a:lnTo>
                  <a:pt x="70104" y="0"/>
                </a:lnTo>
                <a:lnTo>
                  <a:pt x="67056" y="9144"/>
                </a:lnTo>
                <a:lnTo>
                  <a:pt x="19812" y="9144"/>
                </a:lnTo>
                <a:lnTo>
                  <a:pt x="16764" y="10668"/>
                </a:lnTo>
                <a:lnTo>
                  <a:pt x="15240" y="10668"/>
                </a:lnTo>
                <a:lnTo>
                  <a:pt x="9144" y="13716"/>
                </a:lnTo>
                <a:lnTo>
                  <a:pt x="6096" y="16764"/>
                </a:lnTo>
                <a:close/>
              </a:path>
              <a:path w="70485" h="56514">
                <a:moveTo>
                  <a:pt x="6096" y="56388"/>
                </a:moveTo>
                <a:lnTo>
                  <a:pt x="1524" y="56388"/>
                </a:lnTo>
                <a:lnTo>
                  <a:pt x="0" y="54864"/>
                </a:lnTo>
                <a:lnTo>
                  <a:pt x="0" y="50292"/>
                </a:lnTo>
                <a:lnTo>
                  <a:pt x="1524" y="48768"/>
                </a:lnTo>
                <a:lnTo>
                  <a:pt x="1524" y="47244"/>
                </a:lnTo>
                <a:lnTo>
                  <a:pt x="3048" y="45720"/>
                </a:lnTo>
                <a:lnTo>
                  <a:pt x="6096" y="44196"/>
                </a:lnTo>
                <a:lnTo>
                  <a:pt x="9144" y="41148"/>
                </a:lnTo>
                <a:lnTo>
                  <a:pt x="12192" y="36576"/>
                </a:lnTo>
                <a:lnTo>
                  <a:pt x="15240" y="33528"/>
                </a:lnTo>
                <a:lnTo>
                  <a:pt x="17764" y="28646"/>
                </a:lnTo>
                <a:lnTo>
                  <a:pt x="20574" y="23050"/>
                </a:lnTo>
                <a:lnTo>
                  <a:pt x="23311" y="16764"/>
                </a:lnTo>
                <a:lnTo>
                  <a:pt x="23383" y="16597"/>
                </a:lnTo>
                <a:lnTo>
                  <a:pt x="25908" y="9144"/>
                </a:lnTo>
                <a:lnTo>
                  <a:pt x="30480" y="9144"/>
                </a:lnTo>
                <a:lnTo>
                  <a:pt x="25074" y="23479"/>
                </a:lnTo>
                <a:lnTo>
                  <a:pt x="20383" y="34671"/>
                </a:lnTo>
                <a:lnTo>
                  <a:pt x="16549" y="43005"/>
                </a:lnTo>
                <a:lnTo>
                  <a:pt x="13716" y="48768"/>
                </a:lnTo>
                <a:lnTo>
                  <a:pt x="6096" y="56388"/>
                </a:lnTo>
                <a:close/>
              </a:path>
              <a:path w="70485" h="56514">
                <a:moveTo>
                  <a:pt x="42672" y="56388"/>
                </a:moveTo>
                <a:lnTo>
                  <a:pt x="36576" y="56388"/>
                </a:lnTo>
                <a:lnTo>
                  <a:pt x="35052" y="54864"/>
                </a:lnTo>
                <a:lnTo>
                  <a:pt x="33528" y="51816"/>
                </a:lnTo>
                <a:lnTo>
                  <a:pt x="32004" y="50292"/>
                </a:lnTo>
                <a:lnTo>
                  <a:pt x="33528" y="44196"/>
                </a:lnTo>
                <a:lnTo>
                  <a:pt x="35052" y="36576"/>
                </a:lnTo>
                <a:lnTo>
                  <a:pt x="36718" y="32289"/>
                </a:lnTo>
                <a:lnTo>
                  <a:pt x="39243" y="26289"/>
                </a:lnTo>
                <a:lnTo>
                  <a:pt x="42338" y="18573"/>
                </a:lnTo>
                <a:lnTo>
                  <a:pt x="45720" y="9144"/>
                </a:lnTo>
                <a:lnTo>
                  <a:pt x="53340" y="9144"/>
                </a:lnTo>
                <a:lnTo>
                  <a:pt x="50839" y="15978"/>
                </a:lnTo>
                <a:lnTo>
                  <a:pt x="48196" y="22669"/>
                </a:lnTo>
                <a:lnTo>
                  <a:pt x="45839" y="29075"/>
                </a:lnTo>
                <a:lnTo>
                  <a:pt x="44300" y="34671"/>
                </a:lnTo>
                <a:lnTo>
                  <a:pt x="44196" y="35052"/>
                </a:lnTo>
                <a:lnTo>
                  <a:pt x="42672" y="39624"/>
                </a:lnTo>
                <a:lnTo>
                  <a:pt x="42672" y="44196"/>
                </a:lnTo>
                <a:lnTo>
                  <a:pt x="44196" y="45720"/>
                </a:lnTo>
                <a:lnTo>
                  <a:pt x="54864" y="45720"/>
                </a:lnTo>
                <a:lnTo>
                  <a:pt x="51816" y="50292"/>
                </a:lnTo>
                <a:lnTo>
                  <a:pt x="48768" y="53340"/>
                </a:lnTo>
                <a:lnTo>
                  <a:pt x="42672" y="56388"/>
                </a:lnTo>
                <a:close/>
              </a:path>
              <a:path w="70485" h="56514">
                <a:moveTo>
                  <a:pt x="54864" y="45720"/>
                </a:moveTo>
                <a:lnTo>
                  <a:pt x="50292" y="45720"/>
                </a:lnTo>
                <a:lnTo>
                  <a:pt x="54864" y="41148"/>
                </a:lnTo>
                <a:lnTo>
                  <a:pt x="56388" y="38100"/>
                </a:lnTo>
                <a:lnTo>
                  <a:pt x="57912" y="38100"/>
                </a:lnTo>
                <a:lnTo>
                  <a:pt x="54864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89988" y="3069335"/>
            <a:ext cx="58419" cy="6350"/>
          </a:xfrm>
          <a:custGeom>
            <a:avLst/>
            <a:gdLst/>
            <a:ahLst/>
            <a:cxnLst/>
            <a:rect l="l" t="t" r="r" b="b"/>
            <a:pathLst>
              <a:path w="58419" h="6350">
                <a:moveTo>
                  <a:pt x="57912" y="6096"/>
                </a:moveTo>
                <a:lnTo>
                  <a:pt x="0" y="6096"/>
                </a:lnTo>
                <a:lnTo>
                  <a:pt x="0" y="0"/>
                </a:lnTo>
                <a:lnTo>
                  <a:pt x="57912" y="0"/>
                </a:lnTo>
                <a:lnTo>
                  <a:pt x="5791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875536" y="2976074"/>
            <a:ext cx="690880" cy="158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i="1" dirty="0">
                <a:latin typeface="Times New Roman"/>
                <a:cs typeface="Times New Roman"/>
              </a:rPr>
              <a:t>j</a:t>
            </a:r>
            <a:r>
              <a:rPr sz="850" i="1" spc="19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Times New Roman"/>
                <a:cs typeface="Times New Roman"/>
              </a:rPr>
              <a:t>2</a:t>
            </a:r>
            <a:r>
              <a:rPr sz="850" spc="165" dirty="0">
                <a:latin typeface="Times New Roman"/>
                <a:cs typeface="Times New Roman"/>
              </a:rPr>
              <a:t>  </a:t>
            </a:r>
            <a:r>
              <a:rPr sz="850" dirty="0">
                <a:latin typeface="Times New Roman"/>
                <a:cs typeface="Times New Roman"/>
              </a:rPr>
              <a:t>(</a:t>
            </a:r>
            <a:r>
              <a:rPr sz="850" i="1" dirty="0">
                <a:latin typeface="Times New Roman"/>
                <a:cs typeface="Times New Roman"/>
              </a:rPr>
              <a:t>i</a:t>
            </a:r>
            <a:r>
              <a:rPr sz="850" i="1" spc="285" dirty="0">
                <a:latin typeface="Times New Roman"/>
                <a:cs typeface="Times New Roman"/>
              </a:rPr>
              <a:t> </a:t>
            </a:r>
            <a:r>
              <a:rPr sz="850" dirty="0">
                <a:latin typeface="Times New Roman"/>
                <a:cs typeface="Times New Roman"/>
              </a:rPr>
              <a:t>1)</a:t>
            </a:r>
            <a:r>
              <a:rPr sz="850" i="1" dirty="0">
                <a:latin typeface="Times New Roman"/>
                <a:cs typeface="Times New Roman"/>
              </a:rPr>
              <a:t>k </a:t>
            </a:r>
            <a:r>
              <a:rPr sz="850" dirty="0">
                <a:latin typeface="Times New Roman"/>
                <a:cs typeface="Times New Roman"/>
              </a:rPr>
              <a:t>/</a:t>
            </a:r>
            <a:r>
              <a:rPr sz="850" spc="15" dirty="0">
                <a:latin typeface="Times New Roman"/>
                <a:cs typeface="Times New Roman"/>
              </a:rPr>
              <a:t> </a:t>
            </a:r>
            <a:r>
              <a:rPr sz="850" i="1" spc="-50" dirty="0">
                <a:latin typeface="Times New Roman"/>
                <a:cs typeface="Times New Roman"/>
              </a:rPr>
              <a:t>N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584691" y="2992894"/>
            <a:ext cx="35560" cy="137160"/>
          </a:xfrm>
          <a:custGeom>
            <a:avLst/>
            <a:gdLst/>
            <a:ahLst/>
            <a:cxnLst/>
            <a:rect l="l" t="t" r="r" b="b"/>
            <a:pathLst>
              <a:path w="35560" h="137160">
                <a:moveTo>
                  <a:pt x="35052" y="0"/>
                </a:moveTo>
                <a:lnTo>
                  <a:pt x="0" y="0"/>
                </a:lnTo>
                <a:lnTo>
                  <a:pt x="0" y="6350"/>
                </a:lnTo>
                <a:lnTo>
                  <a:pt x="19812" y="6350"/>
                </a:lnTo>
                <a:lnTo>
                  <a:pt x="19812" y="130810"/>
                </a:lnTo>
                <a:lnTo>
                  <a:pt x="0" y="130810"/>
                </a:lnTo>
                <a:lnTo>
                  <a:pt x="0" y="137160"/>
                </a:lnTo>
                <a:lnTo>
                  <a:pt x="35052" y="137160"/>
                </a:lnTo>
                <a:lnTo>
                  <a:pt x="35052" y="130810"/>
                </a:lnTo>
                <a:lnTo>
                  <a:pt x="35052" y="6350"/>
                </a:lnTo>
                <a:lnTo>
                  <a:pt x="350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" name="object 61"/>
          <p:cNvGrpSpPr/>
          <p:nvPr/>
        </p:nvGrpSpPr>
        <p:grpSpPr>
          <a:xfrm>
            <a:off x="1240536" y="3339084"/>
            <a:ext cx="379730" cy="71755"/>
            <a:chOff x="1240536" y="3339084"/>
            <a:chExt cx="379730" cy="71755"/>
          </a:xfrm>
        </p:grpSpPr>
        <p:sp>
          <p:nvSpPr>
            <p:cNvPr id="62" name="object 62"/>
            <p:cNvSpPr/>
            <p:nvPr/>
          </p:nvSpPr>
          <p:spPr>
            <a:xfrm>
              <a:off x="1240523" y="3339096"/>
              <a:ext cx="58419" cy="59690"/>
            </a:xfrm>
            <a:custGeom>
              <a:avLst/>
              <a:gdLst/>
              <a:ahLst/>
              <a:cxnLst/>
              <a:rect l="l" t="t" r="r" b="b"/>
              <a:pathLst>
                <a:path w="58419" h="59689">
                  <a:moveTo>
                    <a:pt x="9144" y="18288"/>
                  </a:moveTo>
                  <a:lnTo>
                    <a:pt x="7620" y="18288"/>
                  </a:lnTo>
                  <a:lnTo>
                    <a:pt x="7620" y="16764"/>
                  </a:lnTo>
                  <a:lnTo>
                    <a:pt x="3048" y="16764"/>
                  </a:lnTo>
                  <a:lnTo>
                    <a:pt x="3048" y="18288"/>
                  </a:lnTo>
                  <a:lnTo>
                    <a:pt x="1524" y="18288"/>
                  </a:lnTo>
                  <a:lnTo>
                    <a:pt x="1524" y="59436"/>
                  </a:lnTo>
                  <a:lnTo>
                    <a:pt x="9144" y="59436"/>
                  </a:lnTo>
                  <a:lnTo>
                    <a:pt x="9144" y="18288"/>
                  </a:lnTo>
                  <a:close/>
                </a:path>
                <a:path w="58419" h="59689">
                  <a:moveTo>
                    <a:pt x="9144" y="1524"/>
                  </a:moveTo>
                  <a:lnTo>
                    <a:pt x="7620" y="1524"/>
                  </a:lnTo>
                  <a:lnTo>
                    <a:pt x="6096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0" y="1524"/>
                  </a:lnTo>
                  <a:lnTo>
                    <a:pt x="0" y="7620"/>
                  </a:lnTo>
                  <a:lnTo>
                    <a:pt x="1524" y="9144"/>
                  </a:lnTo>
                  <a:lnTo>
                    <a:pt x="7620" y="9144"/>
                  </a:lnTo>
                  <a:lnTo>
                    <a:pt x="9144" y="7620"/>
                  </a:lnTo>
                  <a:lnTo>
                    <a:pt x="9144" y="1524"/>
                  </a:lnTo>
                  <a:close/>
                </a:path>
                <a:path w="58419" h="59689">
                  <a:moveTo>
                    <a:pt x="57924" y="42659"/>
                  </a:moveTo>
                  <a:lnTo>
                    <a:pt x="56400" y="41135"/>
                  </a:lnTo>
                  <a:lnTo>
                    <a:pt x="56400" y="39611"/>
                  </a:lnTo>
                  <a:lnTo>
                    <a:pt x="21348" y="39611"/>
                  </a:lnTo>
                  <a:lnTo>
                    <a:pt x="21348" y="45707"/>
                  </a:lnTo>
                  <a:lnTo>
                    <a:pt x="56400" y="45707"/>
                  </a:lnTo>
                  <a:lnTo>
                    <a:pt x="57924" y="44183"/>
                  </a:lnTo>
                  <a:lnTo>
                    <a:pt x="57924" y="42659"/>
                  </a:lnTo>
                  <a:close/>
                </a:path>
                <a:path w="58419" h="59689">
                  <a:moveTo>
                    <a:pt x="57924" y="25895"/>
                  </a:moveTo>
                  <a:lnTo>
                    <a:pt x="56400" y="24371"/>
                  </a:lnTo>
                  <a:lnTo>
                    <a:pt x="56400" y="22847"/>
                  </a:lnTo>
                  <a:lnTo>
                    <a:pt x="21348" y="22847"/>
                  </a:lnTo>
                  <a:lnTo>
                    <a:pt x="21348" y="28943"/>
                  </a:lnTo>
                  <a:lnTo>
                    <a:pt x="56400" y="28943"/>
                  </a:lnTo>
                  <a:lnTo>
                    <a:pt x="57924" y="27419"/>
                  </a:lnTo>
                  <a:lnTo>
                    <a:pt x="57924" y="258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8927" y="3339084"/>
              <a:ext cx="291084" cy="71627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1634744" y="3294552"/>
            <a:ext cx="115506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and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k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 an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index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from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0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N-</a:t>
            </a:r>
            <a:r>
              <a:rPr sz="700" spc="-50" dirty="0">
                <a:latin typeface="Calibri"/>
                <a:cs typeface="Calibri"/>
              </a:rPr>
              <a:t>1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524503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101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092955" y="1302820"/>
            <a:ext cx="2872105" cy="4000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2451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60" dirty="0">
                <a:latin typeface="Calibri"/>
                <a:cs typeface="Calibri"/>
              </a:rPr>
              <a:t>Target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impulse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this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filter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520184" y="1764572"/>
            <a:ext cx="37401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200" i="1" dirty="0">
                <a:latin typeface="Times New Roman"/>
                <a:cs typeface="Times New Roman"/>
              </a:rPr>
              <a:t>h</a:t>
            </a:r>
            <a:r>
              <a:rPr sz="1200" i="1" baseline="-20833" dirty="0">
                <a:latin typeface="Times New Roman"/>
                <a:cs typeface="Times New Roman"/>
              </a:rPr>
              <a:t>k</a:t>
            </a:r>
            <a:r>
              <a:rPr sz="1200" i="1" spc="37" baseline="-20833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(</a:t>
            </a:r>
            <a:r>
              <a:rPr sz="1200" i="1" spc="-25" dirty="0">
                <a:latin typeface="Times New Roman"/>
                <a:cs typeface="Times New Roman"/>
              </a:rPr>
              <a:t>t</a:t>
            </a:r>
            <a:r>
              <a:rPr sz="1200" spc="-25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257800" y="1981200"/>
            <a:ext cx="53340" cy="24765"/>
          </a:xfrm>
          <a:custGeom>
            <a:avLst/>
            <a:gdLst/>
            <a:ahLst/>
            <a:cxnLst/>
            <a:rect l="l" t="t" r="r" b="b"/>
            <a:pathLst>
              <a:path w="53339" h="24764">
                <a:moveTo>
                  <a:pt x="53340" y="4572"/>
                </a:moveTo>
                <a:lnTo>
                  <a:pt x="0" y="4572"/>
                </a:lnTo>
                <a:lnTo>
                  <a:pt x="0" y="0"/>
                </a:lnTo>
                <a:lnTo>
                  <a:pt x="53340" y="0"/>
                </a:lnTo>
                <a:lnTo>
                  <a:pt x="53340" y="4572"/>
                </a:lnTo>
                <a:close/>
              </a:path>
              <a:path w="53339" h="24764">
                <a:moveTo>
                  <a:pt x="53340" y="24384"/>
                </a:moveTo>
                <a:lnTo>
                  <a:pt x="0" y="24384"/>
                </a:lnTo>
                <a:lnTo>
                  <a:pt x="0" y="19812"/>
                </a:lnTo>
                <a:lnTo>
                  <a:pt x="53340" y="19812"/>
                </a:lnTo>
                <a:lnTo>
                  <a:pt x="5334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object 6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27676" y="1775460"/>
            <a:ext cx="184404" cy="233171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>
            <a:off x="5207000" y="1648419"/>
            <a:ext cx="168910" cy="40640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630"/>
              </a:spcBef>
            </a:pPr>
            <a:r>
              <a:rPr sz="800" i="1" spc="-50" dirty="0"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800" i="1" dirty="0">
                <a:latin typeface="Times New Roman"/>
                <a:cs typeface="Times New Roman"/>
              </a:rPr>
              <a:t>i</a:t>
            </a:r>
            <a:r>
              <a:rPr sz="800" i="1" spc="280" dirty="0">
                <a:latin typeface="Times New Roman"/>
                <a:cs typeface="Times New Roman"/>
              </a:rPr>
              <a:t> </a:t>
            </a:r>
            <a:r>
              <a:rPr sz="800" spc="-50" dirty="0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893564" y="1872995"/>
            <a:ext cx="78105" cy="35560"/>
          </a:xfrm>
          <a:custGeom>
            <a:avLst/>
            <a:gdLst/>
            <a:ahLst/>
            <a:cxnLst/>
            <a:rect l="l" t="t" r="r" b="b"/>
            <a:pathLst>
              <a:path w="78104" h="35560">
                <a:moveTo>
                  <a:pt x="77724" y="7620"/>
                </a:moveTo>
                <a:lnTo>
                  <a:pt x="0" y="7620"/>
                </a:lnTo>
                <a:lnTo>
                  <a:pt x="0" y="0"/>
                </a:lnTo>
                <a:lnTo>
                  <a:pt x="77724" y="0"/>
                </a:lnTo>
                <a:lnTo>
                  <a:pt x="77724" y="7620"/>
                </a:lnTo>
                <a:close/>
              </a:path>
              <a:path w="78104" h="35560">
                <a:moveTo>
                  <a:pt x="77724" y="35052"/>
                </a:moveTo>
                <a:lnTo>
                  <a:pt x="0" y="35052"/>
                </a:lnTo>
                <a:lnTo>
                  <a:pt x="0" y="27432"/>
                </a:lnTo>
                <a:lnTo>
                  <a:pt x="77724" y="27432"/>
                </a:lnTo>
                <a:lnTo>
                  <a:pt x="77724" y="350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2" name="object 7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381244" y="1765808"/>
            <a:ext cx="149352" cy="189230"/>
          </a:xfrm>
          <a:prstGeom prst="rect">
            <a:avLst/>
          </a:prstGeom>
        </p:spPr>
      </p:pic>
      <p:sp>
        <p:nvSpPr>
          <p:cNvPr id="73" name="object 73"/>
          <p:cNvSpPr/>
          <p:nvPr/>
        </p:nvSpPr>
        <p:spPr>
          <a:xfrm>
            <a:off x="5582411" y="1865375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79248" y="9144"/>
                </a:moveTo>
                <a:lnTo>
                  <a:pt x="0" y="9144"/>
                </a:lnTo>
                <a:lnTo>
                  <a:pt x="0" y="0"/>
                </a:lnTo>
                <a:lnTo>
                  <a:pt x="79248" y="0"/>
                </a:lnTo>
                <a:lnTo>
                  <a:pt x="79248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814060" y="1865375"/>
            <a:ext cx="79375" cy="9525"/>
          </a:xfrm>
          <a:custGeom>
            <a:avLst/>
            <a:gdLst/>
            <a:ahLst/>
            <a:cxnLst/>
            <a:rect l="l" t="t" r="r" b="b"/>
            <a:pathLst>
              <a:path w="79375" h="9525">
                <a:moveTo>
                  <a:pt x="79247" y="9144"/>
                </a:moveTo>
                <a:lnTo>
                  <a:pt x="0" y="9144"/>
                </a:lnTo>
                <a:lnTo>
                  <a:pt x="0" y="0"/>
                </a:lnTo>
                <a:lnTo>
                  <a:pt x="79247" y="0"/>
                </a:lnTo>
                <a:lnTo>
                  <a:pt x="79247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121895" y="1766569"/>
            <a:ext cx="47625" cy="189230"/>
          </a:xfrm>
          <a:custGeom>
            <a:avLst/>
            <a:gdLst/>
            <a:ahLst/>
            <a:cxnLst/>
            <a:rect l="l" t="t" r="r" b="b"/>
            <a:pathLst>
              <a:path w="47625" h="189230">
                <a:moveTo>
                  <a:pt x="47244" y="0"/>
                </a:moveTo>
                <a:lnTo>
                  <a:pt x="0" y="0"/>
                </a:lnTo>
                <a:lnTo>
                  <a:pt x="0" y="8890"/>
                </a:lnTo>
                <a:lnTo>
                  <a:pt x="27432" y="8890"/>
                </a:lnTo>
                <a:lnTo>
                  <a:pt x="27432" y="179070"/>
                </a:lnTo>
                <a:lnTo>
                  <a:pt x="0" y="179070"/>
                </a:lnTo>
                <a:lnTo>
                  <a:pt x="0" y="189230"/>
                </a:lnTo>
                <a:lnTo>
                  <a:pt x="47244" y="189230"/>
                </a:lnTo>
                <a:lnTo>
                  <a:pt x="47244" y="179070"/>
                </a:lnTo>
                <a:lnTo>
                  <a:pt x="47244" y="8890"/>
                </a:lnTo>
                <a:lnTo>
                  <a:pt x="472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5490464" y="1744760"/>
            <a:ext cx="72707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6850" algn="l"/>
              </a:tabLst>
            </a:pPr>
            <a:r>
              <a:rPr sz="1200" i="1" spc="-50" dirty="0">
                <a:latin typeface="Times New Roman"/>
                <a:cs typeface="Times New Roman"/>
              </a:rPr>
              <a:t>t</a:t>
            </a:r>
            <a:r>
              <a:rPr sz="1200" i="1" dirty="0">
                <a:latin typeface="Times New Roman"/>
                <a:cs typeface="Times New Roman"/>
              </a:rPr>
              <a:t>	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i="1" dirty="0">
                <a:latin typeface="Times New Roman"/>
                <a:cs typeface="Times New Roman"/>
              </a:rPr>
              <a:t>i</a:t>
            </a:r>
            <a:r>
              <a:rPr sz="1200" i="1" spc="180" dirty="0">
                <a:latin typeface="Times New Roman"/>
                <a:cs typeface="Times New Roman"/>
              </a:rPr>
              <a:t>  </a:t>
            </a:r>
            <a:r>
              <a:rPr sz="1200" spc="-45" dirty="0">
                <a:latin typeface="Times New Roman"/>
                <a:cs typeface="Times New Roman"/>
              </a:rPr>
              <a:t>1)</a:t>
            </a:r>
            <a:r>
              <a:rPr sz="1200" i="1" spc="-45" dirty="0">
                <a:latin typeface="Times New Roman"/>
                <a:cs typeface="Times New Roman"/>
              </a:rPr>
              <a:t>T</a:t>
            </a:r>
            <a:r>
              <a:rPr sz="1200" i="1" spc="-20" dirty="0">
                <a:latin typeface="Times New Roman"/>
                <a:cs typeface="Times New Roman"/>
              </a:rPr>
              <a:t> </a:t>
            </a:r>
            <a:r>
              <a:rPr sz="1200" i="1" spc="-50" dirty="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214871" y="1833372"/>
            <a:ext cx="55244" cy="6350"/>
          </a:xfrm>
          <a:custGeom>
            <a:avLst/>
            <a:gdLst/>
            <a:ahLst/>
            <a:cxnLst/>
            <a:rect l="l" t="t" r="r" b="b"/>
            <a:pathLst>
              <a:path w="55245" h="6350">
                <a:moveTo>
                  <a:pt x="54864" y="6095"/>
                </a:moveTo>
                <a:lnTo>
                  <a:pt x="0" y="6095"/>
                </a:lnTo>
                <a:lnTo>
                  <a:pt x="0" y="0"/>
                </a:lnTo>
                <a:lnTo>
                  <a:pt x="54864" y="0"/>
                </a:lnTo>
                <a:lnTo>
                  <a:pt x="54864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400800" y="1808988"/>
            <a:ext cx="67310" cy="56515"/>
          </a:xfrm>
          <a:custGeom>
            <a:avLst/>
            <a:gdLst/>
            <a:ahLst/>
            <a:cxnLst/>
            <a:rect l="l" t="t" r="r" b="b"/>
            <a:pathLst>
              <a:path w="67310" h="56514">
                <a:moveTo>
                  <a:pt x="39624" y="56387"/>
                </a:moveTo>
                <a:lnTo>
                  <a:pt x="33528" y="56387"/>
                </a:lnTo>
                <a:lnTo>
                  <a:pt x="32004" y="54864"/>
                </a:lnTo>
                <a:lnTo>
                  <a:pt x="30480" y="51816"/>
                </a:lnTo>
                <a:lnTo>
                  <a:pt x="30480" y="44195"/>
                </a:lnTo>
                <a:lnTo>
                  <a:pt x="33528" y="36576"/>
                </a:lnTo>
                <a:lnTo>
                  <a:pt x="37147" y="26288"/>
                </a:lnTo>
                <a:lnTo>
                  <a:pt x="40171" y="18573"/>
                </a:lnTo>
                <a:lnTo>
                  <a:pt x="44196" y="9144"/>
                </a:lnTo>
                <a:lnTo>
                  <a:pt x="30480" y="9144"/>
                </a:lnTo>
                <a:lnTo>
                  <a:pt x="13716" y="48768"/>
                </a:lnTo>
                <a:lnTo>
                  <a:pt x="7620" y="56387"/>
                </a:lnTo>
                <a:lnTo>
                  <a:pt x="1524" y="56387"/>
                </a:lnTo>
                <a:lnTo>
                  <a:pt x="1524" y="54864"/>
                </a:lnTo>
                <a:lnTo>
                  <a:pt x="0" y="54864"/>
                </a:lnTo>
                <a:lnTo>
                  <a:pt x="0" y="53339"/>
                </a:lnTo>
                <a:lnTo>
                  <a:pt x="1524" y="51816"/>
                </a:lnTo>
                <a:lnTo>
                  <a:pt x="1524" y="48768"/>
                </a:lnTo>
                <a:lnTo>
                  <a:pt x="3048" y="48768"/>
                </a:lnTo>
                <a:lnTo>
                  <a:pt x="6096" y="45719"/>
                </a:lnTo>
                <a:lnTo>
                  <a:pt x="9144" y="41148"/>
                </a:lnTo>
                <a:lnTo>
                  <a:pt x="12192" y="38100"/>
                </a:lnTo>
                <a:lnTo>
                  <a:pt x="13716" y="35052"/>
                </a:lnTo>
                <a:lnTo>
                  <a:pt x="16906" y="29932"/>
                </a:lnTo>
                <a:lnTo>
                  <a:pt x="19812" y="23812"/>
                </a:lnTo>
                <a:lnTo>
                  <a:pt x="25908" y="9144"/>
                </a:lnTo>
                <a:lnTo>
                  <a:pt x="18288" y="9144"/>
                </a:lnTo>
                <a:lnTo>
                  <a:pt x="15240" y="10668"/>
                </a:lnTo>
                <a:lnTo>
                  <a:pt x="13716" y="12192"/>
                </a:lnTo>
                <a:lnTo>
                  <a:pt x="10668" y="13716"/>
                </a:lnTo>
                <a:lnTo>
                  <a:pt x="7620" y="16764"/>
                </a:lnTo>
                <a:lnTo>
                  <a:pt x="4572" y="16764"/>
                </a:lnTo>
                <a:lnTo>
                  <a:pt x="9144" y="10668"/>
                </a:lnTo>
                <a:lnTo>
                  <a:pt x="16764" y="3048"/>
                </a:lnTo>
                <a:lnTo>
                  <a:pt x="22860" y="0"/>
                </a:lnTo>
                <a:lnTo>
                  <a:pt x="27432" y="0"/>
                </a:lnTo>
                <a:lnTo>
                  <a:pt x="67056" y="0"/>
                </a:lnTo>
                <a:lnTo>
                  <a:pt x="64008" y="9144"/>
                </a:lnTo>
                <a:lnTo>
                  <a:pt x="51816" y="9144"/>
                </a:lnTo>
                <a:lnTo>
                  <a:pt x="48648" y="15978"/>
                </a:lnTo>
                <a:lnTo>
                  <a:pt x="45910" y="22669"/>
                </a:lnTo>
                <a:lnTo>
                  <a:pt x="41148" y="35052"/>
                </a:lnTo>
                <a:lnTo>
                  <a:pt x="39624" y="39624"/>
                </a:lnTo>
                <a:lnTo>
                  <a:pt x="39624" y="44195"/>
                </a:lnTo>
                <a:lnTo>
                  <a:pt x="42672" y="47244"/>
                </a:lnTo>
                <a:lnTo>
                  <a:pt x="47244" y="47244"/>
                </a:lnTo>
                <a:lnTo>
                  <a:pt x="51816" y="42672"/>
                </a:lnTo>
                <a:lnTo>
                  <a:pt x="51816" y="39624"/>
                </a:lnTo>
                <a:lnTo>
                  <a:pt x="53340" y="39624"/>
                </a:lnTo>
                <a:lnTo>
                  <a:pt x="51816" y="45719"/>
                </a:lnTo>
                <a:lnTo>
                  <a:pt x="48768" y="50292"/>
                </a:lnTo>
                <a:lnTo>
                  <a:pt x="45720" y="51816"/>
                </a:lnTo>
                <a:lnTo>
                  <a:pt x="42672" y="54864"/>
                </a:lnTo>
                <a:lnTo>
                  <a:pt x="39624" y="56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547103" y="1833372"/>
            <a:ext cx="55244" cy="6350"/>
          </a:xfrm>
          <a:custGeom>
            <a:avLst/>
            <a:gdLst/>
            <a:ahLst/>
            <a:cxnLst/>
            <a:rect l="l" t="t" r="r" b="b"/>
            <a:pathLst>
              <a:path w="55245" h="6350">
                <a:moveTo>
                  <a:pt x="54864" y="6095"/>
                </a:moveTo>
                <a:lnTo>
                  <a:pt x="0" y="6095"/>
                </a:lnTo>
                <a:lnTo>
                  <a:pt x="0" y="0"/>
                </a:lnTo>
                <a:lnTo>
                  <a:pt x="54864" y="0"/>
                </a:lnTo>
                <a:lnTo>
                  <a:pt x="54864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6285992" y="1744674"/>
            <a:ext cx="608965" cy="1536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i="1" dirty="0">
                <a:latin typeface="Times New Roman"/>
                <a:cs typeface="Times New Roman"/>
              </a:rPr>
              <a:t>j</a:t>
            </a:r>
            <a:r>
              <a:rPr sz="800" i="1" spc="-10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2</a:t>
            </a:r>
            <a:r>
              <a:rPr sz="800" spc="45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(</a:t>
            </a:r>
            <a:r>
              <a:rPr sz="800" i="1" dirty="0">
                <a:latin typeface="Times New Roman"/>
                <a:cs typeface="Times New Roman"/>
              </a:rPr>
              <a:t>i</a:t>
            </a:r>
            <a:r>
              <a:rPr sz="800" i="1" spc="3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1)</a:t>
            </a:r>
            <a:r>
              <a:rPr sz="800" i="1" dirty="0">
                <a:latin typeface="Times New Roman"/>
                <a:cs typeface="Times New Roman"/>
              </a:rPr>
              <a:t>k</a:t>
            </a:r>
            <a:r>
              <a:rPr sz="800" i="1" spc="-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/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i="1" spc="-50" dirty="0"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062476" y="2075352"/>
            <a:ext cx="209804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And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from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Fourier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transform </a:t>
            </a:r>
            <a:r>
              <a:rPr sz="700" dirty="0">
                <a:latin typeface="Calibri"/>
                <a:cs typeface="Calibri"/>
              </a:rPr>
              <a:t>its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82" name="object 8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07379" y="2354579"/>
            <a:ext cx="176783" cy="224027"/>
          </a:xfrm>
          <a:prstGeom prst="rect">
            <a:avLst/>
          </a:prstGeom>
        </p:spPr>
      </p:pic>
      <p:sp>
        <p:nvSpPr>
          <p:cNvPr id="83" name="object 83"/>
          <p:cNvSpPr txBox="1"/>
          <p:nvPr/>
        </p:nvSpPr>
        <p:spPr>
          <a:xfrm>
            <a:off x="4829047" y="2424371"/>
            <a:ext cx="71755" cy="1498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00" i="1" spc="-50" dirty="0">
                <a:latin typeface="Times New Roman"/>
                <a:cs typeface="Times New Roman"/>
              </a:rPr>
              <a:t>k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931407" y="2549652"/>
            <a:ext cx="52069" cy="24765"/>
          </a:xfrm>
          <a:custGeom>
            <a:avLst/>
            <a:gdLst/>
            <a:ahLst/>
            <a:cxnLst/>
            <a:rect l="l" t="t" r="r" b="b"/>
            <a:pathLst>
              <a:path w="52070" h="24764">
                <a:moveTo>
                  <a:pt x="51816" y="4572"/>
                </a:moveTo>
                <a:lnTo>
                  <a:pt x="0" y="4572"/>
                </a:lnTo>
                <a:lnTo>
                  <a:pt x="0" y="0"/>
                </a:lnTo>
                <a:lnTo>
                  <a:pt x="51816" y="0"/>
                </a:lnTo>
                <a:lnTo>
                  <a:pt x="51816" y="4572"/>
                </a:lnTo>
                <a:close/>
              </a:path>
              <a:path w="52070" h="24764">
                <a:moveTo>
                  <a:pt x="51816" y="24384"/>
                </a:moveTo>
                <a:lnTo>
                  <a:pt x="0" y="24384"/>
                </a:lnTo>
                <a:lnTo>
                  <a:pt x="0" y="19812"/>
                </a:lnTo>
                <a:lnTo>
                  <a:pt x="51816" y="19812"/>
                </a:lnTo>
                <a:lnTo>
                  <a:pt x="51816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5879084" y="2473140"/>
            <a:ext cx="165735" cy="1498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00" i="1" dirty="0">
                <a:latin typeface="Times New Roman"/>
                <a:cs typeface="Times New Roman"/>
              </a:rPr>
              <a:t>i</a:t>
            </a:r>
            <a:r>
              <a:rPr sz="800" i="1" spc="265" dirty="0">
                <a:latin typeface="Times New Roman"/>
                <a:cs typeface="Times New Roman"/>
              </a:rPr>
              <a:t> </a:t>
            </a:r>
            <a:r>
              <a:rPr sz="800" spc="-50" dirty="0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486144" y="2340863"/>
            <a:ext cx="32384" cy="128270"/>
          </a:xfrm>
          <a:custGeom>
            <a:avLst/>
            <a:gdLst/>
            <a:ahLst/>
            <a:cxnLst/>
            <a:rect l="l" t="t" r="r" b="b"/>
            <a:pathLst>
              <a:path w="32384" h="128269">
                <a:moveTo>
                  <a:pt x="32004" y="0"/>
                </a:moveTo>
                <a:lnTo>
                  <a:pt x="0" y="0"/>
                </a:lnTo>
                <a:lnTo>
                  <a:pt x="0" y="6350"/>
                </a:lnTo>
                <a:lnTo>
                  <a:pt x="0" y="121920"/>
                </a:lnTo>
                <a:lnTo>
                  <a:pt x="0" y="128270"/>
                </a:lnTo>
                <a:lnTo>
                  <a:pt x="32004" y="128270"/>
                </a:lnTo>
                <a:lnTo>
                  <a:pt x="32004" y="121920"/>
                </a:lnTo>
                <a:lnTo>
                  <a:pt x="13716" y="121920"/>
                </a:lnTo>
                <a:lnTo>
                  <a:pt x="13716" y="6350"/>
                </a:lnTo>
                <a:lnTo>
                  <a:pt x="32004" y="6350"/>
                </a:lnTo>
                <a:lnTo>
                  <a:pt x="32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615683" y="2409444"/>
            <a:ext cx="53340" cy="6350"/>
          </a:xfrm>
          <a:custGeom>
            <a:avLst/>
            <a:gdLst/>
            <a:ahLst/>
            <a:cxnLst/>
            <a:rect l="l" t="t" r="r" b="b"/>
            <a:pathLst>
              <a:path w="53340" h="6350">
                <a:moveTo>
                  <a:pt x="53339" y="6095"/>
                </a:moveTo>
                <a:lnTo>
                  <a:pt x="0" y="6095"/>
                </a:lnTo>
                <a:lnTo>
                  <a:pt x="0" y="0"/>
                </a:lnTo>
                <a:lnTo>
                  <a:pt x="53339" y="0"/>
                </a:lnTo>
                <a:lnTo>
                  <a:pt x="53339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877811" y="2340609"/>
            <a:ext cx="32384" cy="128270"/>
          </a:xfrm>
          <a:custGeom>
            <a:avLst/>
            <a:gdLst/>
            <a:ahLst/>
            <a:cxnLst/>
            <a:rect l="l" t="t" r="r" b="b"/>
            <a:pathLst>
              <a:path w="32384" h="128269">
                <a:moveTo>
                  <a:pt x="32004" y="0"/>
                </a:moveTo>
                <a:lnTo>
                  <a:pt x="0" y="0"/>
                </a:lnTo>
                <a:lnTo>
                  <a:pt x="0" y="6350"/>
                </a:lnTo>
                <a:lnTo>
                  <a:pt x="18288" y="6350"/>
                </a:lnTo>
                <a:lnTo>
                  <a:pt x="18288" y="121920"/>
                </a:lnTo>
                <a:lnTo>
                  <a:pt x="0" y="121920"/>
                </a:lnTo>
                <a:lnTo>
                  <a:pt x="0" y="128270"/>
                </a:lnTo>
                <a:lnTo>
                  <a:pt x="32004" y="128270"/>
                </a:lnTo>
                <a:lnTo>
                  <a:pt x="32004" y="121920"/>
                </a:lnTo>
                <a:lnTo>
                  <a:pt x="32004" y="6350"/>
                </a:lnTo>
                <a:lnTo>
                  <a:pt x="32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166360" y="2444495"/>
            <a:ext cx="74930" cy="35560"/>
          </a:xfrm>
          <a:custGeom>
            <a:avLst/>
            <a:gdLst/>
            <a:ahLst/>
            <a:cxnLst/>
            <a:rect l="l" t="t" r="r" b="b"/>
            <a:pathLst>
              <a:path w="74929" h="35560">
                <a:moveTo>
                  <a:pt x="74676" y="7620"/>
                </a:moveTo>
                <a:lnTo>
                  <a:pt x="0" y="7620"/>
                </a:lnTo>
                <a:lnTo>
                  <a:pt x="0" y="0"/>
                </a:lnTo>
                <a:lnTo>
                  <a:pt x="74676" y="0"/>
                </a:lnTo>
                <a:lnTo>
                  <a:pt x="74676" y="7620"/>
                </a:lnTo>
                <a:close/>
              </a:path>
              <a:path w="74929" h="35560">
                <a:moveTo>
                  <a:pt x="74676" y="35052"/>
                </a:moveTo>
                <a:lnTo>
                  <a:pt x="0" y="35052"/>
                </a:lnTo>
                <a:lnTo>
                  <a:pt x="0" y="27432"/>
                </a:lnTo>
                <a:lnTo>
                  <a:pt x="74676" y="27432"/>
                </a:lnTo>
                <a:lnTo>
                  <a:pt x="74676" y="350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4704079" y="2340635"/>
            <a:ext cx="636905" cy="202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558165" algn="l"/>
              </a:tabLst>
            </a:pPr>
            <a:r>
              <a:rPr sz="1150" i="1" dirty="0">
                <a:latin typeface="Times New Roman"/>
                <a:cs typeface="Times New Roman"/>
              </a:rPr>
              <a:t>H</a:t>
            </a:r>
            <a:r>
              <a:rPr sz="1150" i="1" spc="43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(</a:t>
            </a:r>
            <a:r>
              <a:rPr sz="1150" spc="-5" dirty="0">
                <a:latin typeface="Times New Roman"/>
                <a:cs typeface="Times New Roman"/>
              </a:rPr>
              <a:t> </a:t>
            </a:r>
            <a:r>
              <a:rPr sz="1150" i="1" dirty="0">
                <a:latin typeface="Times New Roman"/>
                <a:cs typeface="Times New Roman"/>
              </a:rPr>
              <a:t>f </a:t>
            </a:r>
            <a:r>
              <a:rPr sz="1150" spc="-50" dirty="0">
                <a:latin typeface="Times New Roman"/>
                <a:cs typeface="Times New Roman"/>
              </a:rPr>
              <a:t>)</a:t>
            </a:r>
            <a:r>
              <a:rPr sz="1150" dirty="0">
                <a:latin typeface="Times New Roman"/>
                <a:cs typeface="Times New Roman"/>
              </a:rPr>
              <a:t>	</a:t>
            </a:r>
            <a:r>
              <a:rPr sz="1150" i="1" spc="-50" dirty="0">
                <a:latin typeface="Times New Roman"/>
                <a:cs typeface="Times New Roman"/>
              </a:rPr>
              <a:t>e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187440" y="2386583"/>
            <a:ext cx="66040" cy="53340"/>
          </a:xfrm>
          <a:custGeom>
            <a:avLst/>
            <a:gdLst/>
            <a:ahLst/>
            <a:cxnLst/>
            <a:rect l="l" t="t" r="r" b="b"/>
            <a:pathLst>
              <a:path w="66039" h="53339">
                <a:moveTo>
                  <a:pt x="6096" y="16764"/>
                </a:moveTo>
                <a:lnTo>
                  <a:pt x="4572" y="16764"/>
                </a:lnTo>
                <a:lnTo>
                  <a:pt x="7620" y="10668"/>
                </a:lnTo>
                <a:lnTo>
                  <a:pt x="12192" y="6096"/>
                </a:lnTo>
                <a:lnTo>
                  <a:pt x="16764" y="3048"/>
                </a:lnTo>
                <a:lnTo>
                  <a:pt x="18288" y="1524"/>
                </a:lnTo>
                <a:lnTo>
                  <a:pt x="22860" y="0"/>
                </a:lnTo>
                <a:lnTo>
                  <a:pt x="65532" y="0"/>
                </a:lnTo>
                <a:lnTo>
                  <a:pt x="62484" y="9144"/>
                </a:lnTo>
                <a:lnTo>
                  <a:pt x="16764" y="9144"/>
                </a:lnTo>
                <a:lnTo>
                  <a:pt x="15240" y="10668"/>
                </a:lnTo>
                <a:lnTo>
                  <a:pt x="9144" y="13716"/>
                </a:lnTo>
                <a:lnTo>
                  <a:pt x="6096" y="16764"/>
                </a:lnTo>
                <a:close/>
              </a:path>
              <a:path w="66039" h="53339">
                <a:moveTo>
                  <a:pt x="6096" y="53340"/>
                </a:moveTo>
                <a:lnTo>
                  <a:pt x="1524" y="53340"/>
                </a:lnTo>
                <a:lnTo>
                  <a:pt x="1524" y="51816"/>
                </a:lnTo>
                <a:lnTo>
                  <a:pt x="0" y="51816"/>
                </a:lnTo>
                <a:lnTo>
                  <a:pt x="0" y="50292"/>
                </a:lnTo>
                <a:lnTo>
                  <a:pt x="1524" y="48768"/>
                </a:lnTo>
                <a:lnTo>
                  <a:pt x="1524" y="47244"/>
                </a:lnTo>
                <a:lnTo>
                  <a:pt x="12192" y="36576"/>
                </a:lnTo>
                <a:lnTo>
                  <a:pt x="13716" y="33528"/>
                </a:lnTo>
                <a:lnTo>
                  <a:pt x="16240" y="28646"/>
                </a:lnTo>
                <a:lnTo>
                  <a:pt x="19050" y="23050"/>
                </a:lnTo>
                <a:lnTo>
                  <a:pt x="21787" y="16764"/>
                </a:lnTo>
                <a:lnTo>
                  <a:pt x="21859" y="16597"/>
                </a:lnTo>
                <a:lnTo>
                  <a:pt x="24384" y="9144"/>
                </a:lnTo>
                <a:lnTo>
                  <a:pt x="28956" y="9144"/>
                </a:lnTo>
                <a:lnTo>
                  <a:pt x="23788" y="22574"/>
                </a:lnTo>
                <a:lnTo>
                  <a:pt x="19621" y="33147"/>
                </a:lnTo>
                <a:lnTo>
                  <a:pt x="16311" y="40862"/>
                </a:lnTo>
                <a:lnTo>
                  <a:pt x="13716" y="45720"/>
                </a:lnTo>
                <a:lnTo>
                  <a:pt x="6096" y="53340"/>
                </a:lnTo>
                <a:close/>
              </a:path>
              <a:path w="66039" h="53339">
                <a:moveTo>
                  <a:pt x="39624" y="53340"/>
                </a:moveTo>
                <a:lnTo>
                  <a:pt x="33528" y="53340"/>
                </a:lnTo>
                <a:lnTo>
                  <a:pt x="30480" y="50292"/>
                </a:lnTo>
                <a:lnTo>
                  <a:pt x="30480" y="42672"/>
                </a:lnTo>
                <a:lnTo>
                  <a:pt x="33528" y="35052"/>
                </a:lnTo>
                <a:lnTo>
                  <a:pt x="34956" y="30789"/>
                </a:lnTo>
                <a:lnTo>
                  <a:pt x="36957" y="24955"/>
                </a:lnTo>
                <a:lnTo>
                  <a:pt x="39870" y="16764"/>
                </a:lnTo>
                <a:lnTo>
                  <a:pt x="42672" y="9144"/>
                </a:lnTo>
                <a:lnTo>
                  <a:pt x="50292" y="9144"/>
                </a:lnTo>
                <a:lnTo>
                  <a:pt x="48006" y="15740"/>
                </a:lnTo>
                <a:lnTo>
                  <a:pt x="45720" y="21907"/>
                </a:lnTo>
                <a:lnTo>
                  <a:pt x="43434" y="27789"/>
                </a:lnTo>
                <a:lnTo>
                  <a:pt x="41148" y="33528"/>
                </a:lnTo>
                <a:lnTo>
                  <a:pt x="39624" y="38100"/>
                </a:lnTo>
                <a:lnTo>
                  <a:pt x="39624" y="41148"/>
                </a:lnTo>
                <a:lnTo>
                  <a:pt x="41148" y="44196"/>
                </a:lnTo>
                <a:lnTo>
                  <a:pt x="50292" y="44196"/>
                </a:lnTo>
                <a:lnTo>
                  <a:pt x="48768" y="47244"/>
                </a:lnTo>
                <a:lnTo>
                  <a:pt x="45720" y="50292"/>
                </a:lnTo>
                <a:lnTo>
                  <a:pt x="39624" y="53340"/>
                </a:lnTo>
                <a:close/>
              </a:path>
              <a:path w="66039" h="53339">
                <a:moveTo>
                  <a:pt x="50292" y="44196"/>
                </a:moveTo>
                <a:lnTo>
                  <a:pt x="47244" y="44196"/>
                </a:lnTo>
                <a:lnTo>
                  <a:pt x="50292" y="41148"/>
                </a:lnTo>
                <a:lnTo>
                  <a:pt x="50292" y="39624"/>
                </a:lnTo>
                <a:lnTo>
                  <a:pt x="51816" y="38100"/>
                </a:lnTo>
                <a:lnTo>
                  <a:pt x="53340" y="38100"/>
                </a:lnTo>
                <a:lnTo>
                  <a:pt x="50292" y="44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320028" y="2409444"/>
            <a:ext cx="53340" cy="6350"/>
          </a:xfrm>
          <a:custGeom>
            <a:avLst/>
            <a:gdLst/>
            <a:ahLst/>
            <a:cxnLst/>
            <a:rect l="l" t="t" r="r" b="b"/>
            <a:pathLst>
              <a:path w="53339" h="6350">
                <a:moveTo>
                  <a:pt x="53339" y="6095"/>
                </a:moveTo>
                <a:lnTo>
                  <a:pt x="0" y="6095"/>
                </a:lnTo>
                <a:lnTo>
                  <a:pt x="0" y="0"/>
                </a:lnTo>
                <a:lnTo>
                  <a:pt x="53339" y="0"/>
                </a:lnTo>
                <a:lnTo>
                  <a:pt x="53339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5861303" y="2279675"/>
            <a:ext cx="1035685" cy="202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ts val="475"/>
              </a:lnSpc>
              <a:spcBef>
                <a:spcPts val="125"/>
              </a:spcBef>
            </a:pPr>
            <a:r>
              <a:rPr sz="800" i="1" spc="-50" dirty="0"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  <a:p>
            <a:pPr marL="138430">
              <a:lnSpc>
                <a:spcPts val="894"/>
              </a:lnSpc>
            </a:pPr>
            <a:r>
              <a:rPr sz="1725" i="1" baseline="-24154" dirty="0">
                <a:latin typeface="Times New Roman"/>
                <a:cs typeface="Times New Roman"/>
              </a:rPr>
              <a:t>e</a:t>
            </a:r>
            <a:r>
              <a:rPr sz="1725" i="1" spc="-82" baseline="-24154" dirty="0">
                <a:latin typeface="Times New Roman"/>
                <a:cs typeface="Times New Roman"/>
              </a:rPr>
              <a:t> </a:t>
            </a:r>
            <a:r>
              <a:rPr sz="800" i="1" dirty="0">
                <a:latin typeface="Times New Roman"/>
                <a:cs typeface="Times New Roman"/>
              </a:rPr>
              <a:t>j</a:t>
            </a:r>
            <a:r>
              <a:rPr sz="800" dirty="0">
                <a:latin typeface="Times New Roman"/>
                <a:cs typeface="Times New Roman"/>
              </a:rPr>
              <a:t>2</a:t>
            </a:r>
            <a:r>
              <a:rPr sz="800" spc="40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(</a:t>
            </a:r>
            <a:r>
              <a:rPr sz="800" i="1" dirty="0">
                <a:latin typeface="Times New Roman"/>
                <a:cs typeface="Times New Roman"/>
              </a:rPr>
              <a:t>i</a:t>
            </a:r>
            <a:r>
              <a:rPr sz="800" i="1" spc="30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1)</a:t>
            </a:r>
            <a:r>
              <a:rPr sz="800" spc="235" dirty="0">
                <a:latin typeface="Times New Roman"/>
                <a:cs typeface="Times New Roman"/>
              </a:rPr>
              <a:t> </a:t>
            </a:r>
            <a:r>
              <a:rPr sz="800" i="1" dirty="0">
                <a:latin typeface="Times New Roman"/>
                <a:cs typeface="Times New Roman"/>
              </a:rPr>
              <a:t>fT</a:t>
            </a:r>
            <a:r>
              <a:rPr sz="800" i="1" spc="320" dirty="0">
                <a:latin typeface="Times New Roman"/>
                <a:cs typeface="Times New Roman"/>
              </a:rPr>
              <a:t> </a:t>
            </a:r>
            <a:r>
              <a:rPr sz="800" i="1" dirty="0">
                <a:latin typeface="Times New Roman"/>
                <a:cs typeface="Times New Roman"/>
              </a:rPr>
              <a:t>k</a:t>
            </a:r>
            <a:r>
              <a:rPr sz="800" i="1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/</a:t>
            </a:r>
            <a:r>
              <a:rPr sz="800" spc="-50" dirty="0">
                <a:latin typeface="Times New Roman"/>
                <a:cs typeface="Times New Roman"/>
              </a:rPr>
              <a:t> </a:t>
            </a:r>
            <a:r>
              <a:rPr sz="800" i="1" spc="-50" dirty="0"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5353811" y="2410967"/>
            <a:ext cx="53340" cy="6350"/>
          </a:xfrm>
          <a:custGeom>
            <a:avLst/>
            <a:gdLst/>
            <a:ahLst/>
            <a:cxnLst/>
            <a:rect l="l" t="t" r="r" b="b"/>
            <a:pathLst>
              <a:path w="53339" h="6350">
                <a:moveTo>
                  <a:pt x="53339" y="6095"/>
                </a:moveTo>
                <a:lnTo>
                  <a:pt x="0" y="6095"/>
                </a:lnTo>
                <a:lnTo>
                  <a:pt x="0" y="0"/>
                </a:lnTo>
                <a:lnTo>
                  <a:pt x="53339" y="0"/>
                </a:lnTo>
                <a:lnTo>
                  <a:pt x="53339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532119" y="2388107"/>
            <a:ext cx="66040" cy="53340"/>
          </a:xfrm>
          <a:custGeom>
            <a:avLst/>
            <a:gdLst/>
            <a:ahLst/>
            <a:cxnLst/>
            <a:rect l="l" t="t" r="r" b="b"/>
            <a:pathLst>
              <a:path w="66039" h="53339">
                <a:moveTo>
                  <a:pt x="4572" y="16764"/>
                </a:moveTo>
                <a:lnTo>
                  <a:pt x="3048" y="16764"/>
                </a:lnTo>
                <a:lnTo>
                  <a:pt x="7620" y="10668"/>
                </a:lnTo>
                <a:lnTo>
                  <a:pt x="10668" y="6096"/>
                </a:lnTo>
                <a:lnTo>
                  <a:pt x="15240" y="3048"/>
                </a:lnTo>
                <a:lnTo>
                  <a:pt x="21336" y="0"/>
                </a:lnTo>
                <a:lnTo>
                  <a:pt x="65532" y="0"/>
                </a:lnTo>
                <a:lnTo>
                  <a:pt x="62484" y="9144"/>
                </a:lnTo>
                <a:lnTo>
                  <a:pt x="18288" y="9144"/>
                </a:lnTo>
                <a:lnTo>
                  <a:pt x="15240" y="10668"/>
                </a:lnTo>
                <a:lnTo>
                  <a:pt x="13716" y="10668"/>
                </a:lnTo>
                <a:lnTo>
                  <a:pt x="10668" y="12192"/>
                </a:lnTo>
                <a:lnTo>
                  <a:pt x="7620" y="15240"/>
                </a:lnTo>
                <a:lnTo>
                  <a:pt x="4572" y="16764"/>
                </a:lnTo>
                <a:close/>
              </a:path>
              <a:path w="66039" h="53339">
                <a:moveTo>
                  <a:pt x="6096" y="53340"/>
                </a:moveTo>
                <a:lnTo>
                  <a:pt x="0" y="53340"/>
                </a:lnTo>
                <a:lnTo>
                  <a:pt x="0" y="47244"/>
                </a:lnTo>
                <a:lnTo>
                  <a:pt x="1524" y="47244"/>
                </a:lnTo>
                <a:lnTo>
                  <a:pt x="1524" y="45720"/>
                </a:lnTo>
                <a:lnTo>
                  <a:pt x="4572" y="42672"/>
                </a:lnTo>
                <a:lnTo>
                  <a:pt x="7620" y="41148"/>
                </a:lnTo>
                <a:lnTo>
                  <a:pt x="10668" y="38100"/>
                </a:lnTo>
                <a:lnTo>
                  <a:pt x="12192" y="33528"/>
                </a:lnTo>
                <a:lnTo>
                  <a:pt x="15382" y="29289"/>
                </a:lnTo>
                <a:lnTo>
                  <a:pt x="18288" y="23622"/>
                </a:lnTo>
                <a:lnTo>
                  <a:pt x="21212" y="16764"/>
                </a:lnTo>
                <a:lnTo>
                  <a:pt x="24384" y="9144"/>
                </a:lnTo>
                <a:lnTo>
                  <a:pt x="28956" y="9144"/>
                </a:lnTo>
                <a:lnTo>
                  <a:pt x="23550" y="22574"/>
                </a:lnTo>
                <a:lnTo>
                  <a:pt x="18859" y="33147"/>
                </a:lnTo>
                <a:lnTo>
                  <a:pt x="15025" y="40862"/>
                </a:lnTo>
                <a:lnTo>
                  <a:pt x="12192" y="45720"/>
                </a:lnTo>
                <a:lnTo>
                  <a:pt x="9144" y="51816"/>
                </a:lnTo>
                <a:lnTo>
                  <a:pt x="6096" y="53340"/>
                </a:lnTo>
                <a:close/>
              </a:path>
              <a:path w="66039" h="53339">
                <a:moveTo>
                  <a:pt x="41148" y="53340"/>
                </a:moveTo>
                <a:lnTo>
                  <a:pt x="30480" y="53340"/>
                </a:lnTo>
                <a:lnTo>
                  <a:pt x="30480" y="50292"/>
                </a:lnTo>
                <a:lnTo>
                  <a:pt x="28956" y="47244"/>
                </a:lnTo>
                <a:lnTo>
                  <a:pt x="28956" y="42672"/>
                </a:lnTo>
                <a:lnTo>
                  <a:pt x="32004" y="35052"/>
                </a:lnTo>
                <a:lnTo>
                  <a:pt x="33456" y="31003"/>
                </a:lnTo>
                <a:lnTo>
                  <a:pt x="35623" y="25527"/>
                </a:lnTo>
                <a:lnTo>
                  <a:pt x="38647" y="18335"/>
                </a:lnTo>
                <a:lnTo>
                  <a:pt x="42672" y="9144"/>
                </a:lnTo>
                <a:lnTo>
                  <a:pt x="50292" y="9144"/>
                </a:lnTo>
                <a:lnTo>
                  <a:pt x="47124" y="15740"/>
                </a:lnTo>
                <a:lnTo>
                  <a:pt x="44386" y="21907"/>
                </a:lnTo>
                <a:lnTo>
                  <a:pt x="41933" y="27789"/>
                </a:lnTo>
                <a:lnTo>
                  <a:pt x="39624" y="33528"/>
                </a:lnTo>
                <a:lnTo>
                  <a:pt x="38100" y="38100"/>
                </a:lnTo>
                <a:lnTo>
                  <a:pt x="38100" y="41148"/>
                </a:lnTo>
                <a:lnTo>
                  <a:pt x="39624" y="42672"/>
                </a:lnTo>
                <a:lnTo>
                  <a:pt x="39624" y="44196"/>
                </a:lnTo>
                <a:lnTo>
                  <a:pt x="50292" y="44196"/>
                </a:lnTo>
                <a:lnTo>
                  <a:pt x="47244" y="48768"/>
                </a:lnTo>
                <a:lnTo>
                  <a:pt x="44196" y="50292"/>
                </a:lnTo>
                <a:lnTo>
                  <a:pt x="41148" y="53340"/>
                </a:lnTo>
                <a:close/>
              </a:path>
              <a:path w="66039" h="53339">
                <a:moveTo>
                  <a:pt x="50292" y="44196"/>
                </a:moveTo>
                <a:lnTo>
                  <a:pt x="45720" y="44196"/>
                </a:lnTo>
                <a:lnTo>
                  <a:pt x="47244" y="42672"/>
                </a:lnTo>
                <a:lnTo>
                  <a:pt x="48768" y="42672"/>
                </a:lnTo>
                <a:lnTo>
                  <a:pt x="50292" y="41148"/>
                </a:lnTo>
                <a:lnTo>
                  <a:pt x="50292" y="38100"/>
                </a:lnTo>
                <a:lnTo>
                  <a:pt x="51816" y="38100"/>
                </a:lnTo>
                <a:lnTo>
                  <a:pt x="50292" y="44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5421884" y="2323788"/>
            <a:ext cx="255904" cy="1498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00" i="1" dirty="0">
                <a:latin typeface="Times New Roman"/>
                <a:cs typeface="Times New Roman"/>
              </a:rPr>
              <a:t>j</a:t>
            </a:r>
            <a:r>
              <a:rPr sz="800" dirty="0">
                <a:latin typeface="Times New Roman"/>
                <a:cs typeface="Times New Roman"/>
              </a:rPr>
              <a:t>2</a:t>
            </a:r>
            <a:r>
              <a:rPr sz="800" spc="300" dirty="0">
                <a:latin typeface="Times New Roman"/>
                <a:cs typeface="Times New Roman"/>
              </a:rPr>
              <a:t> </a:t>
            </a:r>
            <a:r>
              <a:rPr sz="800" i="1" spc="-25" dirty="0">
                <a:latin typeface="Times New Roman"/>
                <a:cs typeface="Times New Roman"/>
              </a:rPr>
              <a:t>fT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123435" y="2745913"/>
            <a:ext cx="124904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magnitude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</a:t>
            </a:r>
            <a:r>
              <a:rPr sz="700" spc="-5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98" name="object 98"/>
          <p:cNvGrpSpPr/>
          <p:nvPr/>
        </p:nvGrpSpPr>
        <p:grpSpPr>
          <a:xfrm>
            <a:off x="4836414" y="3083051"/>
            <a:ext cx="95250" cy="280670"/>
            <a:chOff x="4836414" y="3083051"/>
            <a:chExt cx="95250" cy="280670"/>
          </a:xfrm>
        </p:grpSpPr>
        <p:sp>
          <p:nvSpPr>
            <p:cNvPr id="99" name="object 99"/>
            <p:cNvSpPr/>
            <p:nvPr/>
          </p:nvSpPr>
          <p:spPr>
            <a:xfrm>
              <a:off x="4840224" y="3083051"/>
              <a:ext cx="0" cy="184785"/>
            </a:xfrm>
            <a:custGeom>
              <a:avLst/>
              <a:gdLst/>
              <a:ahLst/>
              <a:cxnLst/>
              <a:rect l="l" t="t" r="r" b="b"/>
              <a:pathLst>
                <a:path h="184785">
                  <a:moveTo>
                    <a:pt x="0" y="0"/>
                  </a:moveTo>
                  <a:lnTo>
                    <a:pt x="0" y="184404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861547" y="3180600"/>
              <a:ext cx="70485" cy="182880"/>
            </a:xfrm>
            <a:custGeom>
              <a:avLst/>
              <a:gdLst/>
              <a:ahLst/>
              <a:cxnLst/>
              <a:rect l="l" t="t" r="r" b="b"/>
              <a:pathLst>
                <a:path w="70485" h="182879">
                  <a:moveTo>
                    <a:pt x="70116" y="152400"/>
                  </a:moveTo>
                  <a:lnTo>
                    <a:pt x="54876" y="152400"/>
                  </a:lnTo>
                  <a:lnTo>
                    <a:pt x="54876" y="7620"/>
                  </a:lnTo>
                  <a:lnTo>
                    <a:pt x="54876" y="0"/>
                  </a:lnTo>
                  <a:lnTo>
                    <a:pt x="7632" y="0"/>
                  </a:lnTo>
                  <a:lnTo>
                    <a:pt x="7632" y="7620"/>
                  </a:lnTo>
                  <a:lnTo>
                    <a:pt x="35064" y="7620"/>
                  </a:lnTo>
                  <a:lnTo>
                    <a:pt x="35064" y="152400"/>
                  </a:lnTo>
                  <a:lnTo>
                    <a:pt x="0" y="152400"/>
                  </a:lnTo>
                  <a:lnTo>
                    <a:pt x="0" y="170675"/>
                  </a:lnTo>
                  <a:lnTo>
                    <a:pt x="35064" y="170675"/>
                  </a:lnTo>
                  <a:lnTo>
                    <a:pt x="35064" y="175260"/>
                  </a:lnTo>
                  <a:lnTo>
                    <a:pt x="7632" y="175260"/>
                  </a:lnTo>
                  <a:lnTo>
                    <a:pt x="7632" y="182880"/>
                  </a:lnTo>
                  <a:lnTo>
                    <a:pt x="54876" y="182880"/>
                  </a:lnTo>
                  <a:lnTo>
                    <a:pt x="54876" y="175260"/>
                  </a:lnTo>
                  <a:lnTo>
                    <a:pt x="54876" y="170675"/>
                  </a:lnTo>
                  <a:lnTo>
                    <a:pt x="70116" y="170675"/>
                  </a:lnTo>
                  <a:lnTo>
                    <a:pt x="70116" y="152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/>
          <p:nvPr/>
        </p:nvSpPr>
        <p:spPr>
          <a:xfrm>
            <a:off x="5280660" y="3083051"/>
            <a:ext cx="0" cy="184785"/>
          </a:xfrm>
          <a:custGeom>
            <a:avLst/>
            <a:gdLst/>
            <a:ahLst/>
            <a:cxnLst/>
            <a:rect l="l" t="t" r="r" b="b"/>
            <a:pathLst>
              <a:path h="184785">
                <a:moveTo>
                  <a:pt x="0" y="0"/>
                </a:moveTo>
                <a:lnTo>
                  <a:pt x="0" y="184404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" name="object 10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647944" y="2970275"/>
            <a:ext cx="160020" cy="182879"/>
          </a:xfrm>
          <a:prstGeom prst="rect">
            <a:avLst/>
          </a:prstGeom>
        </p:spPr>
      </p:pic>
      <p:sp>
        <p:nvSpPr>
          <p:cNvPr id="103" name="object 103"/>
          <p:cNvSpPr/>
          <p:nvPr/>
        </p:nvSpPr>
        <p:spPr>
          <a:xfrm>
            <a:off x="6166103" y="3067811"/>
            <a:ext cx="76200" cy="9525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76200" y="9144"/>
                </a:moveTo>
                <a:lnTo>
                  <a:pt x="0" y="9144"/>
                </a:lnTo>
                <a:lnTo>
                  <a:pt x="0" y="0"/>
                </a:lnTo>
                <a:lnTo>
                  <a:pt x="76200" y="0"/>
                </a:lnTo>
                <a:lnTo>
                  <a:pt x="7620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 txBox="1"/>
          <p:nvPr/>
        </p:nvSpPr>
        <p:spPr>
          <a:xfrm>
            <a:off x="5447792" y="2951759"/>
            <a:ext cx="1114425" cy="202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41630" algn="l"/>
                <a:tab pos="833755" algn="l"/>
              </a:tabLst>
            </a:pPr>
            <a:r>
              <a:rPr sz="1150" u="sng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sin</a:t>
            </a:r>
            <a:r>
              <a:rPr sz="11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1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1150" i="1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115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50" i="1" u="sng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fT</a:t>
            </a:r>
            <a:r>
              <a:rPr sz="11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k </a:t>
            </a:r>
            <a:r>
              <a:rPr sz="115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</a:t>
            </a:r>
            <a:r>
              <a:rPr sz="1150" u="sng" spc="-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50" i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7255255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102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5503164" y="3168395"/>
            <a:ext cx="74930" cy="35560"/>
          </a:xfrm>
          <a:custGeom>
            <a:avLst/>
            <a:gdLst/>
            <a:ahLst/>
            <a:cxnLst/>
            <a:rect l="l" t="t" r="r" b="b"/>
            <a:pathLst>
              <a:path w="74929" h="35560">
                <a:moveTo>
                  <a:pt x="74676" y="7620"/>
                </a:moveTo>
                <a:lnTo>
                  <a:pt x="0" y="7620"/>
                </a:lnTo>
                <a:lnTo>
                  <a:pt x="0" y="0"/>
                </a:lnTo>
                <a:lnTo>
                  <a:pt x="74676" y="0"/>
                </a:lnTo>
                <a:lnTo>
                  <a:pt x="74676" y="7620"/>
                </a:lnTo>
                <a:close/>
              </a:path>
              <a:path w="74929" h="35560">
                <a:moveTo>
                  <a:pt x="74676" y="35052"/>
                </a:moveTo>
                <a:lnTo>
                  <a:pt x="0" y="35052"/>
                </a:lnTo>
                <a:lnTo>
                  <a:pt x="0" y="27432"/>
                </a:lnTo>
                <a:lnTo>
                  <a:pt x="74676" y="27432"/>
                </a:lnTo>
                <a:lnTo>
                  <a:pt x="74676" y="350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7" name="object 10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140195" y="3180588"/>
            <a:ext cx="158496" cy="182879"/>
          </a:xfrm>
          <a:prstGeom prst="rect">
            <a:avLst/>
          </a:prstGeom>
        </p:spPr>
      </p:pic>
      <p:sp>
        <p:nvSpPr>
          <p:cNvPr id="108" name="object 108"/>
          <p:cNvSpPr txBox="1"/>
          <p:nvPr/>
        </p:nvSpPr>
        <p:spPr>
          <a:xfrm>
            <a:off x="5941567" y="3162071"/>
            <a:ext cx="593725" cy="202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77825" algn="l"/>
              </a:tabLst>
            </a:pPr>
            <a:r>
              <a:rPr sz="1150" spc="-25" dirty="0">
                <a:latin typeface="Times New Roman"/>
                <a:cs typeface="Times New Roman"/>
              </a:rPr>
              <a:t>sin</a:t>
            </a:r>
            <a:r>
              <a:rPr sz="1150" dirty="0">
                <a:latin typeface="Times New Roman"/>
                <a:cs typeface="Times New Roman"/>
              </a:rPr>
              <a:t>	(</a:t>
            </a:r>
            <a:r>
              <a:rPr sz="1150" spc="-60" dirty="0">
                <a:latin typeface="Times New Roman"/>
                <a:cs typeface="Times New Roman"/>
              </a:rPr>
              <a:t> </a:t>
            </a:r>
            <a:r>
              <a:rPr sz="1150" i="1" spc="-25" dirty="0">
                <a:latin typeface="Times New Roman"/>
                <a:cs typeface="Times New Roman"/>
              </a:rPr>
              <a:t>fT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4864608" y="3494532"/>
            <a:ext cx="76200" cy="9525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76199" y="9143"/>
                </a:moveTo>
                <a:lnTo>
                  <a:pt x="0" y="9143"/>
                </a:lnTo>
                <a:lnTo>
                  <a:pt x="0" y="0"/>
                </a:lnTo>
                <a:lnTo>
                  <a:pt x="76199" y="0"/>
                </a:lnTo>
                <a:lnTo>
                  <a:pt x="76199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4940807" y="3064535"/>
            <a:ext cx="561340" cy="5168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110"/>
              </a:spcBef>
            </a:pPr>
            <a:r>
              <a:rPr sz="1150" i="1" dirty="0">
                <a:latin typeface="Times New Roman"/>
                <a:cs typeface="Times New Roman"/>
              </a:rPr>
              <a:t>H</a:t>
            </a:r>
            <a:r>
              <a:rPr sz="1150" i="1" spc="10" dirty="0">
                <a:latin typeface="Times New Roman"/>
                <a:cs typeface="Times New Roman"/>
              </a:rPr>
              <a:t> </a:t>
            </a:r>
            <a:r>
              <a:rPr sz="1200" i="1" baseline="-13888" dirty="0">
                <a:latin typeface="Times New Roman"/>
                <a:cs typeface="Times New Roman"/>
              </a:rPr>
              <a:t>k</a:t>
            </a:r>
            <a:r>
              <a:rPr sz="1200" i="1" spc="-7" baseline="-13888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(</a:t>
            </a:r>
            <a:r>
              <a:rPr sz="1150" spc="5" dirty="0">
                <a:latin typeface="Times New Roman"/>
                <a:cs typeface="Times New Roman"/>
              </a:rPr>
              <a:t> </a:t>
            </a:r>
            <a:r>
              <a:rPr sz="1150" i="1" dirty="0">
                <a:latin typeface="Times New Roman"/>
                <a:cs typeface="Times New Roman"/>
              </a:rPr>
              <a:t>f </a:t>
            </a:r>
            <a:r>
              <a:rPr sz="1150" spc="-50" dirty="0">
                <a:latin typeface="Times New Roman"/>
                <a:cs typeface="Times New Roman"/>
              </a:rPr>
              <a:t>)</a:t>
            </a:r>
            <a:endParaRPr sz="11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090"/>
              </a:spcBef>
            </a:pPr>
            <a:r>
              <a:rPr sz="1150" i="1" dirty="0">
                <a:latin typeface="Times New Roman"/>
                <a:cs typeface="Times New Roman"/>
              </a:rPr>
              <a:t>k</a:t>
            </a:r>
            <a:r>
              <a:rPr sz="1150" i="1" spc="-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/ </a:t>
            </a:r>
            <a:r>
              <a:rPr sz="1150" i="1" spc="-50" dirty="0">
                <a:latin typeface="Times New Roman"/>
                <a:cs typeface="Times New Roman"/>
              </a:rPr>
              <a:t>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5295900" y="3397008"/>
            <a:ext cx="47625" cy="182880"/>
          </a:xfrm>
          <a:custGeom>
            <a:avLst/>
            <a:gdLst/>
            <a:ahLst/>
            <a:cxnLst/>
            <a:rect l="l" t="t" r="r" b="b"/>
            <a:pathLst>
              <a:path w="47625" h="182879">
                <a:moveTo>
                  <a:pt x="47244" y="0"/>
                </a:moveTo>
                <a:lnTo>
                  <a:pt x="0" y="0"/>
                </a:lnTo>
                <a:lnTo>
                  <a:pt x="0" y="7620"/>
                </a:lnTo>
                <a:lnTo>
                  <a:pt x="27432" y="7620"/>
                </a:lnTo>
                <a:lnTo>
                  <a:pt x="27432" y="175260"/>
                </a:lnTo>
                <a:lnTo>
                  <a:pt x="0" y="175260"/>
                </a:lnTo>
                <a:lnTo>
                  <a:pt x="0" y="182880"/>
                </a:lnTo>
                <a:lnTo>
                  <a:pt x="47244" y="182880"/>
                </a:lnTo>
                <a:lnTo>
                  <a:pt x="47244" y="175260"/>
                </a:lnTo>
                <a:lnTo>
                  <a:pt x="47244" y="7620"/>
                </a:lnTo>
                <a:lnTo>
                  <a:pt x="472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878839" y="6077512"/>
            <a:ext cx="2383790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30" dirty="0">
                <a:latin typeface="Calibri"/>
                <a:cs typeface="Calibri"/>
              </a:rPr>
              <a:t>Target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113" name="object 113"/>
          <p:cNvGrpSpPr/>
          <p:nvPr/>
        </p:nvGrpSpPr>
        <p:grpSpPr>
          <a:xfrm>
            <a:off x="1105662" y="6493764"/>
            <a:ext cx="95250" cy="277495"/>
            <a:chOff x="1105662" y="6493764"/>
            <a:chExt cx="95250" cy="277495"/>
          </a:xfrm>
        </p:grpSpPr>
        <p:sp>
          <p:nvSpPr>
            <p:cNvPr id="114" name="object 114"/>
            <p:cNvSpPr/>
            <p:nvPr/>
          </p:nvSpPr>
          <p:spPr>
            <a:xfrm>
              <a:off x="1109472" y="6493764"/>
              <a:ext cx="0" cy="186055"/>
            </a:xfrm>
            <a:custGeom>
              <a:avLst/>
              <a:gdLst/>
              <a:ahLst/>
              <a:cxnLst/>
              <a:rect l="l" t="t" r="r" b="b"/>
              <a:pathLst>
                <a:path h="186054">
                  <a:moveTo>
                    <a:pt x="0" y="0"/>
                  </a:moveTo>
                  <a:lnTo>
                    <a:pt x="0" y="185928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130808" y="6588251"/>
              <a:ext cx="70485" cy="182880"/>
            </a:xfrm>
            <a:custGeom>
              <a:avLst/>
              <a:gdLst/>
              <a:ahLst/>
              <a:cxnLst/>
              <a:rect l="l" t="t" r="r" b="b"/>
              <a:pathLst>
                <a:path w="70484" h="182879">
                  <a:moveTo>
                    <a:pt x="70104" y="152400"/>
                  </a:moveTo>
                  <a:lnTo>
                    <a:pt x="54851" y="152400"/>
                  </a:lnTo>
                  <a:lnTo>
                    <a:pt x="54851" y="7620"/>
                  </a:lnTo>
                  <a:lnTo>
                    <a:pt x="54851" y="0"/>
                  </a:lnTo>
                  <a:lnTo>
                    <a:pt x="7607" y="0"/>
                  </a:lnTo>
                  <a:lnTo>
                    <a:pt x="7607" y="7620"/>
                  </a:lnTo>
                  <a:lnTo>
                    <a:pt x="35039" y="7620"/>
                  </a:lnTo>
                  <a:lnTo>
                    <a:pt x="35039" y="152400"/>
                  </a:lnTo>
                  <a:lnTo>
                    <a:pt x="0" y="152400"/>
                  </a:lnTo>
                  <a:lnTo>
                    <a:pt x="0" y="170688"/>
                  </a:lnTo>
                  <a:lnTo>
                    <a:pt x="35039" y="170688"/>
                  </a:lnTo>
                  <a:lnTo>
                    <a:pt x="35039" y="175260"/>
                  </a:lnTo>
                  <a:lnTo>
                    <a:pt x="7607" y="175260"/>
                  </a:lnTo>
                  <a:lnTo>
                    <a:pt x="7607" y="182880"/>
                  </a:lnTo>
                  <a:lnTo>
                    <a:pt x="54851" y="182880"/>
                  </a:lnTo>
                  <a:lnTo>
                    <a:pt x="54851" y="175260"/>
                  </a:lnTo>
                  <a:lnTo>
                    <a:pt x="54851" y="170688"/>
                  </a:lnTo>
                  <a:lnTo>
                    <a:pt x="70104" y="170688"/>
                  </a:lnTo>
                  <a:lnTo>
                    <a:pt x="70104" y="152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6" name="object 116"/>
          <p:cNvSpPr/>
          <p:nvPr/>
        </p:nvSpPr>
        <p:spPr>
          <a:xfrm>
            <a:off x="1549908" y="6493764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928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7" name="object 1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917192" y="6380988"/>
            <a:ext cx="160019" cy="182880"/>
          </a:xfrm>
          <a:prstGeom prst="rect">
            <a:avLst/>
          </a:prstGeom>
        </p:spPr>
      </p:pic>
      <p:sp>
        <p:nvSpPr>
          <p:cNvPr id="118" name="object 118"/>
          <p:cNvSpPr/>
          <p:nvPr/>
        </p:nvSpPr>
        <p:spPr>
          <a:xfrm>
            <a:off x="2438400" y="6478523"/>
            <a:ext cx="76200" cy="9525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76200" y="9144"/>
                </a:moveTo>
                <a:lnTo>
                  <a:pt x="0" y="9144"/>
                </a:lnTo>
                <a:lnTo>
                  <a:pt x="0" y="0"/>
                </a:lnTo>
                <a:lnTo>
                  <a:pt x="76200" y="0"/>
                </a:lnTo>
                <a:lnTo>
                  <a:pt x="7620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1717039" y="6362472"/>
            <a:ext cx="1117600" cy="202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41630" algn="l"/>
                <a:tab pos="836930" algn="l"/>
              </a:tabLst>
            </a:pPr>
            <a:r>
              <a:rPr sz="1150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sin</a:t>
            </a:r>
            <a:r>
              <a:rPr sz="115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150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</a:t>
            </a:r>
            <a:r>
              <a:rPr sz="1150" i="1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5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115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50" i="1" u="heavy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fT</a:t>
            </a:r>
            <a:r>
              <a:rPr sz="1150" i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k</a:t>
            </a:r>
            <a:r>
              <a:rPr sz="1150" i="1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50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</a:t>
            </a:r>
            <a:r>
              <a:rPr sz="1150" u="heavy" spc="-7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150" i="1" u="heavy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772411" y="6579108"/>
            <a:ext cx="74930" cy="35560"/>
          </a:xfrm>
          <a:custGeom>
            <a:avLst/>
            <a:gdLst/>
            <a:ahLst/>
            <a:cxnLst/>
            <a:rect l="l" t="t" r="r" b="b"/>
            <a:pathLst>
              <a:path w="74930" h="35559">
                <a:moveTo>
                  <a:pt x="74676" y="7620"/>
                </a:moveTo>
                <a:lnTo>
                  <a:pt x="0" y="7620"/>
                </a:lnTo>
                <a:lnTo>
                  <a:pt x="0" y="0"/>
                </a:lnTo>
                <a:lnTo>
                  <a:pt x="74676" y="0"/>
                </a:lnTo>
                <a:lnTo>
                  <a:pt x="74676" y="7620"/>
                </a:lnTo>
                <a:close/>
              </a:path>
              <a:path w="74930" h="35559">
                <a:moveTo>
                  <a:pt x="74676" y="35052"/>
                </a:moveTo>
                <a:lnTo>
                  <a:pt x="0" y="35052"/>
                </a:lnTo>
                <a:lnTo>
                  <a:pt x="0" y="27432"/>
                </a:lnTo>
                <a:lnTo>
                  <a:pt x="74676" y="27432"/>
                </a:lnTo>
                <a:lnTo>
                  <a:pt x="74676" y="350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1" name="object 1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409444" y="6588252"/>
            <a:ext cx="158495" cy="182880"/>
          </a:xfrm>
          <a:prstGeom prst="rect">
            <a:avLst/>
          </a:prstGeom>
        </p:spPr>
      </p:pic>
      <p:sp>
        <p:nvSpPr>
          <p:cNvPr id="122" name="object 122"/>
          <p:cNvSpPr txBox="1"/>
          <p:nvPr/>
        </p:nvSpPr>
        <p:spPr>
          <a:xfrm>
            <a:off x="2210816" y="6569736"/>
            <a:ext cx="593725" cy="202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77825" algn="l"/>
              </a:tabLst>
            </a:pPr>
            <a:r>
              <a:rPr sz="1150" spc="-25" dirty="0">
                <a:latin typeface="Times New Roman"/>
                <a:cs typeface="Times New Roman"/>
              </a:rPr>
              <a:t>sin</a:t>
            </a:r>
            <a:r>
              <a:rPr sz="1150" dirty="0">
                <a:latin typeface="Times New Roman"/>
                <a:cs typeface="Times New Roman"/>
              </a:rPr>
              <a:t>	(</a:t>
            </a:r>
            <a:r>
              <a:rPr sz="1150" spc="-60" dirty="0">
                <a:latin typeface="Times New Roman"/>
                <a:cs typeface="Times New Roman"/>
              </a:rPr>
              <a:t> </a:t>
            </a:r>
            <a:r>
              <a:rPr sz="1150" i="1" spc="-25" dirty="0">
                <a:latin typeface="Times New Roman"/>
                <a:cs typeface="Times New Roman"/>
              </a:rPr>
              <a:t>fT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133855" y="6905244"/>
            <a:ext cx="76200" cy="9525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76200" y="9143"/>
                </a:moveTo>
                <a:lnTo>
                  <a:pt x="0" y="9143"/>
                </a:lnTo>
                <a:lnTo>
                  <a:pt x="0" y="0"/>
                </a:lnTo>
                <a:lnTo>
                  <a:pt x="76200" y="0"/>
                </a:lnTo>
                <a:lnTo>
                  <a:pt x="7620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1210055" y="6475248"/>
            <a:ext cx="560070" cy="5168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110"/>
              </a:spcBef>
            </a:pPr>
            <a:r>
              <a:rPr sz="1150" i="1" dirty="0">
                <a:latin typeface="Times New Roman"/>
                <a:cs typeface="Times New Roman"/>
              </a:rPr>
              <a:t>H </a:t>
            </a:r>
            <a:r>
              <a:rPr sz="1200" i="1" baseline="-13888" dirty="0">
                <a:latin typeface="Times New Roman"/>
                <a:cs typeface="Times New Roman"/>
              </a:rPr>
              <a:t>k</a:t>
            </a:r>
            <a:r>
              <a:rPr sz="1200" i="1" spc="7" baseline="-13888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(</a:t>
            </a:r>
            <a:r>
              <a:rPr sz="1150" spc="-5" dirty="0">
                <a:latin typeface="Times New Roman"/>
                <a:cs typeface="Times New Roman"/>
              </a:rPr>
              <a:t> </a:t>
            </a:r>
            <a:r>
              <a:rPr sz="1150" i="1" dirty="0">
                <a:latin typeface="Times New Roman"/>
                <a:cs typeface="Times New Roman"/>
              </a:rPr>
              <a:t>f </a:t>
            </a:r>
            <a:r>
              <a:rPr sz="1150" spc="-50" dirty="0">
                <a:latin typeface="Times New Roman"/>
                <a:cs typeface="Times New Roman"/>
              </a:rPr>
              <a:t>)</a:t>
            </a:r>
            <a:endParaRPr sz="11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090"/>
              </a:spcBef>
            </a:pPr>
            <a:r>
              <a:rPr sz="1150" i="1" dirty="0">
                <a:latin typeface="Times New Roman"/>
                <a:cs typeface="Times New Roman"/>
              </a:rPr>
              <a:t>k</a:t>
            </a:r>
            <a:r>
              <a:rPr sz="1150" i="1" spc="-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/ </a:t>
            </a:r>
            <a:r>
              <a:rPr sz="1150" i="1" spc="-50" dirty="0">
                <a:latin typeface="Times New Roman"/>
                <a:cs typeface="Times New Roman"/>
              </a:rPr>
              <a:t>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565148" y="6807720"/>
            <a:ext cx="47625" cy="182880"/>
          </a:xfrm>
          <a:custGeom>
            <a:avLst/>
            <a:gdLst/>
            <a:ahLst/>
            <a:cxnLst/>
            <a:rect l="l" t="t" r="r" b="b"/>
            <a:pathLst>
              <a:path w="47625" h="182879">
                <a:moveTo>
                  <a:pt x="47244" y="0"/>
                </a:moveTo>
                <a:lnTo>
                  <a:pt x="0" y="0"/>
                </a:lnTo>
                <a:lnTo>
                  <a:pt x="0" y="7620"/>
                </a:lnTo>
                <a:lnTo>
                  <a:pt x="27432" y="7620"/>
                </a:lnTo>
                <a:lnTo>
                  <a:pt x="27432" y="175260"/>
                </a:lnTo>
                <a:lnTo>
                  <a:pt x="0" y="175260"/>
                </a:lnTo>
                <a:lnTo>
                  <a:pt x="0" y="182880"/>
                </a:lnTo>
                <a:lnTo>
                  <a:pt x="47244" y="182880"/>
                </a:lnTo>
                <a:lnTo>
                  <a:pt x="47244" y="175260"/>
                </a:lnTo>
                <a:lnTo>
                  <a:pt x="47244" y="7620"/>
                </a:lnTo>
                <a:lnTo>
                  <a:pt x="472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6" name="object 126"/>
          <p:cNvGrpSpPr/>
          <p:nvPr/>
        </p:nvGrpSpPr>
        <p:grpSpPr>
          <a:xfrm>
            <a:off x="616204" y="6792976"/>
            <a:ext cx="2870200" cy="960755"/>
            <a:chOff x="616204" y="6792976"/>
            <a:chExt cx="2870200" cy="960755"/>
          </a:xfrm>
        </p:grpSpPr>
        <p:sp>
          <p:nvSpPr>
            <p:cNvPr id="127" name="object 127"/>
            <p:cNvSpPr/>
            <p:nvPr/>
          </p:nvSpPr>
          <p:spPr>
            <a:xfrm>
              <a:off x="618744" y="7496555"/>
              <a:ext cx="2865120" cy="0"/>
            </a:xfrm>
            <a:custGeom>
              <a:avLst/>
              <a:gdLst/>
              <a:ahLst/>
              <a:cxnLst/>
              <a:rect l="l" t="t" r="r" b="b"/>
              <a:pathLst>
                <a:path w="2865120">
                  <a:moveTo>
                    <a:pt x="0" y="0"/>
                  </a:moveTo>
                  <a:lnTo>
                    <a:pt x="2865120" y="0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90956" y="7008875"/>
              <a:ext cx="411480" cy="485140"/>
            </a:xfrm>
            <a:custGeom>
              <a:avLst/>
              <a:gdLst/>
              <a:ahLst/>
              <a:cxnLst/>
              <a:rect l="l" t="t" r="r" b="b"/>
              <a:pathLst>
                <a:path w="411480" h="485140">
                  <a:moveTo>
                    <a:pt x="0" y="484632"/>
                  </a:moveTo>
                  <a:lnTo>
                    <a:pt x="3048" y="460248"/>
                  </a:lnTo>
                  <a:lnTo>
                    <a:pt x="6096" y="443484"/>
                  </a:lnTo>
                  <a:lnTo>
                    <a:pt x="7620" y="426720"/>
                  </a:lnTo>
                  <a:lnTo>
                    <a:pt x="10668" y="406908"/>
                  </a:lnTo>
                  <a:lnTo>
                    <a:pt x="13716" y="385572"/>
                  </a:lnTo>
                  <a:lnTo>
                    <a:pt x="15240" y="364236"/>
                  </a:lnTo>
                  <a:lnTo>
                    <a:pt x="19812" y="341376"/>
                  </a:lnTo>
                  <a:lnTo>
                    <a:pt x="22859" y="318515"/>
                  </a:lnTo>
                  <a:lnTo>
                    <a:pt x="25908" y="297180"/>
                  </a:lnTo>
                  <a:lnTo>
                    <a:pt x="30480" y="274320"/>
                  </a:lnTo>
                  <a:lnTo>
                    <a:pt x="35052" y="251460"/>
                  </a:lnTo>
                  <a:lnTo>
                    <a:pt x="45719" y="211836"/>
                  </a:lnTo>
                  <a:lnTo>
                    <a:pt x="65532" y="158495"/>
                  </a:lnTo>
                  <a:lnTo>
                    <a:pt x="86868" y="120395"/>
                  </a:lnTo>
                  <a:lnTo>
                    <a:pt x="109728" y="83819"/>
                  </a:lnTo>
                  <a:lnTo>
                    <a:pt x="134112" y="50292"/>
                  </a:lnTo>
                  <a:lnTo>
                    <a:pt x="172211" y="13716"/>
                  </a:lnTo>
                  <a:lnTo>
                    <a:pt x="207264" y="0"/>
                  </a:lnTo>
                  <a:lnTo>
                    <a:pt x="219456" y="3047"/>
                  </a:lnTo>
                  <a:lnTo>
                    <a:pt x="257556" y="30480"/>
                  </a:lnTo>
                  <a:lnTo>
                    <a:pt x="283464" y="62484"/>
                  </a:lnTo>
                  <a:lnTo>
                    <a:pt x="307848" y="100584"/>
                  </a:lnTo>
                  <a:lnTo>
                    <a:pt x="318515" y="121919"/>
                  </a:lnTo>
                  <a:lnTo>
                    <a:pt x="329184" y="141732"/>
                  </a:lnTo>
                  <a:lnTo>
                    <a:pt x="338328" y="163068"/>
                  </a:lnTo>
                  <a:lnTo>
                    <a:pt x="347472" y="182880"/>
                  </a:lnTo>
                  <a:lnTo>
                    <a:pt x="353567" y="199644"/>
                  </a:lnTo>
                  <a:lnTo>
                    <a:pt x="359663" y="217932"/>
                  </a:lnTo>
                  <a:lnTo>
                    <a:pt x="365760" y="237744"/>
                  </a:lnTo>
                  <a:lnTo>
                    <a:pt x="371856" y="259080"/>
                  </a:lnTo>
                  <a:lnTo>
                    <a:pt x="376428" y="280415"/>
                  </a:lnTo>
                  <a:lnTo>
                    <a:pt x="381000" y="301751"/>
                  </a:lnTo>
                  <a:lnTo>
                    <a:pt x="385572" y="324612"/>
                  </a:lnTo>
                  <a:lnTo>
                    <a:pt x="388619" y="345948"/>
                  </a:lnTo>
                  <a:lnTo>
                    <a:pt x="393191" y="367284"/>
                  </a:lnTo>
                  <a:lnTo>
                    <a:pt x="396239" y="388620"/>
                  </a:lnTo>
                  <a:lnTo>
                    <a:pt x="399287" y="408432"/>
                  </a:lnTo>
                  <a:lnTo>
                    <a:pt x="403860" y="426720"/>
                  </a:lnTo>
                  <a:lnTo>
                    <a:pt x="405384" y="445008"/>
                  </a:lnTo>
                  <a:lnTo>
                    <a:pt x="408432" y="460248"/>
                  </a:lnTo>
                  <a:lnTo>
                    <a:pt x="411480" y="472440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984504" y="6795516"/>
              <a:ext cx="1896110" cy="955675"/>
            </a:xfrm>
            <a:custGeom>
              <a:avLst/>
              <a:gdLst/>
              <a:ahLst/>
              <a:cxnLst/>
              <a:rect l="l" t="t" r="r" b="b"/>
              <a:pathLst>
                <a:path w="1896110" h="955675">
                  <a:moveTo>
                    <a:pt x="0" y="0"/>
                  </a:moveTo>
                  <a:lnTo>
                    <a:pt x="0" y="883919"/>
                  </a:lnTo>
                </a:path>
                <a:path w="1896110" h="955675">
                  <a:moveTo>
                    <a:pt x="1895855" y="71628"/>
                  </a:moveTo>
                  <a:lnTo>
                    <a:pt x="1895855" y="955548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666999" y="7010399"/>
              <a:ext cx="413384" cy="483234"/>
            </a:xfrm>
            <a:custGeom>
              <a:avLst/>
              <a:gdLst/>
              <a:ahLst/>
              <a:cxnLst/>
              <a:rect l="l" t="t" r="r" b="b"/>
              <a:pathLst>
                <a:path w="413385" h="483234">
                  <a:moveTo>
                    <a:pt x="0" y="483108"/>
                  </a:moveTo>
                  <a:lnTo>
                    <a:pt x="4572" y="458724"/>
                  </a:lnTo>
                  <a:lnTo>
                    <a:pt x="6096" y="443484"/>
                  </a:lnTo>
                  <a:lnTo>
                    <a:pt x="9144" y="425196"/>
                  </a:lnTo>
                  <a:lnTo>
                    <a:pt x="10668" y="405384"/>
                  </a:lnTo>
                  <a:lnTo>
                    <a:pt x="13716" y="385572"/>
                  </a:lnTo>
                  <a:lnTo>
                    <a:pt x="16764" y="362712"/>
                  </a:lnTo>
                  <a:lnTo>
                    <a:pt x="19812" y="341376"/>
                  </a:lnTo>
                  <a:lnTo>
                    <a:pt x="22859" y="318515"/>
                  </a:lnTo>
                  <a:lnTo>
                    <a:pt x="27432" y="295656"/>
                  </a:lnTo>
                  <a:lnTo>
                    <a:pt x="36576" y="251460"/>
                  </a:lnTo>
                  <a:lnTo>
                    <a:pt x="45719" y="210312"/>
                  </a:lnTo>
                  <a:lnTo>
                    <a:pt x="67056" y="156971"/>
                  </a:lnTo>
                  <a:lnTo>
                    <a:pt x="86868" y="118871"/>
                  </a:lnTo>
                  <a:lnTo>
                    <a:pt x="99060" y="100584"/>
                  </a:lnTo>
                  <a:lnTo>
                    <a:pt x="109728" y="82295"/>
                  </a:lnTo>
                  <a:lnTo>
                    <a:pt x="121920" y="65532"/>
                  </a:lnTo>
                  <a:lnTo>
                    <a:pt x="135636" y="50292"/>
                  </a:lnTo>
                  <a:lnTo>
                    <a:pt x="147828" y="35051"/>
                  </a:lnTo>
                  <a:lnTo>
                    <a:pt x="160019" y="22860"/>
                  </a:lnTo>
                  <a:lnTo>
                    <a:pt x="173736" y="13716"/>
                  </a:lnTo>
                  <a:lnTo>
                    <a:pt x="198119" y="1523"/>
                  </a:lnTo>
                  <a:lnTo>
                    <a:pt x="208788" y="0"/>
                  </a:lnTo>
                  <a:lnTo>
                    <a:pt x="220980" y="1523"/>
                  </a:lnTo>
                  <a:lnTo>
                    <a:pt x="246888" y="16764"/>
                  </a:lnTo>
                  <a:lnTo>
                    <a:pt x="259080" y="28956"/>
                  </a:lnTo>
                  <a:lnTo>
                    <a:pt x="271272" y="44195"/>
                  </a:lnTo>
                  <a:lnTo>
                    <a:pt x="284988" y="60960"/>
                  </a:lnTo>
                  <a:lnTo>
                    <a:pt x="297180" y="80771"/>
                  </a:lnTo>
                  <a:lnTo>
                    <a:pt x="307848" y="100584"/>
                  </a:lnTo>
                  <a:lnTo>
                    <a:pt x="320039" y="120395"/>
                  </a:lnTo>
                  <a:lnTo>
                    <a:pt x="339852" y="161544"/>
                  </a:lnTo>
                  <a:lnTo>
                    <a:pt x="355091" y="198120"/>
                  </a:lnTo>
                  <a:lnTo>
                    <a:pt x="367284" y="236220"/>
                  </a:lnTo>
                  <a:lnTo>
                    <a:pt x="371856" y="257556"/>
                  </a:lnTo>
                  <a:lnTo>
                    <a:pt x="377952" y="278891"/>
                  </a:lnTo>
                  <a:lnTo>
                    <a:pt x="382523" y="300227"/>
                  </a:lnTo>
                  <a:lnTo>
                    <a:pt x="387095" y="323088"/>
                  </a:lnTo>
                  <a:lnTo>
                    <a:pt x="390143" y="344424"/>
                  </a:lnTo>
                  <a:lnTo>
                    <a:pt x="394715" y="367284"/>
                  </a:lnTo>
                  <a:lnTo>
                    <a:pt x="397763" y="387096"/>
                  </a:lnTo>
                  <a:lnTo>
                    <a:pt x="400812" y="408432"/>
                  </a:lnTo>
                  <a:lnTo>
                    <a:pt x="403860" y="426720"/>
                  </a:lnTo>
                  <a:lnTo>
                    <a:pt x="406908" y="443484"/>
                  </a:lnTo>
                  <a:lnTo>
                    <a:pt x="409956" y="458724"/>
                  </a:lnTo>
                  <a:lnTo>
                    <a:pt x="413004" y="472440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1" name="object 131"/>
          <p:cNvSpPr txBox="1"/>
          <p:nvPr/>
        </p:nvSpPr>
        <p:spPr>
          <a:xfrm>
            <a:off x="417068" y="6886620"/>
            <a:ext cx="15875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k=0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903224" y="7558705"/>
            <a:ext cx="717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latin typeface="Calibri"/>
                <a:cs typeface="Calibri"/>
              </a:rPr>
              <a:t>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2750387" y="7558705"/>
            <a:ext cx="14033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1/T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34" name="object 134"/>
          <p:cNvGrpSpPr/>
          <p:nvPr/>
        </p:nvGrpSpPr>
        <p:grpSpPr>
          <a:xfrm>
            <a:off x="618743" y="7527035"/>
            <a:ext cx="2865120" cy="954405"/>
            <a:chOff x="618743" y="7527035"/>
            <a:chExt cx="2865120" cy="954405"/>
          </a:xfrm>
        </p:grpSpPr>
        <p:sp>
          <p:nvSpPr>
            <p:cNvPr id="135" name="object 135"/>
            <p:cNvSpPr/>
            <p:nvPr/>
          </p:nvSpPr>
          <p:spPr>
            <a:xfrm>
              <a:off x="618743" y="8228076"/>
              <a:ext cx="2865120" cy="0"/>
            </a:xfrm>
            <a:custGeom>
              <a:avLst/>
              <a:gdLst/>
              <a:ahLst/>
              <a:cxnLst/>
              <a:rect l="l" t="t" r="r" b="b"/>
              <a:pathLst>
                <a:path w="2865120">
                  <a:moveTo>
                    <a:pt x="0" y="0"/>
                  </a:moveTo>
                  <a:lnTo>
                    <a:pt x="2865120" y="0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984503" y="7740396"/>
              <a:ext cx="413384" cy="485140"/>
            </a:xfrm>
            <a:custGeom>
              <a:avLst/>
              <a:gdLst/>
              <a:ahLst/>
              <a:cxnLst/>
              <a:rect l="l" t="t" r="r" b="b"/>
              <a:pathLst>
                <a:path w="413384" h="485140">
                  <a:moveTo>
                    <a:pt x="0" y="484632"/>
                  </a:moveTo>
                  <a:lnTo>
                    <a:pt x="4572" y="460248"/>
                  </a:lnTo>
                  <a:lnTo>
                    <a:pt x="6096" y="443484"/>
                  </a:lnTo>
                  <a:lnTo>
                    <a:pt x="9144" y="425196"/>
                  </a:lnTo>
                  <a:lnTo>
                    <a:pt x="10668" y="406908"/>
                  </a:lnTo>
                  <a:lnTo>
                    <a:pt x="13716" y="385572"/>
                  </a:lnTo>
                  <a:lnTo>
                    <a:pt x="16764" y="364236"/>
                  </a:lnTo>
                  <a:lnTo>
                    <a:pt x="19812" y="341376"/>
                  </a:lnTo>
                  <a:lnTo>
                    <a:pt x="22859" y="318515"/>
                  </a:lnTo>
                  <a:lnTo>
                    <a:pt x="27432" y="295656"/>
                  </a:lnTo>
                  <a:lnTo>
                    <a:pt x="30480" y="274320"/>
                  </a:lnTo>
                  <a:lnTo>
                    <a:pt x="35052" y="251460"/>
                  </a:lnTo>
                  <a:lnTo>
                    <a:pt x="41148" y="231648"/>
                  </a:lnTo>
                  <a:lnTo>
                    <a:pt x="45719" y="211836"/>
                  </a:lnTo>
                  <a:lnTo>
                    <a:pt x="51816" y="193548"/>
                  </a:lnTo>
                  <a:lnTo>
                    <a:pt x="57912" y="176784"/>
                  </a:lnTo>
                  <a:lnTo>
                    <a:pt x="67056" y="158495"/>
                  </a:lnTo>
                  <a:lnTo>
                    <a:pt x="76200" y="138684"/>
                  </a:lnTo>
                  <a:lnTo>
                    <a:pt x="86868" y="120395"/>
                  </a:lnTo>
                  <a:lnTo>
                    <a:pt x="97536" y="100584"/>
                  </a:lnTo>
                  <a:lnTo>
                    <a:pt x="109728" y="83819"/>
                  </a:lnTo>
                  <a:lnTo>
                    <a:pt x="134112" y="50292"/>
                  </a:lnTo>
                  <a:lnTo>
                    <a:pt x="172211" y="13716"/>
                  </a:lnTo>
                  <a:lnTo>
                    <a:pt x="208788" y="0"/>
                  </a:lnTo>
                  <a:lnTo>
                    <a:pt x="220980" y="1523"/>
                  </a:lnTo>
                  <a:lnTo>
                    <a:pt x="259080" y="30480"/>
                  </a:lnTo>
                  <a:lnTo>
                    <a:pt x="283464" y="62484"/>
                  </a:lnTo>
                  <a:lnTo>
                    <a:pt x="307848" y="100584"/>
                  </a:lnTo>
                  <a:lnTo>
                    <a:pt x="329184" y="141732"/>
                  </a:lnTo>
                  <a:lnTo>
                    <a:pt x="348995" y="182880"/>
                  </a:lnTo>
                  <a:lnTo>
                    <a:pt x="367284" y="237744"/>
                  </a:lnTo>
                  <a:lnTo>
                    <a:pt x="376428" y="278892"/>
                  </a:lnTo>
                  <a:lnTo>
                    <a:pt x="381000" y="301751"/>
                  </a:lnTo>
                  <a:lnTo>
                    <a:pt x="385572" y="323088"/>
                  </a:lnTo>
                  <a:lnTo>
                    <a:pt x="390143" y="345948"/>
                  </a:lnTo>
                  <a:lnTo>
                    <a:pt x="393191" y="367284"/>
                  </a:lnTo>
                  <a:lnTo>
                    <a:pt x="397763" y="388620"/>
                  </a:lnTo>
                  <a:lnTo>
                    <a:pt x="400812" y="408432"/>
                  </a:lnTo>
                  <a:lnTo>
                    <a:pt x="403860" y="426720"/>
                  </a:lnTo>
                  <a:lnTo>
                    <a:pt x="406908" y="445008"/>
                  </a:lnTo>
                  <a:lnTo>
                    <a:pt x="409956" y="460248"/>
                  </a:lnTo>
                  <a:lnTo>
                    <a:pt x="413004" y="472440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984503" y="7527035"/>
              <a:ext cx="1896110" cy="954405"/>
            </a:xfrm>
            <a:custGeom>
              <a:avLst/>
              <a:gdLst/>
              <a:ahLst/>
              <a:cxnLst/>
              <a:rect l="l" t="t" r="r" b="b"/>
              <a:pathLst>
                <a:path w="1896110" h="954404">
                  <a:moveTo>
                    <a:pt x="0" y="0"/>
                  </a:moveTo>
                  <a:lnTo>
                    <a:pt x="0" y="883919"/>
                  </a:lnTo>
                </a:path>
                <a:path w="1896110" h="954404">
                  <a:moveTo>
                    <a:pt x="1895855" y="71628"/>
                  </a:moveTo>
                  <a:lnTo>
                    <a:pt x="1895855" y="954024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2862072" y="7740396"/>
              <a:ext cx="411480" cy="485140"/>
            </a:xfrm>
            <a:custGeom>
              <a:avLst/>
              <a:gdLst/>
              <a:ahLst/>
              <a:cxnLst/>
              <a:rect l="l" t="t" r="r" b="b"/>
              <a:pathLst>
                <a:path w="411479" h="485140">
                  <a:moveTo>
                    <a:pt x="0" y="484632"/>
                  </a:moveTo>
                  <a:lnTo>
                    <a:pt x="3048" y="460248"/>
                  </a:lnTo>
                  <a:lnTo>
                    <a:pt x="6096" y="445008"/>
                  </a:lnTo>
                  <a:lnTo>
                    <a:pt x="7620" y="426720"/>
                  </a:lnTo>
                  <a:lnTo>
                    <a:pt x="10668" y="406908"/>
                  </a:lnTo>
                  <a:lnTo>
                    <a:pt x="13716" y="387096"/>
                  </a:lnTo>
                  <a:lnTo>
                    <a:pt x="15240" y="364236"/>
                  </a:lnTo>
                  <a:lnTo>
                    <a:pt x="19812" y="342900"/>
                  </a:lnTo>
                  <a:lnTo>
                    <a:pt x="25908" y="297180"/>
                  </a:lnTo>
                  <a:lnTo>
                    <a:pt x="35052" y="252984"/>
                  </a:lnTo>
                  <a:lnTo>
                    <a:pt x="45719" y="211836"/>
                  </a:lnTo>
                  <a:lnTo>
                    <a:pt x="57912" y="178308"/>
                  </a:lnTo>
                  <a:lnTo>
                    <a:pt x="65532" y="158495"/>
                  </a:lnTo>
                  <a:lnTo>
                    <a:pt x="76200" y="140208"/>
                  </a:lnTo>
                  <a:lnTo>
                    <a:pt x="86868" y="120395"/>
                  </a:lnTo>
                  <a:lnTo>
                    <a:pt x="97536" y="102108"/>
                  </a:lnTo>
                  <a:lnTo>
                    <a:pt x="121920" y="67056"/>
                  </a:lnTo>
                  <a:lnTo>
                    <a:pt x="146304" y="36575"/>
                  </a:lnTo>
                  <a:lnTo>
                    <a:pt x="196595" y="1523"/>
                  </a:lnTo>
                  <a:lnTo>
                    <a:pt x="207264" y="0"/>
                  </a:lnTo>
                  <a:lnTo>
                    <a:pt x="220980" y="3047"/>
                  </a:lnTo>
                  <a:lnTo>
                    <a:pt x="257556" y="30480"/>
                  </a:lnTo>
                  <a:lnTo>
                    <a:pt x="283464" y="62484"/>
                  </a:lnTo>
                  <a:lnTo>
                    <a:pt x="307848" y="100584"/>
                  </a:lnTo>
                  <a:lnTo>
                    <a:pt x="318515" y="121919"/>
                  </a:lnTo>
                  <a:lnTo>
                    <a:pt x="329184" y="143256"/>
                  </a:lnTo>
                  <a:lnTo>
                    <a:pt x="338328" y="163068"/>
                  </a:lnTo>
                  <a:lnTo>
                    <a:pt x="347472" y="182880"/>
                  </a:lnTo>
                  <a:lnTo>
                    <a:pt x="353567" y="199644"/>
                  </a:lnTo>
                  <a:lnTo>
                    <a:pt x="359663" y="217932"/>
                  </a:lnTo>
                  <a:lnTo>
                    <a:pt x="365760" y="237744"/>
                  </a:lnTo>
                  <a:lnTo>
                    <a:pt x="371856" y="259080"/>
                  </a:lnTo>
                  <a:lnTo>
                    <a:pt x="376428" y="280415"/>
                  </a:lnTo>
                  <a:lnTo>
                    <a:pt x="381000" y="301751"/>
                  </a:lnTo>
                  <a:lnTo>
                    <a:pt x="385572" y="324612"/>
                  </a:lnTo>
                  <a:lnTo>
                    <a:pt x="388619" y="345948"/>
                  </a:lnTo>
                  <a:lnTo>
                    <a:pt x="393191" y="367284"/>
                  </a:lnTo>
                  <a:lnTo>
                    <a:pt x="396239" y="388620"/>
                  </a:lnTo>
                  <a:lnTo>
                    <a:pt x="399287" y="408432"/>
                  </a:lnTo>
                  <a:lnTo>
                    <a:pt x="403860" y="428244"/>
                  </a:lnTo>
                  <a:lnTo>
                    <a:pt x="406908" y="445008"/>
                  </a:lnTo>
                  <a:lnTo>
                    <a:pt x="408432" y="460248"/>
                  </a:lnTo>
                  <a:lnTo>
                    <a:pt x="411480" y="473964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9" name="object 139"/>
          <p:cNvSpPr txBox="1"/>
          <p:nvPr/>
        </p:nvSpPr>
        <p:spPr>
          <a:xfrm>
            <a:off x="964183" y="8290225"/>
            <a:ext cx="717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latin typeface="Calibri"/>
                <a:cs typeface="Calibri"/>
              </a:rPr>
              <a:t>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2799080" y="8290225"/>
            <a:ext cx="15240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1/T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447548" y="7741584"/>
            <a:ext cx="15875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k=1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4446523" y="6077512"/>
            <a:ext cx="2519680" cy="3975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0815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55" dirty="0">
                <a:latin typeface="Calibri"/>
                <a:cs typeface="Calibri"/>
              </a:rPr>
              <a:t>Target</a:t>
            </a:r>
            <a:r>
              <a:rPr sz="1250" spc="-8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 </a:t>
            </a:r>
            <a:r>
              <a:rPr sz="700" spc="-10" dirty="0">
                <a:latin typeface="Calibri"/>
                <a:cs typeface="Calibri"/>
              </a:rPr>
              <a:t>for</a:t>
            </a:r>
            <a:r>
              <a:rPr sz="700" dirty="0">
                <a:latin typeface="Calibri"/>
                <a:cs typeface="Calibri"/>
              </a:rPr>
              <a:t> all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eight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is: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43" name="object 14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794503" y="7043928"/>
            <a:ext cx="1772412" cy="803148"/>
          </a:xfrm>
          <a:prstGeom prst="rect">
            <a:avLst/>
          </a:prstGeom>
        </p:spPr>
      </p:pic>
      <p:sp>
        <p:nvSpPr>
          <p:cNvPr id="144" name="object 144"/>
          <p:cNvSpPr txBox="1"/>
          <p:nvPr/>
        </p:nvSpPr>
        <p:spPr>
          <a:xfrm>
            <a:off x="3524503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103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7255255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104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2431" y="1203760"/>
            <a:ext cx="2622550" cy="3975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86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actual response </a:t>
            </a:r>
            <a:r>
              <a:rPr sz="700" spc="-10" dirty="0">
                <a:latin typeface="Calibri"/>
                <a:cs typeface="Calibri"/>
              </a:rPr>
              <a:t>for</a:t>
            </a:r>
            <a:r>
              <a:rPr sz="700" dirty="0">
                <a:latin typeface="Calibri"/>
                <a:cs typeface="Calibri"/>
              </a:rPr>
              <a:t> this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 </a:t>
            </a:r>
            <a:r>
              <a:rPr sz="700" spc="-25" dirty="0">
                <a:latin typeface="Calibri"/>
                <a:cs typeface="Calibri"/>
              </a:rPr>
              <a:t>is: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4504" y="1738883"/>
            <a:ext cx="1776983" cy="8442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6043" y="2715433"/>
            <a:ext cx="86550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Which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(Nx)/sin(x)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6043" y="3059857"/>
            <a:ext cx="2807335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sidelobes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this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filter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quite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large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(13dB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below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peak)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7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not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ideal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implementation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24503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105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01515" y="1203760"/>
            <a:ext cx="3014345" cy="561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20395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700" dirty="0">
                <a:latin typeface="Calibri"/>
                <a:cs typeface="Calibri"/>
              </a:rPr>
              <a:t>Other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options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are: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700" spc="-10" dirty="0">
                <a:latin typeface="Calibri"/>
                <a:cs typeface="Calibri"/>
              </a:rPr>
              <a:t>Uniform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weighting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Chebyshev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weights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9996" y="2013204"/>
            <a:ext cx="2250948" cy="109423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336796" y="3070318"/>
            <a:ext cx="1685925" cy="354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4300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Clutter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Improvement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Uniform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weighting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(Filter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Bank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Only)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55255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106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8839" y="6077512"/>
            <a:ext cx="240601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0763" y="6400465"/>
            <a:ext cx="171132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Filter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Banks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also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preceded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cancelers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3643" y="6747936"/>
            <a:ext cx="149352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In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following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cases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3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canceler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0180" y="7050023"/>
            <a:ext cx="1149095" cy="85953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609591" y="6077512"/>
            <a:ext cx="240601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dirty="0">
                <a:latin typeface="Calibri"/>
                <a:cs typeface="Calibri"/>
              </a:rPr>
              <a:t> Indicator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01515" y="6342345"/>
            <a:ext cx="2299335" cy="467359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700" dirty="0">
                <a:latin typeface="Calibri"/>
                <a:cs typeface="Calibri"/>
              </a:rPr>
              <a:t>Filter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Banks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also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preceded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cancelers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2899"/>
              </a:lnSpc>
              <a:spcBef>
                <a:spcPts val="440"/>
              </a:spcBef>
            </a:pPr>
            <a:r>
              <a:rPr sz="700" dirty="0">
                <a:latin typeface="Calibri"/>
                <a:cs typeface="Calibri"/>
              </a:rPr>
              <a:t>In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following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cases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3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canceler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used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ahead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8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Doppler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Filter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Bank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44340" y="7210044"/>
            <a:ext cx="1231391" cy="85953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29300" y="7222235"/>
            <a:ext cx="1245107" cy="85496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685791" y="8076865"/>
            <a:ext cx="32766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Uniform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24503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107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55255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108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35700" y="8076865"/>
            <a:ext cx="45720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Chebyschev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9695" y="1196140"/>
            <a:ext cx="2403475" cy="3778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00025" marR="5080" indent="-187960">
              <a:lnSpc>
                <a:spcPts val="1240"/>
              </a:lnSpc>
              <a:spcBef>
                <a:spcPts val="39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 </a:t>
            </a:r>
            <a:r>
              <a:rPr sz="1250" dirty="0">
                <a:latin typeface="Calibri"/>
                <a:cs typeface="Calibri"/>
              </a:rPr>
              <a:t>MTD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Detector)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9695" y="1657912"/>
            <a:ext cx="2314575" cy="4191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00025" marR="5080" indent="-187960">
              <a:lnSpc>
                <a:spcPct val="104000"/>
              </a:lnSpc>
              <a:spcBef>
                <a:spcPts val="70"/>
              </a:spcBef>
            </a:pPr>
            <a:r>
              <a:rPr sz="1250" dirty="0">
                <a:latin typeface="Calibri"/>
                <a:cs typeface="Calibri"/>
              </a:rPr>
              <a:t>Example: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ASR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(Airport`Surveillance Radar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847" y="2061822"/>
            <a:ext cx="49530" cy="163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10"/>
              </a:lnSpc>
            </a:pPr>
            <a:r>
              <a:rPr sz="1250" spc="-50" dirty="0">
                <a:latin typeface="Calibri"/>
                <a:cs typeface="Calibri"/>
              </a:rPr>
              <a:t>)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760" y="2074163"/>
            <a:ext cx="2633472" cy="92506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524503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109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4284" y="1511608"/>
            <a:ext cx="6508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-10" dirty="0">
                <a:latin typeface="Calibri"/>
                <a:cs typeface="Calibri"/>
              </a:rPr>
              <a:t>Detector)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14876" y="1205284"/>
            <a:ext cx="2989580" cy="86677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788035" marR="386715" indent="-201295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9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MTD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(Moving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endParaRPr sz="1250">
              <a:latin typeface="Calibri"/>
              <a:cs typeface="Calibri"/>
            </a:endParaRPr>
          </a:p>
          <a:p>
            <a:pPr marL="73025">
              <a:lnSpc>
                <a:spcPct val="100000"/>
              </a:lnSpc>
              <a:spcBef>
                <a:spcPts val="500"/>
              </a:spcBef>
            </a:pPr>
            <a:r>
              <a:rPr sz="1250" dirty="0">
                <a:latin typeface="Calibri"/>
                <a:cs typeface="Calibri"/>
              </a:rPr>
              <a:t>Example: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ASR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(Airport`Surveillance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Radar)</a:t>
            </a:r>
            <a:endParaRPr sz="1250">
              <a:latin typeface="Calibri"/>
              <a:cs typeface="Calibri"/>
            </a:endParaRPr>
          </a:p>
          <a:p>
            <a:pPr marL="12700" marR="5080">
              <a:lnSpc>
                <a:spcPts val="790"/>
              </a:lnSpc>
              <a:spcBef>
                <a:spcPts val="270"/>
              </a:spcBef>
            </a:pPr>
            <a:r>
              <a:rPr sz="700" dirty="0">
                <a:latin typeface="Calibri"/>
                <a:cs typeface="Calibri"/>
              </a:rPr>
              <a:t>After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bank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doppler </a:t>
            </a:r>
            <a:r>
              <a:rPr sz="700" spc="-10" dirty="0">
                <a:latin typeface="Calibri"/>
                <a:cs typeface="Calibri"/>
              </a:rPr>
              <a:t>filter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outputs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 weighted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 reduce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9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effects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sidelobes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033771" y="2304288"/>
            <a:ext cx="1228725" cy="603885"/>
            <a:chOff x="5033771" y="2304288"/>
            <a:chExt cx="1228725" cy="60388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33771" y="2304288"/>
              <a:ext cx="1228344" cy="60350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291328" y="2414015"/>
              <a:ext cx="239395" cy="413384"/>
            </a:xfrm>
            <a:custGeom>
              <a:avLst/>
              <a:gdLst/>
              <a:ahLst/>
              <a:cxnLst/>
              <a:rect l="l" t="t" r="r" b="b"/>
              <a:pathLst>
                <a:path w="239395" h="413385">
                  <a:moveTo>
                    <a:pt x="0" y="413004"/>
                  </a:moveTo>
                  <a:lnTo>
                    <a:pt x="16764" y="408432"/>
                  </a:lnTo>
                  <a:lnTo>
                    <a:pt x="24384" y="379476"/>
                  </a:lnTo>
                  <a:lnTo>
                    <a:pt x="27432" y="359664"/>
                  </a:lnTo>
                  <a:lnTo>
                    <a:pt x="32004" y="338328"/>
                  </a:lnTo>
                  <a:lnTo>
                    <a:pt x="36576" y="315468"/>
                  </a:lnTo>
                  <a:lnTo>
                    <a:pt x="41148" y="291084"/>
                  </a:lnTo>
                  <a:lnTo>
                    <a:pt x="45719" y="268224"/>
                  </a:lnTo>
                  <a:lnTo>
                    <a:pt x="50292" y="245364"/>
                  </a:lnTo>
                  <a:lnTo>
                    <a:pt x="54864" y="225552"/>
                  </a:lnTo>
                  <a:lnTo>
                    <a:pt x="57912" y="207264"/>
                  </a:lnTo>
                  <a:lnTo>
                    <a:pt x="62484" y="181356"/>
                  </a:lnTo>
                  <a:lnTo>
                    <a:pt x="68580" y="158496"/>
                  </a:lnTo>
                  <a:lnTo>
                    <a:pt x="71628" y="137160"/>
                  </a:lnTo>
                  <a:lnTo>
                    <a:pt x="76200" y="118872"/>
                  </a:lnTo>
                  <a:lnTo>
                    <a:pt x="82296" y="100584"/>
                  </a:lnTo>
                  <a:lnTo>
                    <a:pt x="86868" y="82296"/>
                  </a:lnTo>
                  <a:lnTo>
                    <a:pt x="102108" y="41148"/>
                  </a:lnTo>
                  <a:lnTo>
                    <a:pt x="124968" y="0"/>
                  </a:lnTo>
                  <a:lnTo>
                    <a:pt x="132588" y="1524"/>
                  </a:lnTo>
                  <a:lnTo>
                    <a:pt x="140208" y="10667"/>
                  </a:lnTo>
                  <a:lnTo>
                    <a:pt x="146304" y="25908"/>
                  </a:lnTo>
                  <a:lnTo>
                    <a:pt x="152400" y="42672"/>
                  </a:lnTo>
                  <a:lnTo>
                    <a:pt x="158495" y="59436"/>
                  </a:lnTo>
                  <a:lnTo>
                    <a:pt x="166116" y="77724"/>
                  </a:lnTo>
                  <a:lnTo>
                    <a:pt x="172211" y="99060"/>
                  </a:lnTo>
                  <a:lnTo>
                    <a:pt x="178307" y="121920"/>
                  </a:lnTo>
                  <a:lnTo>
                    <a:pt x="182880" y="140208"/>
                  </a:lnTo>
                  <a:lnTo>
                    <a:pt x="185928" y="158496"/>
                  </a:lnTo>
                  <a:lnTo>
                    <a:pt x="190500" y="178308"/>
                  </a:lnTo>
                  <a:lnTo>
                    <a:pt x="193548" y="199644"/>
                  </a:lnTo>
                  <a:lnTo>
                    <a:pt x="198119" y="222504"/>
                  </a:lnTo>
                  <a:lnTo>
                    <a:pt x="202692" y="245364"/>
                  </a:lnTo>
                  <a:lnTo>
                    <a:pt x="205740" y="263652"/>
                  </a:lnTo>
                  <a:lnTo>
                    <a:pt x="210311" y="281940"/>
                  </a:lnTo>
                  <a:lnTo>
                    <a:pt x="214883" y="303276"/>
                  </a:lnTo>
                  <a:lnTo>
                    <a:pt x="219456" y="323088"/>
                  </a:lnTo>
                  <a:lnTo>
                    <a:pt x="224028" y="344424"/>
                  </a:lnTo>
                  <a:lnTo>
                    <a:pt x="228600" y="364236"/>
                  </a:lnTo>
                  <a:lnTo>
                    <a:pt x="233172" y="387096"/>
                  </a:lnTo>
                  <a:lnTo>
                    <a:pt x="239268" y="408432"/>
                  </a:lnTo>
                </a:path>
              </a:pathLst>
            </a:custGeom>
            <a:ln w="914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54623" y="2414015"/>
              <a:ext cx="239395" cy="413384"/>
            </a:xfrm>
            <a:custGeom>
              <a:avLst/>
              <a:gdLst/>
              <a:ahLst/>
              <a:cxnLst/>
              <a:rect l="l" t="t" r="r" b="b"/>
              <a:pathLst>
                <a:path w="239395" h="413385">
                  <a:moveTo>
                    <a:pt x="0" y="413004"/>
                  </a:moveTo>
                  <a:lnTo>
                    <a:pt x="16764" y="408432"/>
                  </a:lnTo>
                  <a:lnTo>
                    <a:pt x="22859" y="379476"/>
                  </a:lnTo>
                  <a:lnTo>
                    <a:pt x="27432" y="359664"/>
                  </a:lnTo>
                  <a:lnTo>
                    <a:pt x="32004" y="338328"/>
                  </a:lnTo>
                  <a:lnTo>
                    <a:pt x="36576" y="315468"/>
                  </a:lnTo>
                  <a:lnTo>
                    <a:pt x="41148" y="291084"/>
                  </a:lnTo>
                  <a:lnTo>
                    <a:pt x="45719" y="268224"/>
                  </a:lnTo>
                  <a:lnTo>
                    <a:pt x="50292" y="245364"/>
                  </a:lnTo>
                  <a:lnTo>
                    <a:pt x="53339" y="225552"/>
                  </a:lnTo>
                  <a:lnTo>
                    <a:pt x="57912" y="207264"/>
                  </a:lnTo>
                  <a:lnTo>
                    <a:pt x="67056" y="158496"/>
                  </a:lnTo>
                  <a:lnTo>
                    <a:pt x="76200" y="118872"/>
                  </a:lnTo>
                  <a:lnTo>
                    <a:pt x="86868" y="82296"/>
                  </a:lnTo>
                  <a:lnTo>
                    <a:pt x="102108" y="41148"/>
                  </a:lnTo>
                  <a:lnTo>
                    <a:pt x="124968" y="0"/>
                  </a:lnTo>
                  <a:lnTo>
                    <a:pt x="132588" y="1524"/>
                  </a:lnTo>
                  <a:lnTo>
                    <a:pt x="140208" y="10667"/>
                  </a:lnTo>
                  <a:lnTo>
                    <a:pt x="146304" y="25908"/>
                  </a:lnTo>
                  <a:lnTo>
                    <a:pt x="152400" y="42672"/>
                  </a:lnTo>
                  <a:lnTo>
                    <a:pt x="158495" y="59436"/>
                  </a:lnTo>
                  <a:lnTo>
                    <a:pt x="166116" y="77724"/>
                  </a:lnTo>
                  <a:lnTo>
                    <a:pt x="172211" y="99060"/>
                  </a:lnTo>
                  <a:lnTo>
                    <a:pt x="178307" y="121920"/>
                  </a:lnTo>
                  <a:lnTo>
                    <a:pt x="182880" y="140208"/>
                  </a:lnTo>
                  <a:lnTo>
                    <a:pt x="185928" y="158496"/>
                  </a:lnTo>
                  <a:lnTo>
                    <a:pt x="190500" y="178308"/>
                  </a:lnTo>
                  <a:lnTo>
                    <a:pt x="193548" y="199644"/>
                  </a:lnTo>
                  <a:lnTo>
                    <a:pt x="198119" y="222504"/>
                  </a:lnTo>
                  <a:lnTo>
                    <a:pt x="202692" y="245364"/>
                  </a:lnTo>
                  <a:lnTo>
                    <a:pt x="207264" y="263652"/>
                  </a:lnTo>
                  <a:lnTo>
                    <a:pt x="210311" y="281940"/>
                  </a:lnTo>
                  <a:lnTo>
                    <a:pt x="214883" y="303276"/>
                  </a:lnTo>
                  <a:lnTo>
                    <a:pt x="219456" y="323088"/>
                  </a:lnTo>
                  <a:lnTo>
                    <a:pt x="224028" y="344424"/>
                  </a:lnTo>
                  <a:lnTo>
                    <a:pt x="228600" y="364236"/>
                  </a:lnTo>
                  <a:lnTo>
                    <a:pt x="234695" y="387096"/>
                  </a:lnTo>
                  <a:lnTo>
                    <a:pt x="239268" y="408432"/>
                  </a:lnTo>
                </a:path>
              </a:pathLst>
            </a:custGeom>
            <a:ln w="914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216140" y="3773031"/>
            <a:ext cx="18351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675" spc="-75" baseline="6172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675" spc="-75" baseline="6172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675" spc="-75" baseline="6172" dirty="0">
                <a:solidFill>
                  <a:srgbClr val="878787"/>
                </a:solidFill>
                <a:latin typeface="Calibri"/>
                <a:cs typeface="Calibri"/>
              </a:rPr>
              <a:t>0</a:t>
            </a: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0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45355" y="2927268"/>
            <a:ext cx="2941320" cy="22352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700"/>
              </a:lnSpc>
              <a:spcBef>
                <a:spcPts val="254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outputs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modified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subtracting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25%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outputs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either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side.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9695" y="6069892"/>
            <a:ext cx="2403475" cy="3778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00025" marR="5080" indent="-187960">
              <a:lnSpc>
                <a:spcPts val="1240"/>
              </a:lnSpc>
              <a:spcBef>
                <a:spcPts val="39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 </a:t>
            </a:r>
            <a:r>
              <a:rPr sz="1250" dirty="0">
                <a:latin typeface="Calibri"/>
                <a:cs typeface="Calibri"/>
              </a:rPr>
              <a:t>MTD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Detector)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9695" y="6531664"/>
            <a:ext cx="231648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5080" indent="-18796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Example: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ASR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(Airport`Surveillance Radar)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7784" y="6947916"/>
            <a:ext cx="1940051" cy="117500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600447" y="6079036"/>
            <a:ext cx="2381250" cy="59753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63195" marR="5080" indent="-15113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40" dirty="0">
                <a:latin typeface="Calibri"/>
                <a:cs typeface="Calibri"/>
              </a:rPr>
              <a:t>Target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MTI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Definitions: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09288" y="678180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5908" y="41147"/>
                </a:moveTo>
                <a:lnTo>
                  <a:pt x="15240" y="41147"/>
                </a:lnTo>
                <a:lnTo>
                  <a:pt x="12192" y="39623"/>
                </a:lnTo>
                <a:lnTo>
                  <a:pt x="10668" y="39623"/>
                </a:lnTo>
                <a:lnTo>
                  <a:pt x="7620" y="38099"/>
                </a:lnTo>
                <a:lnTo>
                  <a:pt x="6096" y="36575"/>
                </a:lnTo>
                <a:lnTo>
                  <a:pt x="4572" y="33527"/>
                </a:lnTo>
                <a:lnTo>
                  <a:pt x="3048" y="32003"/>
                </a:lnTo>
                <a:lnTo>
                  <a:pt x="1524" y="28955"/>
                </a:lnTo>
                <a:lnTo>
                  <a:pt x="1524" y="27431"/>
                </a:lnTo>
                <a:lnTo>
                  <a:pt x="0" y="24383"/>
                </a:lnTo>
                <a:lnTo>
                  <a:pt x="0" y="18287"/>
                </a:lnTo>
                <a:lnTo>
                  <a:pt x="1524" y="15239"/>
                </a:lnTo>
                <a:lnTo>
                  <a:pt x="1524" y="13715"/>
                </a:lnTo>
                <a:lnTo>
                  <a:pt x="3048" y="10667"/>
                </a:lnTo>
                <a:lnTo>
                  <a:pt x="4572" y="9143"/>
                </a:lnTo>
                <a:lnTo>
                  <a:pt x="6096" y="6095"/>
                </a:lnTo>
                <a:lnTo>
                  <a:pt x="7620" y="4571"/>
                </a:lnTo>
                <a:lnTo>
                  <a:pt x="10668" y="3047"/>
                </a:lnTo>
                <a:lnTo>
                  <a:pt x="12192" y="3047"/>
                </a:lnTo>
                <a:lnTo>
                  <a:pt x="18288" y="0"/>
                </a:lnTo>
                <a:lnTo>
                  <a:pt x="24384" y="0"/>
                </a:lnTo>
                <a:lnTo>
                  <a:pt x="25908" y="1523"/>
                </a:lnTo>
                <a:lnTo>
                  <a:pt x="28956" y="3047"/>
                </a:lnTo>
                <a:lnTo>
                  <a:pt x="32004" y="3047"/>
                </a:lnTo>
                <a:lnTo>
                  <a:pt x="38100" y="9143"/>
                </a:lnTo>
                <a:lnTo>
                  <a:pt x="38100" y="10667"/>
                </a:lnTo>
                <a:lnTo>
                  <a:pt x="39624" y="13715"/>
                </a:lnTo>
                <a:lnTo>
                  <a:pt x="41148" y="15239"/>
                </a:lnTo>
                <a:lnTo>
                  <a:pt x="41148" y="27431"/>
                </a:lnTo>
                <a:lnTo>
                  <a:pt x="39624" y="28955"/>
                </a:lnTo>
                <a:lnTo>
                  <a:pt x="38100" y="32003"/>
                </a:lnTo>
                <a:lnTo>
                  <a:pt x="38100" y="33527"/>
                </a:lnTo>
                <a:lnTo>
                  <a:pt x="32004" y="39623"/>
                </a:lnTo>
                <a:lnTo>
                  <a:pt x="28956" y="39623"/>
                </a:lnTo>
                <a:lnTo>
                  <a:pt x="25908" y="411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230623" y="6690120"/>
            <a:ext cx="1678939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MTI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Improvement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Factor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(I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25" spc="-37" baseline="-25925" dirty="0">
                <a:latin typeface="Calibri"/>
                <a:cs typeface="Calibri"/>
              </a:rPr>
              <a:t>C</a:t>
            </a:r>
            <a:r>
              <a:rPr sz="1100" spc="-25" dirty="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267200" y="6850380"/>
            <a:ext cx="1606550" cy="15240"/>
          </a:xfrm>
          <a:custGeom>
            <a:avLst/>
            <a:gdLst/>
            <a:ahLst/>
            <a:cxnLst/>
            <a:rect l="l" t="t" r="r" b="b"/>
            <a:pathLst>
              <a:path w="1606550" h="15240">
                <a:moveTo>
                  <a:pt x="1606296" y="15239"/>
                </a:moveTo>
                <a:lnTo>
                  <a:pt x="0" y="15239"/>
                </a:lnTo>
                <a:lnTo>
                  <a:pt x="0" y="0"/>
                </a:lnTo>
                <a:lnTo>
                  <a:pt x="1606296" y="0"/>
                </a:lnTo>
                <a:lnTo>
                  <a:pt x="1606296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93692" y="7034783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5908" y="44196"/>
                </a:moveTo>
                <a:lnTo>
                  <a:pt x="19812" y="44196"/>
                </a:lnTo>
                <a:lnTo>
                  <a:pt x="16764" y="42672"/>
                </a:lnTo>
                <a:lnTo>
                  <a:pt x="13716" y="42672"/>
                </a:lnTo>
                <a:lnTo>
                  <a:pt x="10668" y="41148"/>
                </a:lnTo>
                <a:lnTo>
                  <a:pt x="9144" y="39624"/>
                </a:lnTo>
                <a:lnTo>
                  <a:pt x="6096" y="38100"/>
                </a:lnTo>
                <a:lnTo>
                  <a:pt x="4572" y="35052"/>
                </a:lnTo>
                <a:lnTo>
                  <a:pt x="3048" y="33528"/>
                </a:lnTo>
                <a:lnTo>
                  <a:pt x="1524" y="30480"/>
                </a:lnTo>
                <a:lnTo>
                  <a:pt x="1524" y="27432"/>
                </a:lnTo>
                <a:lnTo>
                  <a:pt x="0" y="24384"/>
                </a:lnTo>
                <a:lnTo>
                  <a:pt x="0" y="18288"/>
                </a:lnTo>
                <a:lnTo>
                  <a:pt x="1524" y="15240"/>
                </a:lnTo>
                <a:lnTo>
                  <a:pt x="1524" y="13716"/>
                </a:lnTo>
                <a:lnTo>
                  <a:pt x="4572" y="7620"/>
                </a:lnTo>
                <a:lnTo>
                  <a:pt x="6096" y="6096"/>
                </a:lnTo>
                <a:lnTo>
                  <a:pt x="9144" y="4572"/>
                </a:lnTo>
                <a:lnTo>
                  <a:pt x="10668" y="3048"/>
                </a:lnTo>
                <a:lnTo>
                  <a:pt x="16764" y="0"/>
                </a:lnTo>
                <a:lnTo>
                  <a:pt x="28956" y="0"/>
                </a:lnTo>
                <a:lnTo>
                  <a:pt x="30480" y="1524"/>
                </a:lnTo>
                <a:lnTo>
                  <a:pt x="36576" y="4572"/>
                </a:lnTo>
                <a:lnTo>
                  <a:pt x="39624" y="7620"/>
                </a:lnTo>
                <a:lnTo>
                  <a:pt x="42672" y="13716"/>
                </a:lnTo>
                <a:lnTo>
                  <a:pt x="44196" y="15240"/>
                </a:lnTo>
                <a:lnTo>
                  <a:pt x="44196" y="27432"/>
                </a:lnTo>
                <a:lnTo>
                  <a:pt x="41148" y="33528"/>
                </a:lnTo>
                <a:lnTo>
                  <a:pt x="39624" y="35052"/>
                </a:lnTo>
                <a:lnTo>
                  <a:pt x="38100" y="38100"/>
                </a:lnTo>
                <a:lnTo>
                  <a:pt x="36576" y="39624"/>
                </a:lnTo>
                <a:lnTo>
                  <a:pt x="30480" y="42672"/>
                </a:lnTo>
                <a:lnTo>
                  <a:pt x="28956" y="42672"/>
                </a:lnTo>
                <a:lnTo>
                  <a:pt x="25908" y="44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256023" y="6861400"/>
            <a:ext cx="1413510" cy="53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94005">
              <a:lnSpc>
                <a:spcPct val="152700"/>
              </a:lnSpc>
              <a:spcBef>
                <a:spcPts val="95"/>
              </a:spcBef>
            </a:pPr>
            <a:r>
              <a:rPr sz="1100" spc="-10" dirty="0">
                <a:latin typeface="Calibri"/>
                <a:cs typeface="Calibri"/>
              </a:rPr>
              <a:t>Defined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earlier 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Subclutter</a:t>
            </a:r>
            <a:r>
              <a:rPr sz="1100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Visibility(SCV)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209288" y="729538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384" y="41148"/>
                </a:moveTo>
                <a:lnTo>
                  <a:pt x="18288" y="41148"/>
                </a:lnTo>
                <a:lnTo>
                  <a:pt x="15240" y="39624"/>
                </a:lnTo>
                <a:lnTo>
                  <a:pt x="12192" y="39624"/>
                </a:lnTo>
                <a:lnTo>
                  <a:pt x="10668" y="38100"/>
                </a:lnTo>
                <a:lnTo>
                  <a:pt x="7620" y="36576"/>
                </a:lnTo>
                <a:lnTo>
                  <a:pt x="4572" y="33528"/>
                </a:lnTo>
                <a:lnTo>
                  <a:pt x="1524" y="27432"/>
                </a:lnTo>
                <a:lnTo>
                  <a:pt x="1524" y="25908"/>
                </a:lnTo>
                <a:lnTo>
                  <a:pt x="0" y="22860"/>
                </a:lnTo>
                <a:lnTo>
                  <a:pt x="0" y="16764"/>
                </a:lnTo>
                <a:lnTo>
                  <a:pt x="1524" y="15240"/>
                </a:lnTo>
                <a:lnTo>
                  <a:pt x="1524" y="12192"/>
                </a:lnTo>
                <a:lnTo>
                  <a:pt x="3048" y="9144"/>
                </a:lnTo>
                <a:lnTo>
                  <a:pt x="6096" y="6096"/>
                </a:lnTo>
                <a:lnTo>
                  <a:pt x="7620" y="3048"/>
                </a:lnTo>
                <a:lnTo>
                  <a:pt x="10668" y="1524"/>
                </a:lnTo>
                <a:lnTo>
                  <a:pt x="12192" y="1524"/>
                </a:lnTo>
                <a:lnTo>
                  <a:pt x="15240" y="0"/>
                </a:lnTo>
                <a:lnTo>
                  <a:pt x="25908" y="0"/>
                </a:lnTo>
                <a:lnTo>
                  <a:pt x="28956" y="1524"/>
                </a:lnTo>
                <a:lnTo>
                  <a:pt x="32004" y="1524"/>
                </a:lnTo>
                <a:lnTo>
                  <a:pt x="33528" y="3048"/>
                </a:lnTo>
                <a:lnTo>
                  <a:pt x="35052" y="6096"/>
                </a:lnTo>
                <a:lnTo>
                  <a:pt x="38100" y="7620"/>
                </a:lnTo>
                <a:lnTo>
                  <a:pt x="38100" y="9144"/>
                </a:lnTo>
                <a:lnTo>
                  <a:pt x="39624" y="12192"/>
                </a:lnTo>
                <a:lnTo>
                  <a:pt x="41148" y="15240"/>
                </a:lnTo>
                <a:lnTo>
                  <a:pt x="41148" y="25908"/>
                </a:lnTo>
                <a:lnTo>
                  <a:pt x="39624" y="27432"/>
                </a:lnTo>
                <a:lnTo>
                  <a:pt x="38100" y="30480"/>
                </a:lnTo>
                <a:lnTo>
                  <a:pt x="38100" y="33528"/>
                </a:lnTo>
                <a:lnTo>
                  <a:pt x="35052" y="35052"/>
                </a:lnTo>
                <a:lnTo>
                  <a:pt x="32004" y="38100"/>
                </a:lnTo>
                <a:lnTo>
                  <a:pt x="28956" y="39624"/>
                </a:lnTo>
                <a:lnTo>
                  <a:pt x="25908" y="39624"/>
                </a:lnTo>
                <a:lnTo>
                  <a:pt x="24384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92167" y="752246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384" y="41148"/>
                </a:moveTo>
                <a:lnTo>
                  <a:pt x="18288" y="41148"/>
                </a:lnTo>
                <a:lnTo>
                  <a:pt x="12192" y="38100"/>
                </a:lnTo>
                <a:lnTo>
                  <a:pt x="10668" y="38100"/>
                </a:lnTo>
                <a:lnTo>
                  <a:pt x="7620" y="36576"/>
                </a:lnTo>
                <a:lnTo>
                  <a:pt x="6096" y="35052"/>
                </a:lnTo>
                <a:lnTo>
                  <a:pt x="4572" y="32004"/>
                </a:lnTo>
                <a:lnTo>
                  <a:pt x="3048" y="30480"/>
                </a:lnTo>
                <a:lnTo>
                  <a:pt x="1524" y="27432"/>
                </a:lnTo>
                <a:lnTo>
                  <a:pt x="1524" y="25908"/>
                </a:lnTo>
                <a:lnTo>
                  <a:pt x="0" y="22860"/>
                </a:lnTo>
                <a:lnTo>
                  <a:pt x="0" y="16764"/>
                </a:lnTo>
                <a:lnTo>
                  <a:pt x="1524" y="13716"/>
                </a:lnTo>
                <a:lnTo>
                  <a:pt x="1524" y="12192"/>
                </a:lnTo>
                <a:lnTo>
                  <a:pt x="3048" y="9144"/>
                </a:lnTo>
                <a:lnTo>
                  <a:pt x="4572" y="7620"/>
                </a:lnTo>
                <a:lnTo>
                  <a:pt x="6096" y="4572"/>
                </a:lnTo>
                <a:lnTo>
                  <a:pt x="7620" y="3048"/>
                </a:lnTo>
                <a:lnTo>
                  <a:pt x="10668" y="1524"/>
                </a:lnTo>
                <a:lnTo>
                  <a:pt x="12192" y="1524"/>
                </a:lnTo>
                <a:lnTo>
                  <a:pt x="15240" y="0"/>
                </a:lnTo>
                <a:lnTo>
                  <a:pt x="25908" y="0"/>
                </a:lnTo>
                <a:lnTo>
                  <a:pt x="28956" y="1524"/>
                </a:lnTo>
                <a:lnTo>
                  <a:pt x="32004" y="1524"/>
                </a:lnTo>
                <a:lnTo>
                  <a:pt x="35052" y="4572"/>
                </a:lnTo>
                <a:lnTo>
                  <a:pt x="36576" y="7620"/>
                </a:lnTo>
                <a:lnTo>
                  <a:pt x="38100" y="9144"/>
                </a:lnTo>
                <a:lnTo>
                  <a:pt x="39624" y="12192"/>
                </a:lnTo>
                <a:lnTo>
                  <a:pt x="41148" y="13716"/>
                </a:lnTo>
                <a:lnTo>
                  <a:pt x="41148" y="25908"/>
                </a:lnTo>
                <a:lnTo>
                  <a:pt x="39624" y="27432"/>
                </a:lnTo>
                <a:lnTo>
                  <a:pt x="38100" y="30480"/>
                </a:lnTo>
                <a:lnTo>
                  <a:pt x="36576" y="32004"/>
                </a:lnTo>
                <a:lnTo>
                  <a:pt x="35052" y="35052"/>
                </a:lnTo>
                <a:lnTo>
                  <a:pt x="32004" y="38100"/>
                </a:lnTo>
                <a:lnTo>
                  <a:pt x="28956" y="38100"/>
                </a:lnTo>
                <a:lnTo>
                  <a:pt x="25908" y="39624"/>
                </a:lnTo>
                <a:lnTo>
                  <a:pt x="24384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438903" y="7430784"/>
            <a:ext cx="2706370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ratio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which 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signal may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 </a:t>
            </a:r>
            <a:r>
              <a:rPr sz="1100" spc="-10" dirty="0">
                <a:latin typeface="Calibri"/>
                <a:cs typeface="Calibri"/>
              </a:rPr>
              <a:t>weaker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than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41876" y="7702056"/>
            <a:ext cx="1924050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specified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</a:t>
            </a:r>
            <a:r>
              <a:rPr sz="1125" baseline="-14814" dirty="0">
                <a:latin typeface="Calibri"/>
                <a:cs typeface="Calibri"/>
              </a:rPr>
              <a:t>d</a:t>
            </a:r>
            <a:r>
              <a:rPr sz="1125" spc="-22" baseline="-1481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</a:t>
            </a:r>
            <a:r>
              <a:rPr sz="1125" baseline="-14814" dirty="0">
                <a:latin typeface="Calibri"/>
                <a:cs typeface="Calibri"/>
              </a:rPr>
              <a:t>fa</a:t>
            </a:r>
            <a:r>
              <a:rPr sz="1100" dirty="0">
                <a:latin typeface="Calibri"/>
                <a:cs typeface="Calibri"/>
              </a:rPr>
              <a:t>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radial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06311" y="7599247"/>
            <a:ext cx="751840" cy="292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085">
              <a:lnSpc>
                <a:spcPts val="990"/>
              </a:lnSpc>
            </a:pPr>
            <a:r>
              <a:rPr sz="1100" spc="-10" dirty="0">
                <a:latin typeface="Calibri"/>
                <a:cs typeface="Calibri"/>
              </a:rPr>
              <a:t>etected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with</a:t>
            </a:r>
            <a:endParaRPr sz="1100">
              <a:latin typeface="Calibri"/>
              <a:cs typeface="Calibri"/>
            </a:endParaRPr>
          </a:p>
          <a:p>
            <a:pPr>
              <a:lnSpc>
                <a:spcPts val="1255"/>
              </a:lnSpc>
            </a:pPr>
            <a:r>
              <a:rPr sz="1100" spc="-10" dirty="0">
                <a:latin typeface="Calibri"/>
                <a:cs typeface="Calibri"/>
              </a:rPr>
              <a:t>velocities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238244" y="7968996"/>
            <a:ext cx="1458595" cy="0"/>
          </a:xfrm>
          <a:custGeom>
            <a:avLst/>
            <a:gdLst/>
            <a:ahLst/>
            <a:cxnLst/>
            <a:rect l="l" t="t" r="r" b="b"/>
            <a:pathLst>
              <a:path w="1458595">
                <a:moveTo>
                  <a:pt x="0" y="0"/>
                </a:moveTo>
                <a:lnTo>
                  <a:pt x="1458468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78808" y="786841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5908" y="41148"/>
                </a:moveTo>
                <a:lnTo>
                  <a:pt x="15240" y="41148"/>
                </a:lnTo>
                <a:lnTo>
                  <a:pt x="12192" y="39624"/>
                </a:lnTo>
                <a:lnTo>
                  <a:pt x="10668" y="38100"/>
                </a:lnTo>
                <a:lnTo>
                  <a:pt x="7620" y="36576"/>
                </a:lnTo>
                <a:lnTo>
                  <a:pt x="4572" y="33528"/>
                </a:lnTo>
                <a:lnTo>
                  <a:pt x="3048" y="30480"/>
                </a:lnTo>
                <a:lnTo>
                  <a:pt x="1524" y="28956"/>
                </a:lnTo>
                <a:lnTo>
                  <a:pt x="1524" y="25908"/>
                </a:lnTo>
                <a:lnTo>
                  <a:pt x="0" y="22860"/>
                </a:lnTo>
                <a:lnTo>
                  <a:pt x="0" y="18288"/>
                </a:lnTo>
                <a:lnTo>
                  <a:pt x="1524" y="15240"/>
                </a:lnTo>
                <a:lnTo>
                  <a:pt x="1524" y="12192"/>
                </a:lnTo>
                <a:lnTo>
                  <a:pt x="3048" y="10668"/>
                </a:lnTo>
                <a:lnTo>
                  <a:pt x="4572" y="7620"/>
                </a:lnTo>
                <a:lnTo>
                  <a:pt x="7620" y="4572"/>
                </a:lnTo>
                <a:lnTo>
                  <a:pt x="10668" y="3048"/>
                </a:lnTo>
                <a:lnTo>
                  <a:pt x="12192" y="1524"/>
                </a:lnTo>
                <a:lnTo>
                  <a:pt x="15240" y="0"/>
                </a:lnTo>
                <a:lnTo>
                  <a:pt x="25908" y="0"/>
                </a:lnTo>
                <a:lnTo>
                  <a:pt x="32004" y="3048"/>
                </a:lnTo>
                <a:lnTo>
                  <a:pt x="35052" y="6096"/>
                </a:lnTo>
                <a:lnTo>
                  <a:pt x="38100" y="7620"/>
                </a:lnTo>
                <a:lnTo>
                  <a:pt x="39624" y="10668"/>
                </a:lnTo>
                <a:lnTo>
                  <a:pt x="39624" y="12192"/>
                </a:lnTo>
                <a:lnTo>
                  <a:pt x="41148" y="15240"/>
                </a:lnTo>
                <a:lnTo>
                  <a:pt x="41148" y="25908"/>
                </a:lnTo>
                <a:lnTo>
                  <a:pt x="39624" y="28956"/>
                </a:lnTo>
                <a:lnTo>
                  <a:pt x="39624" y="30480"/>
                </a:lnTo>
                <a:lnTo>
                  <a:pt x="38100" y="33528"/>
                </a:lnTo>
                <a:lnTo>
                  <a:pt x="35052" y="35052"/>
                </a:lnTo>
                <a:lnTo>
                  <a:pt x="32004" y="38100"/>
                </a:lnTo>
                <a:lnTo>
                  <a:pt x="25908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200144" y="7776733"/>
            <a:ext cx="1695450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100" spc="-175" dirty="0">
                <a:latin typeface="Calibri"/>
                <a:cs typeface="Calibri"/>
              </a:rPr>
              <a:t>Clu</a:t>
            </a:r>
            <a:r>
              <a:rPr sz="1650" spc="-262" baseline="-17676" dirty="0">
                <a:latin typeface="Calibri"/>
                <a:cs typeface="Calibri"/>
              </a:rPr>
              <a:t>a</a:t>
            </a:r>
            <a:r>
              <a:rPr sz="1100" spc="-175" dirty="0">
                <a:latin typeface="Calibri"/>
                <a:cs typeface="Calibri"/>
              </a:rPr>
              <a:t>t</a:t>
            </a:r>
            <a:r>
              <a:rPr sz="1650" spc="-262" baseline="-17676" dirty="0">
                <a:latin typeface="Calibri"/>
                <a:cs typeface="Calibri"/>
              </a:rPr>
              <a:t>s</a:t>
            </a:r>
            <a:r>
              <a:rPr sz="1100" spc="-175" dirty="0">
                <a:latin typeface="Calibri"/>
                <a:cs typeface="Calibri"/>
              </a:rPr>
              <a:t>t</a:t>
            </a:r>
            <a:r>
              <a:rPr sz="1650" spc="-262" baseline="-17676" dirty="0">
                <a:latin typeface="Calibri"/>
                <a:cs typeface="Calibri"/>
              </a:rPr>
              <a:t>s</a:t>
            </a:r>
            <a:r>
              <a:rPr sz="1100" spc="-175" dirty="0">
                <a:latin typeface="Calibri"/>
                <a:cs typeface="Calibri"/>
              </a:rPr>
              <a:t>e</a:t>
            </a:r>
            <a:r>
              <a:rPr sz="1650" spc="-262" baseline="-17676" dirty="0">
                <a:latin typeface="Calibri"/>
                <a:cs typeface="Calibri"/>
              </a:rPr>
              <a:t>u</a:t>
            </a:r>
            <a:r>
              <a:rPr sz="1100" spc="-175" dirty="0">
                <a:latin typeface="Calibri"/>
                <a:cs typeface="Calibri"/>
              </a:rPr>
              <a:t>r</a:t>
            </a:r>
            <a:r>
              <a:rPr sz="1650" spc="-262" baseline="-17676" dirty="0">
                <a:latin typeface="Calibri"/>
                <a:cs typeface="Calibri"/>
              </a:rPr>
              <a:t>m</a:t>
            </a:r>
            <a:r>
              <a:rPr sz="1100" spc="-175" dirty="0">
                <a:latin typeface="Calibri"/>
                <a:cs typeface="Calibri"/>
              </a:rPr>
              <a:t>Vi</a:t>
            </a:r>
            <a:r>
              <a:rPr sz="1650" spc="-262" baseline="-17676" dirty="0">
                <a:latin typeface="Calibri"/>
                <a:cs typeface="Calibri"/>
              </a:rPr>
              <a:t>e</a:t>
            </a:r>
            <a:r>
              <a:rPr sz="1100" spc="-175" dirty="0">
                <a:latin typeface="Calibri"/>
                <a:cs typeface="Calibri"/>
              </a:rPr>
              <a:t>s</a:t>
            </a:r>
            <a:r>
              <a:rPr sz="1650" spc="-262" baseline="-17676" dirty="0">
                <a:latin typeface="Calibri"/>
                <a:cs typeface="Calibri"/>
              </a:rPr>
              <a:t>d</a:t>
            </a:r>
            <a:r>
              <a:rPr sz="1100" spc="-175" dirty="0">
                <a:latin typeface="Calibri"/>
                <a:cs typeface="Calibri"/>
              </a:rPr>
              <a:t>ib</a:t>
            </a:r>
            <a:r>
              <a:rPr sz="1650" spc="-262" baseline="-17676" dirty="0">
                <a:latin typeface="Calibri"/>
                <a:cs typeface="Calibri"/>
              </a:rPr>
              <a:t>e</a:t>
            </a:r>
            <a:r>
              <a:rPr sz="1100" spc="-175" dirty="0">
                <a:latin typeface="Calibri"/>
                <a:cs typeface="Calibri"/>
              </a:rPr>
              <a:t>il</a:t>
            </a:r>
            <a:r>
              <a:rPr sz="1650" spc="-262" baseline="-17676" dirty="0">
                <a:latin typeface="Calibri"/>
                <a:cs typeface="Calibri"/>
              </a:rPr>
              <a:t>q</a:t>
            </a:r>
            <a:r>
              <a:rPr sz="1100" spc="-175" dirty="0">
                <a:latin typeface="Calibri"/>
                <a:cs typeface="Calibri"/>
              </a:rPr>
              <a:t>it</a:t>
            </a:r>
            <a:r>
              <a:rPr sz="1650" spc="-262" baseline="-17676" dirty="0">
                <a:latin typeface="Calibri"/>
                <a:cs typeface="Calibri"/>
              </a:rPr>
              <a:t>u</a:t>
            </a:r>
            <a:r>
              <a:rPr sz="1100" spc="-175" dirty="0">
                <a:latin typeface="Calibri"/>
                <a:cs typeface="Calibri"/>
              </a:rPr>
              <a:t>y</a:t>
            </a:r>
            <a:r>
              <a:rPr sz="1650" spc="-262" baseline="-17676" dirty="0">
                <a:latin typeface="Calibri"/>
                <a:cs typeface="Calibri"/>
              </a:rPr>
              <a:t>a</a:t>
            </a:r>
            <a:r>
              <a:rPr sz="1100" spc="-175" dirty="0">
                <a:latin typeface="Calibri"/>
                <a:cs typeface="Calibri"/>
              </a:rPr>
              <a:t>F</a:t>
            </a:r>
            <a:r>
              <a:rPr sz="1650" spc="-262" baseline="-17676" dirty="0">
                <a:latin typeface="Calibri"/>
                <a:cs typeface="Calibri"/>
              </a:rPr>
              <a:t>l</a:t>
            </a:r>
            <a:r>
              <a:rPr sz="1100" spc="-175" dirty="0">
                <a:latin typeface="Calibri"/>
                <a:cs typeface="Calibri"/>
              </a:rPr>
              <a:t>a</a:t>
            </a:r>
            <a:r>
              <a:rPr sz="1650" spc="-262" baseline="-17676" dirty="0">
                <a:latin typeface="Calibri"/>
                <a:cs typeface="Calibri"/>
              </a:rPr>
              <a:t>ly</a:t>
            </a:r>
            <a:r>
              <a:rPr sz="1100" spc="-175" dirty="0">
                <a:latin typeface="Calibri"/>
                <a:cs typeface="Calibri"/>
              </a:rPr>
              <a:t>ct</a:t>
            </a:r>
            <a:r>
              <a:rPr sz="1650" spc="-262" baseline="-17676" dirty="0">
                <a:latin typeface="Calibri"/>
                <a:cs typeface="Calibri"/>
              </a:rPr>
              <a:t>li</a:t>
            </a:r>
            <a:r>
              <a:rPr sz="1100" spc="-175" dirty="0">
                <a:latin typeface="Calibri"/>
                <a:cs typeface="Calibri"/>
              </a:rPr>
              <a:t>o</a:t>
            </a:r>
            <a:r>
              <a:rPr sz="1650" spc="-262" baseline="-17676" dirty="0">
                <a:latin typeface="Calibri"/>
                <a:cs typeface="Calibri"/>
              </a:rPr>
              <a:t>k</a:t>
            </a:r>
            <a:r>
              <a:rPr sz="1100" spc="-175" dirty="0">
                <a:latin typeface="Calibri"/>
                <a:cs typeface="Calibri"/>
              </a:rPr>
              <a:t>r</a:t>
            </a:r>
            <a:r>
              <a:rPr sz="1650" spc="-262" baseline="-17676" dirty="0">
                <a:latin typeface="Calibri"/>
                <a:cs typeface="Calibri"/>
              </a:rPr>
              <a:t>el</a:t>
            </a:r>
            <a:r>
              <a:rPr sz="1100" spc="-175" dirty="0">
                <a:latin typeface="Calibri"/>
                <a:cs typeface="Calibri"/>
              </a:rPr>
              <a:t>(</a:t>
            </a:r>
            <a:r>
              <a:rPr sz="1650" spc="-262" baseline="-17676" dirty="0">
                <a:latin typeface="Calibri"/>
                <a:cs typeface="Calibri"/>
              </a:rPr>
              <a:t>y</a:t>
            </a:r>
            <a:r>
              <a:rPr sz="1100" spc="-175" dirty="0">
                <a:latin typeface="Calibri"/>
                <a:cs typeface="Calibri"/>
              </a:rPr>
              <a:t>V</a:t>
            </a:r>
            <a:r>
              <a:rPr sz="1650" spc="-262" baseline="-17676" dirty="0">
                <a:latin typeface="Calibri"/>
                <a:cs typeface="Calibri"/>
              </a:rPr>
              <a:t>.</a:t>
            </a:r>
            <a:r>
              <a:rPr sz="1125" u="sng" spc="-262" baseline="-148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OC</a:t>
            </a:r>
            <a:r>
              <a:rPr sz="1100" spc="-175" dirty="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361688" y="808939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5908" y="41148"/>
                </a:moveTo>
                <a:lnTo>
                  <a:pt x="15240" y="41148"/>
                </a:lnTo>
                <a:lnTo>
                  <a:pt x="12192" y="39624"/>
                </a:lnTo>
                <a:lnTo>
                  <a:pt x="10668" y="39624"/>
                </a:lnTo>
                <a:lnTo>
                  <a:pt x="7620" y="38100"/>
                </a:lnTo>
                <a:lnTo>
                  <a:pt x="6096" y="36576"/>
                </a:lnTo>
                <a:lnTo>
                  <a:pt x="4572" y="33528"/>
                </a:lnTo>
                <a:lnTo>
                  <a:pt x="3048" y="32004"/>
                </a:lnTo>
                <a:lnTo>
                  <a:pt x="1524" y="28956"/>
                </a:lnTo>
                <a:lnTo>
                  <a:pt x="1524" y="27432"/>
                </a:lnTo>
                <a:lnTo>
                  <a:pt x="0" y="24384"/>
                </a:lnTo>
                <a:lnTo>
                  <a:pt x="0" y="18288"/>
                </a:lnTo>
                <a:lnTo>
                  <a:pt x="1524" y="15240"/>
                </a:lnTo>
                <a:lnTo>
                  <a:pt x="1524" y="13716"/>
                </a:lnTo>
                <a:lnTo>
                  <a:pt x="3048" y="10668"/>
                </a:lnTo>
                <a:lnTo>
                  <a:pt x="4572" y="9144"/>
                </a:lnTo>
                <a:lnTo>
                  <a:pt x="6096" y="6096"/>
                </a:lnTo>
                <a:lnTo>
                  <a:pt x="7620" y="4572"/>
                </a:lnTo>
                <a:lnTo>
                  <a:pt x="10668" y="3048"/>
                </a:lnTo>
                <a:lnTo>
                  <a:pt x="12192" y="1524"/>
                </a:lnTo>
                <a:lnTo>
                  <a:pt x="15240" y="1524"/>
                </a:lnTo>
                <a:lnTo>
                  <a:pt x="18288" y="0"/>
                </a:lnTo>
                <a:lnTo>
                  <a:pt x="24384" y="0"/>
                </a:lnTo>
                <a:lnTo>
                  <a:pt x="25908" y="1524"/>
                </a:lnTo>
                <a:lnTo>
                  <a:pt x="28956" y="1524"/>
                </a:lnTo>
                <a:lnTo>
                  <a:pt x="32004" y="3048"/>
                </a:lnTo>
                <a:lnTo>
                  <a:pt x="38100" y="9144"/>
                </a:lnTo>
                <a:lnTo>
                  <a:pt x="38100" y="10668"/>
                </a:lnTo>
                <a:lnTo>
                  <a:pt x="39624" y="13716"/>
                </a:lnTo>
                <a:lnTo>
                  <a:pt x="41148" y="15240"/>
                </a:lnTo>
                <a:lnTo>
                  <a:pt x="41148" y="25908"/>
                </a:lnTo>
                <a:lnTo>
                  <a:pt x="38100" y="32004"/>
                </a:lnTo>
                <a:lnTo>
                  <a:pt x="35052" y="35052"/>
                </a:lnTo>
                <a:lnTo>
                  <a:pt x="33528" y="38100"/>
                </a:lnTo>
                <a:lnTo>
                  <a:pt x="32004" y="39624"/>
                </a:lnTo>
                <a:lnTo>
                  <a:pt x="28956" y="39624"/>
                </a:lnTo>
                <a:lnTo>
                  <a:pt x="25908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408423" y="7997712"/>
            <a:ext cx="145605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Signal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Clutter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ratio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11396" y="8084687"/>
            <a:ext cx="2118360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after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filtering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provides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2325" i="1" spc="-37" baseline="-10752" dirty="0">
                <a:latin typeface="Times New Roman"/>
                <a:cs typeface="Times New Roman"/>
              </a:rPr>
              <a:t>V</a:t>
            </a:r>
            <a:r>
              <a:rPr sz="1350" i="1" spc="-37" baseline="-37037" dirty="0">
                <a:latin typeface="Times New Roman"/>
                <a:cs typeface="Times New Roman"/>
              </a:rPr>
              <a:t>OC</a:t>
            </a:r>
            <a:endParaRPr sz="1350" baseline="-37037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540995" y="8269223"/>
            <a:ext cx="99060" cy="45720"/>
          </a:xfrm>
          <a:custGeom>
            <a:avLst/>
            <a:gdLst/>
            <a:ahLst/>
            <a:cxnLst/>
            <a:rect l="l" t="t" r="r" b="b"/>
            <a:pathLst>
              <a:path w="99059" h="45720">
                <a:moveTo>
                  <a:pt x="99060" y="36576"/>
                </a:moveTo>
                <a:lnTo>
                  <a:pt x="0" y="36576"/>
                </a:lnTo>
                <a:lnTo>
                  <a:pt x="0" y="45720"/>
                </a:lnTo>
                <a:lnTo>
                  <a:pt x="99060" y="45720"/>
                </a:lnTo>
                <a:lnTo>
                  <a:pt x="99060" y="36576"/>
                </a:lnTo>
                <a:close/>
              </a:path>
              <a:path w="99059" h="45720">
                <a:moveTo>
                  <a:pt x="99060" y="0"/>
                </a:moveTo>
                <a:lnTo>
                  <a:pt x="0" y="0"/>
                </a:lnTo>
                <a:lnTo>
                  <a:pt x="0" y="9144"/>
                </a:lnTo>
                <a:lnTo>
                  <a:pt x="99060" y="9144"/>
                </a:lnTo>
                <a:lnTo>
                  <a:pt x="990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655975" y="8131931"/>
            <a:ext cx="802005" cy="26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550" dirty="0">
                <a:latin typeface="Times New Roman"/>
                <a:cs typeface="Times New Roman"/>
              </a:rPr>
              <a:t>(</a:t>
            </a:r>
            <a:r>
              <a:rPr sz="1550" i="1" dirty="0">
                <a:latin typeface="Times New Roman"/>
                <a:cs typeface="Times New Roman"/>
              </a:rPr>
              <a:t>S</a:t>
            </a:r>
            <a:r>
              <a:rPr sz="1550" i="1" spc="65" dirty="0">
                <a:latin typeface="Times New Roman"/>
                <a:cs typeface="Times New Roman"/>
              </a:rPr>
              <a:t> </a:t>
            </a:r>
            <a:r>
              <a:rPr sz="1550" spc="-10" dirty="0">
                <a:latin typeface="Times New Roman"/>
                <a:cs typeface="Times New Roman"/>
              </a:rPr>
              <a:t>/</a:t>
            </a:r>
            <a:r>
              <a:rPr sz="1550" i="1" spc="-10" dirty="0">
                <a:latin typeface="Times New Roman"/>
                <a:cs typeface="Times New Roman"/>
              </a:rPr>
              <a:t>C</a:t>
            </a:r>
            <a:r>
              <a:rPr sz="1550" spc="-10" dirty="0">
                <a:latin typeface="Times New Roman"/>
                <a:cs typeface="Times New Roman"/>
              </a:rPr>
              <a:t>)</a:t>
            </a:r>
            <a:r>
              <a:rPr sz="1350" i="1" spc="-15" baseline="-15432" dirty="0">
                <a:latin typeface="Times New Roman"/>
                <a:cs typeface="Times New Roman"/>
              </a:rPr>
              <a:t>OUT</a:t>
            </a:r>
            <a:endParaRPr sz="1350" baseline="-15432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11396" y="8272033"/>
            <a:ext cx="117284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specified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</a:t>
            </a:r>
            <a:r>
              <a:rPr sz="1125" baseline="-14814" dirty="0">
                <a:latin typeface="Calibri"/>
                <a:cs typeface="Calibri"/>
              </a:rPr>
              <a:t>d</a:t>
            </a:r>
            <a:r>
              <a:rPr sz="1125" spc="-22" baseline="-1481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P</a:t>
            </a:r>
            <a:r>
              <a:rPr sz="1125" spc="-30" baseline="-14814" dirty="0">
                <a:latin typeface="Calibri"/>
                <a:cs typeface="Calibri"/>
              </a:rPr>
              <a:t>fa</a:t>
            </a:r>
            <a:r>
              <a:rPr sz="1100" spc="-2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6531864" y="6835140"/>
            <a:ext cx="706120" cy="35560"/>
            <a:chOff x="6531864" y="6835140"/>
            <a:chExt cx="706120" cy="35560"/>
          </a:xfrm>
        </p:grpSpPr>
        <p:sp>
          <p:nvSpPr>
            <p:cNvPr id="39" name="object 39"/>
            <p:cNvSpPr/>
            <p:nvPr/>
          </p:nvSpPr>
          <p:spPr>
            <a:xfrm>
              <a:off x="6652260" y="6864096"/>
              <a:ext cx="585470" cy="0"/>
            </a:xfrm>
            <a:custGeom>
              <a:avLst/>
              <a:gdLst/>
              <a:ahLst/>
              <a:cxnLst/>
              <a:rect l="l" t="t" r="r" b="b"/>
              <a:pathLst>
                <a:path w="585470">
                  <a:moveTo>
                    <a:pt x="0" y="0"/>
                  </a:moveTo>
                  <a:lnTo>
                    <a:pt x="585216" y="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531864" y="6835140"/>
              <a:ext cx="78105" cy="35560"/>
            </a:xfrm>
            <a:custGeom>
              <a:avLst/>
              <a:gdLst/>
              <a:ahLst/>
              <a:cxnLst/>
              <a:rect l="l" t="t" r="r" b="b"/>
              <a:pathLst>
                <a:path w="78104" h="35559">
                  <a:moveTo>
                    <a:pt x="77724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77724" y="0"/>
                  </a:lnTo>
                  <a:lnTo>
                    <a:pt x="77724" y="7620"/>
                  </a:lnTo>
                  <a:close/>
                </a:path>
                <a:path w="78104" h="35559">
                  <a:moveTo>
                    <a:pt x="77724" y="35052"/>
                  </a:moveTo>
                  <a:lnTo>
                    <a:pt x="0" y="35052"/>
                  </a:lnTo>
                  <a:lnTo>
                    <a:pt x="0" y="27432"/>
                  </a:lnTo>
                  <a:lnTo>
                    <a:pt x="77724" y="27432"/>
                  </a:lnTo>
                  <a:lnTo>
                    <a:pt x="77724" y="350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6321044" y="6746528"/>
            <a:ext cx="76200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spc="-50" dirty="0">
                <a:latin typeface="Times New Roman"/>
                <a:cs typeface="Times New Roman"/>
              </a:rPr>
              <a:t>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377432" y="6828738"/>
            <a:ext cx="96520" cy="1536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i="1" spc="-50" dirty="0">
                <a:latin typeface="Times New Roman"/>
                <a:cs typeface="Times New Roman"/>
              </a:rPr>
              <a:t>C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638035" y="6627656"/>
            <a:ext cx="419100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i="1" dirty="0">
                <a:latin typeface="Times New Roman"/>
                <a:cs typeface="Times New Roman"/>
              </a:rPr>
              <a:t>S</a:t>
            </a:r>
            <a:r>
              <a:rPr sz="1200" i="1" spc="12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/</a:t>
            </a:r>
            <a:r>
              <a:rPr sz="1200" i="1" spc="-25" dirty="0">
                <a:latin typeface="Times New Roman"/>
                <a:cs typeface="Times New Roman"/>
              </a:rPr>
              <a:t>C</a:t>
            </a:r>
            <a:r>
              <a:rPr sz="1200" spc="-25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040371" y="6697674"/>
            <a:ext cx="179705" cy="1536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i="1" spc="30" dirty="0">
                <a:latin typeface="Times New Roman"/>
                <a:cs typeface="Times New Roman"/>
              </a:rPr>
              <a:t>out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655307" y="6847112"/>
            <a:ext cx="56451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i="1" dirty="0">
                <a:latin typeface="Times New Roman"/>
                <a:cs typeface="Times New Roman"/>
              </a:rPr>
              <a:t>S</a:t>
            </a:r>
            <a:r>
              <a:rPr sz="1200" i="1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/</a:t>
            </a:r>
            <a:r>
              <a:rPr sz="1200" i="1" dirty="0">
                <a:latin typeface="Times New Roman"/>
                <a:cs typeface="Times New Roman"/>
              </a:rPr>
              <a:t>C</a:t>
            </a:r>
            <a:r>
              <a:rPr sz="1200" dirty="0">
                <a:latin typeface="Times New Roman"/>
                <a:cs typeface="Times New Roman"/>
              </a:rPr>
              <a:t>)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i="1" spc="-37" baseline="-24305" dirty="0">
                <a:latin typeface="Times New Roman"/>
                <a:cs typeface="Times New Roman"/>
              </a:rPr>
              <a:t>in</a:t>
            </a:r>
            <a:endParaRPr sz="1200" baseline="-24305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301739" y="7616952"/>
            <a:ext cx="1156970" cy="265430"/>
          </a:xfrm>
          <a:custGeom>
            <a:avLst/>
            <a:gdLst/>
            <a:ahLst/>
            <a:cxnLst/>
            <a:rect l="l" t="t" r="r" b="b"/>
            <a:pathLst>
              <a:path w="1156970" h="265429">
                <a:moveTo>
                  <a:pt x="1156716" y="265176"/>
                </a:moveTo>
                <a:lnTo>
                  <a:pt x="0" y="265176"/>
                </a:lnTo>
                <a:lnTo>
                  <a:pt x="0" y="0"/>
                </a:lnTo>
                <a:lnTo>
                  <a:pt x="1156716" y="0"/>
                </a:lnTo>
                <a:lnTo>
                  <a:pt x="1156716" y="2651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341876" y="7540575"/>
            <a:ext cx="2313305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coincident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clutter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stll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</a:t>
            </a:r>
            <a:r>
              <a:rPr sz="2025" i="1" spc="-30" baseline="-12345" dirty="0">
                <a:latin typeface="Times New Roman"/>
                <a:cs typeface="Times New Roman"/>
              </a:rPr>
              <a:t>SCV</a:t>
            </a:r>
            <a:endParaRPr sz="2025" baseline="-12345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655307" y="7697723"/>
            <a:ext cx="88900" cy="41275"/>
          </a:xfrm>
          <a:custGeom>
            <a:avLst/>
            <a:gdLst/>
            <a:ahLst/>
            <a:cxnLst/>
            <a:rect l="l" t="t" r="r" b="b"/>
            <a:pathLst>
              <a:path w="88900" h="41275">
                <a:moveTo>
                  <a:pt x="88392" y="7620"/>
                </a:moveTo>
                <a:lnTo>
                  <a:pt x="0" y="7620"/>
                </a:lnTo>
                <a:lnTo>
                  <a:pt x="0" y="0"/>
                </a:lnTo>
                <a:lnTo>
                  <a:pt x="88392" y="0"/>
                </a:lnTo>
                <a:lnTo>
                  <a:pt x="88392" y="7620"/>
                </a:lnTo>
                <a:close/>
              </a:path>
              <a:path w="88900" h="41275">
                <a:moveTo>
                  <a:pt x="88392" y="41148"/>
                </a:moveTo>
                <a:lnTo>
                  <a:pt x="0" y="41148"/>
                </a:lnTo>
                <a:lnTo>
                  <a:pt x="0" y="33528"/>
                </a:lnTo>
                <a:lnTo>
                  <a:pt x="88392" y="33528"/>
                </a:lnTo>
                <a:lnTo>
                  <a:pt x="88392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6753904" y="7575627"/>
            <a:ext cx="649605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i="1" dirty="0">
                <a:latin typeface="Times New Roman"/>
                <a:cs typeface="Times New Roman"/>
              </a:rPr>
              <a:t>C</a:t>
            </a:r>
            <a:r>
              <a:rPr sz="1350" i="1" spc="2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/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20" dirty="0">
                <a:latin typeface="Times New Roman"/>
                <a:cs typeface="Times New Roman"/>
              </a:rPr>
              <a:t>S</a:t>
            </a:r>
            <a:r>
              <a:rPr sz="1350" spc="-20" dirty="0">
                <a:latin typeface="Times New Roman"/>
                <a:cs typeface="Times New Roman"/>
              </a:rPr>
              <a:t>)</a:t>
            </a:r>
            <a:r>
              <a:rPr sz="1200" i="1" spc="-30" baseline="-17361" dirty="0">
                <a:latin typeface="Times New Roman"/>
                <a:cs typeface="Times New Roman"/>
              </a:rPr>
              <a:t>IN</a:t>
            </a:r>
            <a:endParaRPr sz="1200" baseline="-17361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524503" y="8655898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111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255255" y="8655898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112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9695" y="1205284"/>
            <a:ext cx="2381250" cy="59753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63195" marR="5080" indent="-15113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40" dirty="0">
                <a:latin typeface="Calibri"/>
                <a:cs typeface="Calibri"/>
              </a:rPr>
              <a:t>Target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MTI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Definitions: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8536" y="190957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383" y="41148"/>
                </a:moveTo>
                <a:lnTo>
                  <a:pt x="18287" y="41148"/>
                </a:lnTo>
                <a:lnTo>
                  <a:pt x="15239" y="39624"/>
                </a:lnTo>
                <a:lnTo>
                  <a:pt x="12191" y="39624"/>
                </a:lnTo>
                <a:lnTo>
                  <a:pt x="10667" y="38100"/>
                </a:lnTo>
                <a:lnTo>
                  <a:pt x="7619" y="36576"/>
                </a:lnTo>
                <a:lnTo>
                  <a:pt x="4571" y="33528"/>
                </a:lnTo>
                <a:lnTo>
                  <a:pt x="1523" y="27432"/>
                </a:lnTo>
                <a:lnTo>
                  <a:pt x="1523" y="25908"/>
                </a:lnTo>
                <a:lnTo>
                  <a:pt x="0" y="22860"/>
                </a:lnTo>
                <a:lnTo>
                  <a:pt x="0" y="16764"/>
                </a:lnTo>
                <a:lnTo>
                  <a:pt x="1523" y="15240"/>
                </a:lnTo>
                <a:lnTo>
                  <a:pt x="1523" y="12192"/>
                </a:lnTo>
                <a:lnTo>
                  <a:pt x="3047" y="9144"/>
                </a:lnTo>
                <a:lnTo>
                  <a:pt x="6095" y="6096"/>
                </a:lnTo>
                <a:lnTo>
                  <a:pt x="7619" y="3048"/>
                </a:lnTo>
                <a:lnTo>
                  <a:pt x="10667" y="1524"/>
                </a:lnTo>
                <a:lnTo>
                  <a:pt x="12191" y="1524"/>
                </a:lnTo>
                <a:lnTo>
                  <a:pt x="15239" y="0"/>
                </a:lnTo>
                <a:lnTo>
                  <a:pt x="25907" y="0"/>
                </a:lnTo>
                <a:lnTo>
                  <a:pt x="28955" y="1524"/>
                </a:lnTo>
                <a:lnTo>
                  <a:pt x="32003" y="1524"/>
                </a:lnTo>
                <a:lnTo>
                  <a:pt x="33527" y="3048"/>
                </a:lnTo>
                <a:lnTo>
                  <a:pt x="35051" y="6096"/>
                </a:lnTo>
                <a:lnTo>
                  <a:pt x="38099" y="7620"/>
                </a:lnTo>
                <a:lnTo>
                  <a:pt x="38099" y="9144"/>
                </a:lnTo>
                <a:lnTo>
                  <a:pt x="39623" y="12192"/>
                </a:lnTo>
                <a:lnTo>
                  <a:pt x="41147" y="15240"/>
                </a:lnTo>
                <a:lnTo>
                  <a:pt x="41147" y="25908"/>
                </a:lnTo>
                <a:lnTo>
                  <a:pt x="39623" y="27432"/>
                </a:lnTo>
                <a:lnTo>
                  <a:pt x="38099" y="30480"/>
                </a:lnTo>
                <a:lnTo>
                  <a:pt x="38099" y="32004"/>
                </a:lnTo>
                <a:lnTo>
                  <a:pt x="32003" y="38100"/>
                </a:lnTo>
                <a:lnTo>
                  <a:pt x="28955" y="39624"/>
                </a:lnTo>
                <a:lnTo>
                  <a:pt x="25907" y="39624"/>
                </a:lnTo>
                <a:lnTo>
                  <a:pt x="24383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2940" y="2161032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8955" y="44196"/>
                </a:moveTo>
                <a:lnTo>
                  <a:pt x="16763" y="44196"/>
                </a:lnTo>
                <a:lnTo>
                  <a:pt x="13715" y="42672"/>
                </a:lnTo>
                <a:lnTo>
                  <a:pt x="10667" y="42672"/>
                </a:lnTo>
                <a:lnTo>
                  <a:pt x="4571" y="36576"/>
                </a:lnTo>
                <a:lnTo>
                  <a:pt x="3047" y="33528"/>
                </a:lnTo>
                <a:lnTo>
                  <a:pt x="1523" y="32004"/>
                </a:lnTo>
                <a:lnTo>
                  <a:pt x="1523" y="28956"/>
                </a:lnTo>
                <a:lnTo>
                  <a:pt x="0" y="25908"/>
                </a:lnTo>
                <a:lnTo>
                  <a:pt x="0" y="19812"/>
                </a:lnTo>
                <a:lnTo>
                  <a:pt x="1523" y="16764"/>
                </a:lnTo>
                <a:lnTo>
                  <a:pt x="1523" y="13716"/>
                </a:lnTo>
                <a:lnTo>
                  <a:pt x="3047" y="10668"/>
                </a:lnTo>
                <a:lnTo>
                  <a:pt x="10667" y="3048"/>
                </a:lnTo>
                <a:lnTo>
                  <a:pt x="13715" y="1524"/>
                </a:lnTo>
                <a:lnTo>
                  <a:pt x="16763" y="1524"/>
                </a:lnTo>
                <a:lnTo>
                  <a:pt x="19811" y="0"/>
                </a:lnTo>
                <a:lnTo>
                  <a:pt x="25907" y="0"/>
                </a:lnTo>
                <a:lnTo>
                  <a:pt x="28955" y="1524"/>
                </a:lnTo>
                <a:lnTo>
                  <a:pt x="30479" y="1524"/>
                </a:lnTo>
                <a:lnTo>
                  <a:pt x="36575" y="4572"/>
                </a:lnTo>
                <a:lnTo>
                  <a:pt x="38099" y="7620"/>
                </a:lnTo>
                <a:lnTo>
                  <a:pt x="41147" y="10668"/>
                </a:lnTo>
                <a:lnTo>
                  <a:pt x="42671" y="13716"/>
                </a:lnTo>
                <a:lnTo>
                  <a:pt x="44195" y="16764"/>
                </a:lnTo>
                <a:lnTo>
                  <a:pt x="44195" y="28956"/>
                </a:lnTo>
                <a:lnTo>
                  <a:pt x="42671" y="32004"/>
                </a:lnTo>
                <a:lnTo>
                  <a:pt x="41147" y="33528"/>
                </a:lnTo>
                <a:lnTo>
                  <a:pt x="39623" y="36576"/>
                </a:lnTo>
                <a:lnTo>
                  <a:pt x="33527" y="42672"/>
                </a:lnTo>
                <a:lnTo>
                  <a:pt x="30479" y="42672"/>
                </a:lnTo>
                <a:lnTo>
                  <a:pt x="28955" y="44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5272" y="1731615"/>
            <a:ext cx="1162685" cy="793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6705" marR="5080" indent="-294640">
              <a:lnSpc>
                <a:spcPct val="152700"/>
              </a:lnSpc>
              <a:spcBef>
                <a:spcPts val="95"/>
              </a:spcBef>
            </a:pP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Clutter</a:t>
            </a:r>
            <a:r>
              <a:rPr sz="1100" u="heavy" spc="-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Attenuation</a:t>
            </a:r>
            <a:r>
              <a:rPr sz="1100" spc="-10" dirty="0">
                <a:latin typeface="Calibri"/>
                <a:cs typeface="Calibri"/>
              </a:rPr>
              <a:t> Defined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earlier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Cancellation</a:t>
            </a:r>
            <a:r>
              <a:rPr sz="1100" u="heavy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Ratio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8536" y="242163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383" y="41148"/>
                </a:moveTo>
                <a:lnTo>
                  <a:pt x="18287" y="41148"/>
                </a:lnTo>
                <a:lnTo>
                  <a:pt x="15239" y="39624"/>
                </a:lnTo>
                <a:lnTo>
                  <a:pt x="12191" y="39624"/>
                </a:lnTo>
                <a:lnTo>
                  <a:pt x="10667" y="38100"/>
                </a:lnTo>
                <a:lnTo>
                  <a:pt x="7619" y="36576"/>
                </a:lnTo>
                <a:lnTo>
                  <a:pt x="4571" y="33528"/>
                </a:lnTo>
                <a:lnTo>
                  <a:pt x="3047" y="30480"/>
                </a:lnTo>
                <a:lnTo>
                  <a:pt x="1523" y="28956"/>
                </a:lnTo>
                <a:lnTo>
                  <a:pt x="1523" y="25908"/>
                </a:lnTo>
                <a:lnTo>
                  <a:pt x="0" y="22860"/>
                </a:lnTo>
                <a:lnTo>
                  <a:pt x="0" y="16764"/>
                </a:lnTo>
                <a:lnTo>
                  <a:pt x="1523" y="15240"/>
                </a:lnTo>
                <a:lnTo>
                  <a:pt x="1523" y="12192"/>
                </a:lnTo>
                <a:lnTo>
                  <a:pt x="3047" y="9144"/>
                </a:lnTo>
                <a:lnTo>
                  <a:pt x="6095" y="6096"/>
                </a:lnTo>
                <a:lnTo>
                  <a:pt x="7619" y="3048"/>
                </a:lnTo>
                <a:lnTo>
                  <a:pt x="10667" y="3048"/>
                </a:lnTo>
                <a:lnTo>
                  <a:pt x="12191" y="1524"/>
                </a:lnTo>
                <a:lnTo>
                  <a:pt x="15239" y="0"/>
                </a:lnTo>
                <a:lnTo>
                  <a:pt x="25907" y="0"/>
                </a:lnTo>
                <a:lnTo>
                  <a:pt x="32003" y="3048"/>
                </a:lnTo>
                <a:lnTo>
                  <a:pt x="33527" y="3048"/>
                </a:lnTo>
                <a:lnTo>
                  <a:pt x="35051" y="6096"/>
                </a:lnTo>
                <a:lnTo>
                  <a:pt x="38099" y="7620"/>
                </a:lnTo>
                <a:lnTo>
                  <a:pt x="38099" y="9144"/>
                </a:lnTo>
                <a:lnTo>
                  <a:pt x="39623" y="12192"/>
                </a:lnTo>
                <a:lnTo>
                  <a:pt x="41147" y="15240"/>
                </a:lnTo>
                <a:lnTo>
                  <a:pt x="41147" y="25908"/>
                </a:lnTo>
                <a:lnTo>
                  <a:pt x="39623" y="28956"/>
                </a:lnTo>
                <a:lnTo>
                  <a:pt x="38099" y="30480"/>
                </a:lnTo>
                <a:lnTo>
                  <a:pt x="38099" y="33528"/>
                </a:lnTo>
                <a:lnTo>
                  <a:pt x="35051" y="35052"/>
                </a:lnTo>
                <a:lnTo>
                  <a:pt x="32003" y="38100"/>
                </a:lnTo>
                <a:lnTo>
                  <a:pt x="28955" y="39624"/>
                </a:lnTo>
                <a:lnTo>
                  <a:pt x="25907" y="39624"/>
                </a:lnTo>
                <a:lnTo>
                  <a:pt x="24383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1415" y="265480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5907" y="41148"/>
                </a:moveTo>
                <a:lnTo>
                  <a:pt x="15239" y="41148"/>
                </a:lnTo>
                <a:lnTo>
                  <a:pt x="12191" y="39624"/>
                </a:lnTo>
                <a:lnTo>
                  <a:pt x="10667" y="38100"/>
                </a:lnTo>
                <a:lnTo>
                  <a:pt x="7619" y="36576"/>
                </a:lnTo>
                <a:lnTo>
                  <a:pt x="4571" y="33528"/>
                </a:lnTo>
                <a:lnTo>
                  <a:pt x="3047" y="30480"/>
                </a:lnTo>
                <a:lnTo>
                  <a:pt x="1523" y="28956"/>
                </a:lnTo>
                <a:lnTo>
                  <a:pt x="1523" y="25908"/>
                </a:lnTo>
                <a:lnTo>
                  <a:pt x="0" y="22860"/>
                </a:lnTo>
                <a:lnTo>
                  <a:pt x="0" y="18288"/>
                </a:lnTo>
                <a:lnTo>
                  <a:pt x="1523" y="15240"/>
                </a:lnTo>
                <a:lnTo>
                  <a:pt x="1523" y="12192"/>
                </a:lnTo>
                <a:lnTo>
                  <a:pt x="3047" y="10668"/>
                </a:lnTo>
                <a:lnTo>
                  <a:pt x="4571" y="7620"/>
                </a:lnTo>
                <a:lnTo>
                  <a:pt x="7619" y="4572"/>
                </a:lnTo>
                <a:lnTo>
                  <a:pt x="10667" y="3048"/>
                </a:lnTo>
                <a:lnTo>
                  <a:pt x="12191" y="1524"/>
                </a:lnTo>
                <a:lnTo>
                  <a:pt x="15239" y="0"/>
                </a:lnTo>
                <a:lnTo>
                  <a:pt x="25907" y="0"/>
                </a:lnTo>
                <a:lnTo>
                  <a:pt x="32003" y="3048"/>
                </a:lnTo>
                <a:lnTo>
                  <a:pt x="38099" y="9144"/>
                </a:lnTo>
                <a:lnTo>
                  <a:pt x="39623" y="12192"/>
                </a:lnTo>
                <a:lnTo>
                  <a:pt x="41147" y="15240"/>
                </a:lnTo>
                <a:lnTo>
                  <a:pt x="41147" y="25908"/>
                </a:lnTo>
                <a:lnTo>
                  <a:pt x="39623" y="28956"/>
                </a:lnTo>
                <a:lnTo>
                  <a:pt x="38099" y="30480"/>
                </a:lnTo>
                <a:lnTo>
                  <a:pt x="36575" y="33528"/>
                </a:lnTo>
                <a:lnTo>
                  <a:pt x="32003" y="38100"/>
                </a:lnTo>
                <a:lnTo>
                  <a:pt x="25907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1124" y="2563128"/>
            <a:ext cx="2842260" cy="33083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8100" marR="30480" indent="66675">
              <a:lnSpc>
                <a:spcPts val="1070"/>
              </a:lnSpc>
              <a:spcBef>
                <a:spcPts val="355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ratio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which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signal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weaker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than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coincident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clutter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900" baseline="41666" dirty="0">
                <a:latin typeface="Calibri"/>
                <a:cs typeface="Calibri"/>
              </a:rPr>
              <a:t>n</a:t>
            </a:r>
            <a:r>
              <a:rPr sz="900" spc="15" baseline="41666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detected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with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1124" y="2828304"/>
            <a:ext cx="246697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specified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</a:t>
            </a:r>
            <a:r>
              <a:rPr sz="1125" baseline="-14814" dirty="0">
                <a:latin typeface="Calibri"/>
                <a:cs typeface="Calibri"/>
              </a:rPr>
              <a:t>d</a:t>
            </a:r>
            <a:r>
              <a:rPr sz="1125" spc="-15" baseline="-1481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</a:t>
            </a:r>
            <a:r>
              <a:rPr sz="1125" baseline="-14814" dirty="0">
                <a:latin typeface="Calibri"/>
                <a:cs typeface="Calibri"/>
              </a:rPr>
              <a:t>fa</a:t>
            </a:r>
            <a:r>
              <a:rPr sz="1100" dirty="0">
                <a:latin typeface="Calibri"/>
                <a:cs typeface="Calibri"/>
              </a:rPr>
              <a:t>. All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70" dirty="0">
                <a:latin typeface="Calibri"/>
                <a:cs typeface="Calibri"/>
              </a:rPr>
              <a:t>radia</a:t>
            </a:r>
            <a:r>
              <a:rPr sz="900" spc="-104" baseline="18518" dirty="0">
                <a:latin typeface="Calibri"/>
                <a:cs typeface="Calibri"/>
              </a:rPr>
              <a:t>n</a:t>
            </a:r>
            <a:r>
              <a:rPr sz="1100" spc="-70" dirty="0">
                <a:latin typeface="Calibri"/>
                <a:cs typeface="Calibri"/>
              </a:rPr>
              <a:t>l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velocities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208" y="3025722"/>
            <a:ext cx="1022985" cy="141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55"/>
              </a:lnSpc>
            </a:pPr>
            <a:r>
              <a:rPr sz="1100" dirty="0">
                <a:latin typeface="Calibri"/>
                <a:cs typeface="Calibri"/>
              </a:rPr>
              <a:t>med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equally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45" dirty="0">
                <a:latin typeface="Calibri"/>
                <a:cs typeface="Calibri"/>
              </a:rPr>
              <a:t>likely.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8056" y="2994659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5907" y="41148"/>
                </a:moveTo>
                <a:lnTo>
                  <a:pt x="15239" y="41148"/>
                </a:lnTo>
                <a:lnTo>
                  <a:pt x="12191" y="39624"/>
                </a:lnTo>
                <a:lnTo>
                  <a:pt x="10667" y="38100"/>
                </a:lnTo>
                <a:lnTo>
                  <a:pt x="7619" y="36576"/>
                </a:lnTo>
                <a:lnTo>
                  <a:pt x="4571" y="33528"/>
                </a:lnTo>
                <a:lnTo>
                  <a:pt x="3047" y="30480"/>
                </a:lnTo>
                <a:lnTo>
                  <a:pt x="1523" y="28956"/>
                </a:lnTo>
                <a:lnTo>
                  <a:pt x="1523" y="25908"/>
                </a:lnTo>
                <a:lnTo>
                  <a:pt x="0" y="22860"/>
                </a:lnTo>
                <a:lnTo>
                  <a:pt x="0" y="18288"/>
                </a:lnTo>
                <a:lnTo>
                  <a:pt x="1523" y="15240"/>
                </a:lnTo>
                <a:lnTo>
                  <a:pt x="1523" y="12192"/>
                </a:lnTo>
                <a:lnTo>
                  <a:pt x="3047" y="10668"/>
                </a:lnTo>
                <a:lnTo>
                  <a:pt x="4571" y="7620"/>
                </a:lnTo>
                <a:lnTo>
                  <a:pt x="7619" y="4572"/>
                </a:lnTo>
                <a:lnTo>
                  <a:pt x="10667" y="3048"/>
                </a:lnTo>
                <a:lnTo>
                  <a:pt x="12191" y="1524"/>
                </a:lnTo>
                <a:lnTo>
                  <a:pt x="15239" y="0"/>
                </a:lnTo>
                <a:lnTo>
                  <a:pt x="25907" y="0"/>
                </a:lnTo>
                <a:lnTo>
                  <a:pt x="32003" y="3048"/>
                </a:lnTo>
                <a:lnTo>
                  <a:pt x="35051" y="6096"/>
                </a:lnTo>
                <a:lnTo>
                  <a:pt x="38099" y="7620"/>
                </a:lnTo>
                <a:lnTo>
                  <a:pt x="39623" y="10668"/>
                </a:lnTo>
                <a:lnTo>
                  <a:pt x="39623" y="12192"/>
                </a:lnTo>
                <a:lnTo>
                  <a:pt x="41147" y="15240"/>
                </a:lnTo>
                <a:lnTo>
                  <a:pt x="41147" y="25908"/>
                </a:lnTo>
                <a:lnTo>
                  <a:pt x="39623" y="28956"/>
                </a:lnTo>
                <a:lnTo>
                  <a:pt x="39623" y="30480"/>
                </a:lnTo>
                <a:lnTo>
                  <a:pt x="38099" y="33528"/>
                </a:lnTo>
                <a:lnTo>
                  <a:pt x="35051" y="35052"/>
                </a:lnTo>
                <a:lnTo>
                  <a:pt x="32003" y="38100"/>
                </a:lnTo>
                <a:lnTo>
                  <a:pt x="25907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69391" y="2902980"/>
            <a:ext cx="46926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100" spc="-110" dirty="0">
                <a:latin typeface="Calibri"/>
                <a:cs typeface="Calibri"/>
              </a:rPr>
              <a:t>No</a:t>
            </a:r>
            <a:r>
              <a:rPr sz="1650" spc="-165" baseline="-17676" dirty="0">
                <a:latin typeface="Calibri"/>
                <a:cs typeface="Calibri"/>
              </a:rPr>
              <a:t>a</a:t>
            </a:r>
            <a:r>
              <a:rPr sz="1100" spc="-110" dirty="0">
                <a:latin typeface="Calibri"/>
                <a:cs typeface="Calibri"/>
              </a:rPr>
              <a:t>t</a:t>
            </a:r>
            <a:r>
              <a:rPr sz="1650" spc="-165" baseline="-17676" dirty="0">
                <a:latin typeface="Calibri"/>
                <a:cs typeface="Calibri"/>
              </a:rPr>
              <a:t>s</a:t>
            </a:r>
            <a:r>
              <a:rPr sz="1100" spc="-110" dirty="0">
                <a:latin typeface="Calibri"/>
                <a:cs typeface="Calibri"/>
              </a:rPr>
              <a:t>e</a:t>
            </a:r>
            <a:r>
              <a:rPr sz="1650" spc="-165" baseline="-17676" dirty="0">
                <a:latin typeface="Calibri"/>
                <a:cs typeface="Calibri"/>
              </a:rPr>
              <a:t>s</a:t>
            </a:r>
            <a:r>
              <a:rPr sz="1650" spc="-165" baseline="-22727" dirty="0">
                <a:latin typeface="Calibri"/>
                <a:cs typeface="Calibri"/>
              </a:rPr>
              <a:t>u</a:t>
            </a:r>
            <a:endParaRPr sz="1650" baseline="-22727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7491" y="3095243"/>
            <a:ext cx="283845" cy="0"/>
          </a:xfrm>
          <a:custGeom>
            <a:avLst/>
            <a:gdLst/>
            <a:ahLst/>
            <a:cxnLst/>
            <a:rect l="l" t="t" r="r" b="b"/>
            <a:pathLst>
              <a:path w="283845">
                <a:moveTo>
                  <a:pt x="0" y="0"/>
                </a:moveTo>
                <a:lnTo>
                  <a:pt x="2834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28316" y="1895855"/>
            <a:ext cx="83820" cy="40005"/>
          </a:xfrm>
          <a:custGeom>
            <a:avLst/>
            <a:gdLst/>
            <a:ahLst/>
            <a:cxnLst/>
            <a:rect l="l" t="t" r="r" b="b"/>
            <a:pathLst>
              <a:path w="83819" h="40005">
                <a:moveTo>
                  <a:pt x="83820" y="7620"/>
                </a:moveTo>
                <a:lnTo>
                  <a:pt x="0" y="7620"/>
                </a:lnTo>
                <a:lnTo>
                  <a:pt x="0" y="0"/>
                </a:lnTo>
                <a:lnTo>
                  <a:pt x="83820" y="0"/>
                </a:lnTo>
                <a:lnTo>
                  <a:pt x="83820" y="7620"/>
                </a:lnTo>
                <a:close/>
              </a:path>
              <a:path w="83819" h="40005">
                <a:moveTo>
                  <a:pt x="83820" y="39624"/>
                </a:moveTo>
                <a:lnTo>
                  <a:pt x="0" y="39624"/>
                </a:lnTo>
                <a:lnTo>
                  <a:pt x="0" y="32004"/>
                </a:lnTo>
                <a:lnTo>
                  <a:pt x="83820" y="32004"/>
                </a:lnTo>
                <a:lnTo>
                  <a:pt x="83820" y="39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33675" y="1778317"/>
            <a:ext cx="1267460" cy="7042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4"/>
              </a:spcBef>
              <a:tabLst>
                <a:tab pos="419734" algn="l"/>
              </a:tabLst>
            </a:pPr>
            <a:r>
              <a:rPr sz="1300" i="1" spc="-25" dirty="0">
                <a:latin typeface="Times New Roman"/>
                <a:cs typeface="Times New Roman"/>
              </a:rPr>
              <a:t>CA</a:t>
            </a:r>
            <a:r>
              <a:rPr sz="1300" i="1" dirty="0">
                <a:latin typeface="Times New Roman"/>
                <a:cs typeface="Times New Roman"/>
              </a:rPr>
              <a:t>	</a:t>
            </a:r>
            <a:r>
              <a:rPr sz="1300" dirty="0">
                <a:latin typeface="Times New Roman"/>
                <a:cs typeface="Times New Roman"/>
              </a:rPr>
              <a:t>(</a:t>
            </a:r>
            <a:r>
              <a:rPr sz="1300" i="1" dirty="0">
                <a:latin typeface="Times New Roman"/>
                <a:cs typeface="Times New Roman"/>
              </a:rPr>
              <a:t>C</a:t>
            </a:r>
            <a:r>
              <a:rPr sz="1125" i="1" baseline="-18518" dirty="0">
                <a:latin typeface="Times New Roman"/>
                <a:cs typeface="Times New Roman"/>
              </a:rPr>
              <a:t>IN</a:t>
            </a:r>
            <a:r>
              <a:rPr sz="1125" i="1" spc="562" baseline="-18518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/</a:t>
            </a:r>
            <a:r>
              <a:rPr sz="1300" spc="-165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C</a:t>
            </a:r>
            <a:r>
              <a:rPr sz="1125" i="1" baseline="-18518" dirty="0">
                <a:latin typeface="Times New Roman"/>
                <a:cs typeface="Times New Roman"/>
              </a:rPr>
              <a:t>OUT</a:t>
            </a:r>
            <a:r>
              <a:rPr sz="1125" i="1" spc="15" baseline="-18518" dirty="0">
                <a:latin typeface="Times New Roman"/>
                <a:cs typeface="Times New Roman"/>
              </a:rPr>
              <a:t> </a:t>
            </a:r>
            <a:r>
              <a:rPr sz="1300" spc="-5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sz="1300">
              <a:latin typeface="Times New Roman"/>
              <a:cs typeface="Times New Roman"/>
            </a:endParaRPr>
          </a:p>
          <a:p>
            <a:pPr marL="215265" marR="1001394">
              <a:lnSpc>
                <a:spcPct val="135000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93063" y="3048000"/>
            <a:ext cx="2529840" cy="508000"/>
            <a:chOff x="893063" y="3048000"/>
            <a:chExt cx="2529840" cy="508000"/>
          </a:xfrm>
        </p:grpSpPr>
        <p:sp>
          <p:nvSpPr>
            <p:cNvPr id="17" name="object 17"/>
            <p:cNvSpPr/>
            <p:nvPr/>
          </p:nvSpPr>
          <p:spPr>
            <a:xfrm>
              <a:off x="893063" y="3048000"/>
              <a:ext cx="2529840" cy="508000"/>
            </a:xfrm>
            <a:custGeom>
              <a:avLst/>
              <a:gdLst/>
              <a:ahLst/>
              <a:cxnLst/>
              <a:rect l="l" t="t" r="r" b="b"/>
              <a:pathLst>
                <a:path w="2529840" h="508000">
                  <a:moveTo>
                    <a:pt x="2529839" y="507491"/>
                  </a:moveTo>
                  <a:lnTo>
                    <a:pt x="0" y="507491"/>
                  </a:lnTo>
                  <a:lnTo>
                    <a:pt x="0" y="0"/>
                  </a:lnTo>
                  <a:lnTo>
                    <a:pt x="2529839" y="0"/>
                  </a:lnTo>
                  <a:lnTo>
                    <a:pt x="2529839" y="5074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44040" y="3329939"/>
              <a:ext cx="302260" cy="178435"/>
            </a:xfrm>
            <a:custGeom>
              <a:avLst/>
              <a:gdLst/>
              <a:ahLst/>
              <a:cxnLst/>
              <a:rect l="l" t="t" r="r" b="b"/>
              <a:pathLst>
                <a:path w="302260" h="178435">
                  <a:moveTo>
                    <a:pt x="67056" y="172212"/>
                  </a:moveTo>
                  <a:lnTo>
                    <a:pt x="35052" y="143256"/>
                  </a:lnTo>
                  <a:lnTo>
                    <a:pt x="15240" y="99060"/>
                  </a:lnTo>
                  <a:lnTo>
                    <a:pt x="7950" y="60058"/>
                  </a:lnTo>
                  <a:lnTo>
                    <a:pt x="7620" y="47244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330" y="58559"/>
                  </a:lnTo>
                  <a:lnTo>
                    <a:pt x="7620" y="99060"/>
                  </a:lnTo>
                  <a:lnTo>
                    <a:pt x="23050" y="136359"/>
                  </a:lnTo>
                  <a:lnTo>
                    <a:pt x="55549" y="169456"/>
                  </a:lnTo>
                  <a:lnTo>
                    <a:pt x="65532" y="173736"/>
                  </a:lnTo>
                  <a:lnTo>
                    <a:pt x="67056" y="172212"/>
                  </a:lnTo>
                  <a:close/>
                </a:path>
                <a:path w="302260" h="178435">
                  <a:moveTo>
                    <a:pt x="301739" y="4572"/>
                  </a:moveTo>
                  <a:lnTo>
                    <a:pt x="294119" y="4572"/>
                  </a:lnTo>
                  <a:lnTo>
                    <a:pt x="294119" y="50292"/>
                  </a:lnTo>
                  <a:lnTo>
                    <a:pt x="293814" y="60871"/>
                  </a:lnTo>
                  <a:lnTo>
                    <a:pt x="285191" y="108013"/>
                  </a:lnTo>
                  <a:lnTo>
                    <a:pt x="263829" y="148069"/>
                  </a:lnTo>
                  <a:lnTo>
                    <a:pt x="234683" y="176784"/>
                  </a:lnTo>
                  <a:lnTo>
                    <a:pt x="236207" y="178308"/>
                  </a:lnTo>
                  <a:lnTo>
                    <a:pt x="270116" y="152019"/>
                  </a:lnTo>
                  <a:lnTo>
                    <a:pt x="292836" y="109943"/>
                  </a:lnTo>
                  <a:lnTo>
                    <a:pt x="301434" y="61341"/>
                  </a:lnTo>
                  <a:lnTo>
                    <a:pt x="301739" y="48768"/>
                  </a:lnTo>
                  <a:lnTo>
                    <a:pt x="301739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524503" y="3766935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113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42236" y="3398199"/>
            <a:ext cx="224154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i="1" spc="-25" dirty="0">
                <a:latin typeface="Times New Roman"/>
                <a:cs typeface="Times New Roman"/>
              </a:rPr>
              <a:t>OUT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61859" y="3331463"/>
            <a:ext cx="297815" cy="177165"/>
          </a:xfrm>
          <a:custGeom>
            <a:avLst/>
            <a:gdLst/>
            <a:ahLst/>
            <a:cxnLst/>
            <a:rect l="l" t="t" r="r" b="b"/>
            <a:pathLst>
              <a:path w="297815" h="177164">
                <a:moveTo>
                  <a:pt x="67056" y="172212"/>
                </a:moveTo>
                <a:lnTo>
                  <a:pt x="29387" y="132041"/>
                </a:lnTo>
                <a:lnTo>
                  <a:pt x="12128" y="84950"/>
                </a:lnTo>
                <a:lnTo>
                  <a:pt x="7620" y="45720"/>
                </a:lnTo>
                <a:lnTo>
                  <a:pt x="7620" y="0"/>
                </a:lnTo>
                <a:lnTo>
                  <a:pt x="0" y="0"/>
                </a:lnTo>
                <a:lnTo>
                  <a:pt x="0" y="44196"/>
                </a:lnTo>
                <a:lnTo>
                  <a:pt x="558" y="57912"/>
                </a:lnTo>
                <a:lnTo>
                  <a:pt x="7620" y="99060"/>
                </a:lnTo>
                <a:lnTo>
                  <a:pt x="23050" y="135712"/>
                </a:lnTo>
                <a:lnTo>
                  <a:pt x="55778" y="168592"/>
                </a:lnTo>
                <a:lnTo>
                  <a:pt x="65532" y="173736"/>
                </a:lnTo>
                <a:lnTo>
                  <a:pt x="67056" y="172212"/>
                </a:lnTo>
                <a:close/>
              </a:path>
              <a:path w="297815" h="177164">
                <a:moveTo>
                  <a:pt x="297192" y="3048"/>
                </a:moveTo>
                <a:lnTo>
                  <a:pt x="289572" y="3048"/>
                </a:lnTo>
                <a:lnTo>
                  <a:pt x="289572" y="48768"/>
                </a:lnTo>
                <a:lnTo>
                  <a:pt x="289255" y="59347"/>
                </a:lnTo>
                <a:lnTo>
                  <a:pt x="280631" y="106489"/>
                </a:lnTo>
                <a:lnTo>
                  <a:pt x="259283" y="146545"/>
                </a:lnTo>
                <a:lnTo>
                  <a:pt x="230136" y="175260"/>
                </a:lnTo>
                <a:lnTo>
                  <a:pt x="231660" y="176784"/>
                </a:lnTo>
                <a:lnTo>
                  <a:pt x="265569" y="150495"/>
                </a:lnTo>
                <a:lnTo>
                  <a:pt x="287642" y="108419"/>
                </a:lnTo>
                <a:lnTo>
                  <a:pt x="296659" y="59817"/>
                </a:lnTo>
                <a:lnTo>
                  <a:pt x="297192" y="47244"/>
                </a:lnTo>
                <a:lnTo>
                  <a:pt x="297192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553972" y="3398199"/>
            <a:ext cx="125095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i="1" spc="-25" dirty="0">
                <a:latin typeface="Times New Roman"/>
                <a:cs typeface="Times New Roman"/>
              </a:rPr>
              <a:t>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61859" y="3072383"/>
            <a:ext cx="649605" cy="173990"/>
          </a:xfrm>
          <a:custGeom>
            <a:avLst/>
            <a:gdLst/>
            <a:ahLst/>
            <a:cxnLst/>
            <a:rect l="l" t="t" r="r" b="b"/>
            <a:pathLst>
              <a:path w="649605" h="173989">
                <a:moveTo>
                  <a:pt x="67056" y="1524"/>
                </a:moveTo>
                <a:lnTo>
                  <a:pt x="65532" y="0"/>
                </a:lnTo>
                <a:lnTo>
                  <a:pt x="57912" y="3048"/>
                </a:lnTo>
                <a:lnTo>
                  <a:pt x="50292" y="7620"/>
                </a:lnTo>
                <a:lnTo>
                  <a:pt x="44196" y="13716"/>
                </a:lnTo>
                <a:lnTo>
                  <a:pt x="37630" y="19723"/>
                </a:lnTo>
                <a:lnTo>
                  <a:pt x="13144" y="58293"/>
                </a:lnTo>
                <a:lnTo>
                  <a:pt x="1905" y="103632"/>
                </a:lnTo>
                <a:lnTo>
                  <a:pt x="0" y="129540"/>
                </a:lnTo>
                <a:lnTo>
                  <a:pt x="0" y="173736"/>
                </a:lnTo>
                <a:lnTo>
                  <a:pt x="7620" y="173736"/>
                </a:lnTo>
                <a:lnTo>
                  <a:pt x="7620" y="128016"/>
                </a:lnTo>
                <a:lnTo>
                  <a:pt x="7937" y="117449"/>
                </a:lnTo>
                <a:lnTo>
                  <a:pt x="16560" y="70281"/>
                </a:lnTo>
                <a:lnTo>
                  <a:pt x="37909" y="29387"/>
                </a:lnTo>
                <a:lnTo>
                  <a:pt x="56197" y="10058"/>
                </a:lnTo>
                <a:lnTo>
                  <a:pt x="67056" y="1524"/>
                </a:lnTo>
                <a:close/>
              </a:path>
              <a:path w="649605" h="173989">
                <a:moveTo>
                  <a:pt x="298704" y="129552"/>
                </a:moveTo>
                <a:lnTo>
                  <a:pt x="294208" y="88404"/>
                </a:lnTo>
                <a:lnTo>
                  <a:pt x="281940" y="49352"/>
                </a:lnTo>
                <a:lnTo>
                  <a:pt x="252412" y="11442"/>
                </a:lnTo>
                <a:lnTo>
                  <a:pt x="233172" y="12"/>
                </a:lnTo>
                <a:lnTo>
                  <a:pt x="231648" y="1536"/>
                </a:lnTo>
                <a:lnTo>
                  <a:pt x="240512" y="8432"/>
                </a:lnTo>
                <a:lnTo>
                  <a:pt x="248793" y="15633"/>
                </a:lnTo>
                <a:lnTo>
                  <a:pt x="275272" y="52400"/>
                </a:lnTo>
                <a:lnTo>
                  <a:pt x="286588" y="88798"/>
                </a:lnTo>
                <a:lnTo>
                  <a:pt x="291084" y="128028"/>
                </a:lnTo>
                <a:lnTo>
                  <a:pt x="291084" y="173748"/>
                </a:lnTo>
                <a:lnTo>
                  <a:pt x="298704" y="173748"/>
                </a:lnTo>
                <a:lnTo>
                  <a:pt x="298704" y="129552"/>
                </a:lnTo>
                <a:close/>
              </a:path>
              <a:path w="649605" h="173989">
                <a:moveTo>
                  <a:pt x="649224" y="1524"/>
                </a:moveTo>
                <a:lnTo>
                  <a:pt x="647700" y="0"/>
                </a:lnTo>
                <a:lnTo>
                  <a:pt x="640080" y="3048"/>
                </a:lnTo>
                <a:lnTo>
                  <a:pt x="632460" y="7620"/>
                </a:lnTo>
                <a:lnTo>
                  <a:pt x="626364" y="13716"/>
                </a:lnTo>
                <a:lnTo>
                  <a:pt x="619798" y="19723"/>
                </a:lnTo>
                <a:lnTo>
                  <a:pt x="594741" y="58293"/>
                </a:lnTo>
                <a:lnTo>
                  <a:pt x="583501" y="103632"/>
                </a:lnTo>
                <a:lnTo>
                  <a:pt x="582168" y="129540"/>
                </a:lnTo>
                <a:lnTo>
                  <a:pt x="582168" y="173736"/>
                </a:lnTo>
                <a:lnTo>
                  <a:pt x="589788" y="173736"/>
                </a:lnTo>
                <a:lnTo>
                  <a:pt x="589788" y="128016"/>
                </a:lnTo>
                <a:lnTo>
                  <a:pt x="590105" y="117449"/>
                </a:lnTo>
                <a:lnTo>
                  <a:pt x="598728" y="70281"/>
                </a:lnTo>
                <a:lnTo>
                  <a:pt x="620077" y="29387"/>
                </a:lnTo>
                <a:lnTo>
                  <a:pt x="638365" y="10058"/>
                </a:lnTo>
                <a:lnTo>
                  <a:pt x="649224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334516" y="3001096"/>
            <a:ext cx="838200" cy="51625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  <a:tabLst>
                <a:tab pos="609600" algn="l"/>
              </a:tabLst>
            </a:pPr>
            <a:r>
              <a:rPr sz="1350" i="1" spc="-50" dirty="0">
                <a:latin typeface="Times New Roman"/>
                <a:cs typeface="Times New Roman"/>
              </a:rPr>
              <a:t>C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1350" i="1" spc="-50" dirty="0">
                <a:latin typeface="Times New Roman"/>
                <a:cs typeface="Times New Roman"/>
              </a:rPr>
              <a:t>S</a:t>
            </a:r>
            <a:endParaRPr sz="1350">
              <a:latin typeface="Times New Roman"/>
              <a:cs typeface="Times New Roman"/>
            </a:endParaRPr>
          </a:p>
          <a:p>
            <a:pPr marL="27305">
              <a:lnSpc>
                <a:spcPct val="100000"/>
              </a:lnSpc>
              <a:spcBef>
                <a:spcPts val="310"/>
              </a:spcBef>
              <a:tabLst>
                <a:tab pos="710565" algn="l"/>
              </a:tabLst>
            </a:pPr>
            <a:r>
              <a:rPr sz="1350" i="1" spc="-50" dirty="0">
                <a:latin typeface="Times New Roman"/>
                <a:cs typeface="Times New Roman"/>
              </a:rPr>
              <a:t>S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1350" i="1" spc="-50" dirty="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066544" y="3072383"/>
            <a:ext cx="67310" cy="173990"/>
          </a:xfrm>
          <a:custGeom>
            <a:avLst/>
            <a:gdLst/>
            <a:ahLst/>
            <a:cxnLst/>
            <a:rect l="l" t="t" r="r" b="b"/>
            <a:pathLst>
              <a:path w="67310" h="173989">
                <a:moveTo>
                  <a:pt x="67056" y="173736"/>
                </a:moveTo>
                <a:lnTo>
                  <a:pt x="59436" y="173736"/>
                </a:lnTo>
                <a:lnTo>
                  <a:pt x="59436" y="128016"/>
                </a:lnTo>
                <a:lnTo>
                  <a:pt x="58888" y="114561"/>
                </a:lnTo>
                <a:lnTo>
                  <a:pt x="51816" y="76200"/>
                </a:lnTo>
                <a:lnTo>
                  <a:pt x="30480" y="32004"/>
                </a:lnTo>
                <a:lnTo>
                  <a:pt x="0" y="1524"/>
                </a:lnTo>
                <a:lnTo>
                  <a:pt x="1524" y="0"/>
                </a:lnTo>
                <a:lnTo>
                  <a:pt x="36576" y="27432"/>
                </a:lnTo>
                <a:lnTo>
                  <a:pt x="55435" y="61507"/>
                </a:lnTo>
                <a:lnTo>
                  <a:pt x="64960" y="102108"/>
                </a:lnTo>
                <a:lnTo>
                  <a:pt x="67056" y="129540"/>
                </a:lnTo>
                <a:lnTo>
                  <a:pt x="67056" y="1737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86968" y="3145353"/>
            <a:ext cx="205104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i="1" spc="-25" dirty="0">
                <a:latin typeface="Times New Roman"/>
                <a:cs typeface="Times New Roman"/>
              </a:rPr>
              <a:t>I</a:t>
            </a:r>
            <a:r>
              <a:rPr sz="1125" i="1" spc="-37" baseline="-22222" dirty="0">
                <a:latin typeface="Times New Roman"/>
                <a:cs typeface="Times New Roman"/>
              </a:rPr>
              <a:t>C</a:t>
            </a:r>
            <a:endParaRPr sz="1125" baseline="-22222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35339" y="3265931"/>
            <a:ext cx="86995" cy="40005"/>
          </a:xfrm>
          <a:custGeom>
            <a:avLst/>
            <a:gdLst/>
            <a:ahLst/>
            <a:cxnLst/>
            <a:rect l="l" t="t" r="r" b="b"/>
            <a:pathLst>
              <a:path w="86994" h="40004">
                <a:moveTo>
                  <a:pt x="86868" y="32004"/>
                </a:moveTo>
                <a:lnTo>
                  <a:pt x="0" y="32004"/>
                </a:lnTo>
                <a:lnTo>
                  <a:pt x="0" y="39624"/>
                </a:lnTo>
                <a:lnTo>
                  <a:pt x="86868" y="39624"/>
                </a:lnTo>
                <a:lnTo>
                  <a:pt x="86868" y="32004"/>
                </a:lnTo>
                <a:close/>
              </a:path>
              <a:path w="86994" h="40004">
                <a:moveTo>
                  <a:pt x="86868" y="0"/>
                </a:moveTo>
                <a:lnTo>
                  <a:pt x="0" y="0"/>
                </a:lnTo>
                <a:lnTo>
                  <a:pt x="0" y="7620"/>
                </a:lnTo>
                <a:lnTo>
                  <a:pt x="86868" y="7620"/>
                </a:lnTo>
                <a:lnTo>
                  <a:pt x="868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529944" y="3145353"/>
            <a:ext cx="88011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i="1" dirty="0">
                <a:latin typeface="Times New Roman"/>
                <a:cs typeface="Times New Roman"/>
              </a:rPr>
              <a:t>SCV</a:t>
            </a:r>
            <a:r>
              <a:rPr sz="1350" i="1" spc="-220" dirty="0">
                <a:latin typeface="Times New Roman"/>
                <a:cs typeface="Times New Roman"/>
              </a:rPr>
              <a:t> </a:t>
            </a:r>
            <a:r>
              <a:rPr sz="1350" spc="-20" dirty="0">
                <a:latin typeface="Times New Roman"/>
                <a:cs typeface="Times New Roman"/>
              </a:rPr>
              <a:t>)(</a:t>
            </a:r>
            <a:r>
              <a:rPr sz="1350" i="1" spc="-20" dirty="0">
                <a:latin typeface="Times New Roman"/>
                <a:cs typeface="Times New Roman"/>
              </a:rPr>
              <a:t>V</a:t>
            </a:r>
            <a:r>
              <a:rPr sz="1125" i="1" spc="-30" baseline="-18518" dirty="0">
                <a:latin typeface="Times New Roman"/>
                <a:cs typeface="Times New Roman"/>
              </a:rPr>
              <a:t>OC</a:t>
            </a:r>
            <a:r>
              <a:rPr sz="1125" i="1" spc="37" baseline="-18518" dirty="0">
                <a:latin typeface="Times New Roman"/>
                <a:cs typeface="Times New Roman"/>
              </a:rPr>
              <a:t> </a:t>
            </a:r>
            <a:r>
              <a:rPr sz="1350" spc="-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27760" y="3137928"/>
            <a:ext cx="1019810" cy="184785"/>
          </a:xfrm>
          <a:custGeom>
            <a:avLst/>
            <a:gdLst/>
            <a:ahLst/>
            <a:cxnLst/>
            <a:rect l="l" t="t" r="r" b="b"/>
            <a:pathLst>
              <a:path w="1019810" h="184785">
                <a:moveTo>
                  <a:pt x="86868" y="153924"/>
                </a:moveTo>
                <a:lnTo>
                  <a:pt x="0" y="153924"/>
                </a:lnTo>
                <a:lnTo>
                  <a:pt x="0" y="161544"/>
                </a:lnTo>
                <a:lnTo>
                  <a:pt x="86868" y="161544"/>
                </a:lnTo>
                <a:lnTo>
                  <a:pt x="86868" y="153924"/>
                </a:lnTo>
                <a:close/>
              </a:path>
              <a:path w="1019810" h="184785">
                <a:moveTo>
                  <a:pt x="86868" y="121920"/>
                </a:moveTo>
                <a:lnTo>
                  <a:pt x="0" y="121920"/>
                </a:lnTo>
                <a:lnTo>
                  <a:pt x="0" y="129540"/>
                </a:lnTo>
                <a:lnTo>
                  <a:pt x="86868" y="129540"/>
                </a:lnTo>
                <a:lnTo>
                  <a:pt x="86868" y="121920"/>
                </a:lnTo>
                <a:close/>
              </a:path>
              <a:path w="1019810" h="184785">
                <a:moveTo>
                  <a:pt x="141719" y="0"/>
                </a:moveTo>
                <a:lnTo>
                  <a:pt x="132588" y="0"/>
                </a:lnTo>
                <a:lnTo>
                  <a:pt x="132588" y="175247"/>
                </a:lnTo>
                <a:lnTo>
                  <a:pt x="141719" y="175247"/>
                </a:lnTo>
                <a:lnTo>
                  <a:pt x="141719" y="0"/>
                </a:lnTo>
                <a:close/>
              </a:path>
              <a:path w="1019810" h="184785">
                <a:moveTo>
                  <a:pt x="379476" y="169164"/>
                </a:moveTo>
                <a:lnTo>
                  <a:pt x="213360" y="169164"/>
                </a:lnTo>
                <a:lnTo>
                  <a:pt x="213360" y="184391"/>
                </a:lnTo>
                <a:lnTo>
                  <a:pt x="379476" y="184391"/>
                </a:lnTo>
                <a:lnTo>
                  <a:pt x="379476" y="169164"/>
                </a:lnTo>
                <a:close/>
              </a:path>
              <a:path w="1019810" h="184785">
                <a:moveTo>
                  <a:pt x="437388" y="0"/>
                </a:moveTo>
                <a:lnTo>
                  <a:pt x="428244" y="0"/>
                </a:lnTo>
                <a:lnTo>
                  <a:pt x="428244" y="175260"/>
                </a:lnTo>
                <a:lnTo>
                  <a:pt x="437388" y="175260"/>
                </a:lnTo>
                <a:lnTo>
                  <a:pt x="437388" y="0"/>
                </a:lnTo>
                <a:close/>
              </a:path>
              <a:path w="1019810" h="184785">
                <a:moveTo>
                  <a:pt x="678167" y="92964"/>
                </a:moveTo>
                <a:lnTo>
                  <a:pt x="675119" y="85344"/>
                </a:lnTo>
                <a:lnTo>
                  <a:pt x="669023" y="79248"/>
                </a:lnTo>
                <a:lnTo>
                  <a:pt x="664451" y="73152"/>
                </a:lnTo>
                <a:lnTo>
                  <a:pt x="656831" y="70104"/>
                </a:lnTo>
                <a:lnTo>
                  <a:pt x="640067" y="70104"/>
                </a:lnTo>
                <a:lnTo>
                  <a:pt x="632447" y="73152"/>
                </a:lnTo>
                <a:lnTo>
                  <a:pt x="620255" y="85344"/>
                </a:lnTo>
                <a:lnTo>
                  <a:pt x="617207" y="92964"/>
                </a:lnTo>
                <a:lnTo>
                  <a:pt x="617207" y="109728"/>
                </a:lnTo>
                <a:lnTo>
                  <a:pt x="620255" y="117348"/>
                </a:lnTo>
                <a:lnTo>
                  <a:pt x="626351" y="123444"/>
                </a:lnTo>
                <a:lnTo>
                  <a:pt x="632447" y="128016"/>
                </a:lnTo>
                <a:lnTo>
                  <a:pt x="640067" y="131064"/>
                </a:lnTo>
                <a:lnTo>
                  <a:pt x="656831" y="131064"/>
                </a:lnTo>
                <a:lnTo>
                  <a:pt x="664451" y="128016"/>
                </a:lnTo>
                <a:lnTo>
                  <a:pt x="675119" y="117348"/>
                </a:lnTo>
                <a:lnTo>
                  <a:pt x="678167" y="109728"/>
                </a:lnTo>
                <a:lnTo>
                  <a:pt x="678167" y="92964"/>
                </a:lnTo>
                <a:close/>
              </a:path>
              <a:path w="1019810" h="184785">
                <a:moveTo>
                  <a:pt x="745223" y="0"/>
                </a:moveTo>
                <a:lnTo>
                  <a:pt x="736079" y="0"/>
                </a:lnTo>
                <a:lnTo>
                  <a:pt x="736079" y="175247"/>
                </a:lnTo>
                <a:lnTo>
                  <a:pt x="745223" y="175247"/>
                </a:lnTo>
                <a:lnTo>
                  <a:pt x="745223" y="0"/>
                </a:lnTo>
                <a:close/>
              </a:path>
              <a:path w="1019810" h="184785">
                <a:moveTo>
                  <a:pt x="960120" y="169164"/>
                </a:moveTo>
                <a:lnTo>
                  <a:pt x="795528" y="169164"/>
                </a:lnTo>
                <a:lnTo>
                  <a:pt x="795528" y="184391"/>
                </a:lnTo>
                <a:lnTo>
                  <a:pt x="960120" y="184391"/>
                </a:lnTo>
                <a:lnTo>
                  <a:pt x="960120" y="169164"/>
                </a:lnTo>
                <a:close/>
              </a:path>
              <a:path w="1019810" h="184785">
                <a:moveTo>
                  <a:pt x="1019556" y="0"/>
                </a:moveTo>
                <a:lnTo>
                  <a:pt x="1010412" y="0"/>
                </a:lnTo>
                <a:lnTo>
                  <a:pt x="1010412" y="175260"/>
                </a:lnTo>
                <a:lnTo>
                  <a:pt x="1019556" y="175260"/>
                </a:lnTo>
                <a:lnTo>
                  <a:pt x="10195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255255" y="3766935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114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418076" y="24262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7432" y="42672"/>
                </a:moveTo>
                <a:lnTo>
                  <a:pt x="15240" y="42672"/>
                </a:lnTo>
                <a:lnTo>
                  <a:pt x="12192" y="41148"/>
                </a:lnTo>
                <a:lnTo>
                  <a:pt x="10668" y="39624"/>
                </a:lnTo>
                <a:lnTo>
                  <a:pt x="7620" y="38100"/>
                </a:lnTo>
                <a:lnTo>
                  <a:pt x="4572" y="35052"/>
                </a:lnTo>
                <a:lnTo>
                  <a:pt x="1524" y="28956"/>
                </a:lnTo>
                <a:lnTo>
                  <a:pt x="0" y="27432"/>
                </a:lnTo>
                <a:lnTo>
                  <a:pt x="0" y="15240"/>
                </a:lnTo>
                <a:lnTo>
                  <a:pt x="1524" y="12192"/>
                </a:lnTo>
                <a:lnTo>
                  <a:pt x="3048" y="10668"/>
                </a:lnTo>
                <a:lnTo>
                  <a:pt x="4572" y="7620"/>
                </a:lnTo>
                <a:lnTo>
                  <a:pt x="7620" y="4572"/>
                </a:lnTo>
                <a:lnTo>
                  <a:pt x="13716" y="1524"/>
                </a:lnTo>
                <a:lnTo>
                  <a:pt x="15240" y="0"/>
                </a:lnTo>
                <a:lnTo>
                  <a:pt x="27432" y="0"/>
                </a:lnTo>
                <a:lnTo>
                  <a:pt x="28956" y="1524"/>
                </a:lnTo>
                <a:lnTo>
                  <a:pt x="35052" y="4572"/>
                </a:lnTo>
                <a:lnTo>
                  <a:pt x="38100" y="7620"/>
                </a:lnTo>
                <a:lnTo>
                  <a:pt x="39624" y="10668"/>
                </a:lnTo>
                <a:lnTo>
                  <a:pt x="41148" y="12192"/>
                </a:lnTo>
                <a:lnTo>
                  <a:pt x="42672" y="15240"/>
                </a:lnTo>
                <a:lnTo>
                  <a:pt x="42672" y="27432"/>
                </a:lnTo>
                <a:lnTo>
                  <a:pt x="41148" y="28956"/>
                </a:lnTo>
                <a:lnTo>
                  <a:pt x="38100" y="35052"/>
                </a:lnTo>
                <a:lnTo>
                  <a:pt x="35052" y="38100"/>
                </a:lnTo>
                <a:lnTo>
                  <a:pt x="28956" y="41148"/>
                </a:lnTo>
                <a:lnTo>
                  <a:pt x="27432" y="42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031996" y="1205284"/>
            <a:ext cx="3027680" cy="132651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036319" marR="241935" indent="-26670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5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ts val="1235"/>
              </a:lnSpc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Equipment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Instabilities:</a:t>
            </a:r>
            <a:r>
              <a:rPr sz="1100" spc="27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  <a:p>
            <a:pPr marL="194945" marR="5080">
              <a:lnSpc>
                <a:spcPts val="1200"/>
              </a:lnSpc>
              <a:spcBef>
                <a:spcPts val="315"/>
              </a:spcBef>
            </a:pPr>
            <a:r>
              <a:rPr sz="1100" dirty="0">
                <a:latin typeface="Calibri"/>
                <a:cs typeface="Calibri"/>
              </a:rPr>
              <a:t>Changes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signal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pulse 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pulse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result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in </a:t>
            </a:r>
            <a:r>
              <a:rPr sz="1100" dirty="0">
                <a:latin typeface="Calibri"/>
                <a:cs typeface="Calibri"/>
              </a:rPr>
              <a:t>apparent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clutter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Doppler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shift</a:t>
            </a:r>
            <a:endParaRPr sz="1100">
              <a:latin typeface="Calibri"/>
              <a:cs typeface="Calibri"/>
            </a:endParaRPr>
          </a:p>
          <a:p>
            <a:pPr marL="194945">
              <a:lnSpc>
                <a:spcPts val="1280"/>
              </a:lnSpc>
              <a:spcBef>
                <a:spcPts val="265"/>
              </a:spcBef>
            </a:pPr>
            <a:r>
              <a:rPr sz="1100" dirty="0">
                <a:latin typeface="Calibri"/>
                <a:cs typeface="Calibri"/>
              </a:rPr>
              <a:t>These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changes can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have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sources</a:t>
            </a:r>
            <a:endParaRPr sz="1100">
              <a:latin typeface="Calibri"/>
              <a:cs typeface="Calibri"/>
            </a:endParaRPr>
          </a:p>
          <a:p>
            <a:pPr marR="519430" algn="r">
              <a:lnSpc>
                <a:spcPts val="660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445134">
              <a:lnSpc>
                <a:spcPts val="1300"/>
              </a:lnSpc>
            </a:pPr>
            <a:r>
              <a:rPr sz="1100" dirty="0">
                <a:latin typeface="Calibri"/>
                <a:cs typeface="Calibri"/>
              </a:rPr>
              <a:t>pulse 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pulse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change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460748" y="264718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7432" y="42672"/>
                </a:moveTo>
                <a:lnTo>
                  <a:pt x="16764" y="42672"/>
                </a:lnTo>
                <a:lnTo>
                  <a:pt x="10668" y="39624"/>
                </a:lnTo>
                <a:lnTo>
                  <a:pt x="9144" y="38100"/>
                </a:lnTo>
                <a:lnTo>
                  <a:pt x="6096" y="36576"/>
                </a:lnTo>
                <a:lnTo>
                  <a:pt x="4572" y="35052"/>
                </a:lnTo>
                <a:lnTo>
                  <a:pt x="3048" y="32004"/>
                </a:lnTo>
                <a:lnTo>
                  <a:pt x="1524" y="30480"/>
                </a:lnTo>
                <a:lnTo>
                  <a:pt x="1524" y="27432"/>
                </a:lnTo>
                <a:lnTo>
                  <a:pt x="0" y="24384"/>
                </a:lnTo>
                <a:lnTo>
                  <a:pt x="0" y="18288"/>
                </a:lnTo>
                <a:lnTo>
                  <a:pt x="1524" y="15240"/>
                </a:lnTo>
                <a:lnTo>
                  <a:pt x="1524" y="13716"/>
                </a:lnTo>
                <a:lnTo>
                  <a:pt x="4572" y="7620"/>
                </a:lnTo>
                <a:lnTo>
                  <a:pt x="6096" y="6096"/>
                </a:lnTo>
                <a:lnTo>
                  <a:pt x="9144" y="4572"/>
                </a:lnTo>
                <a:lnTo>
                  <a:pt x="10668" y="3048"/>
                </a:lnTo>
                <a:lnTo>
                  <a:pt x="16764" y="0"/>
                </a:lnTo>
                <a:lnTo>
                  <a:pt x="27432" y="0"/>
                </a:lnTo>
                <a:lnTo>
                  <a:pt x="33528" y="3048"/>
                </a:lnTo>
                <a:lnTo>
                  <a:pt x="36576" y="6096"/>
                </a:lnTo>
                <a:lnTo>
                  <a:pt x="39624" y="7620"/>
                </a:lnTo>
                <a:lnTo>
                  <a:pt x="41148" y="10668"/>
                </a:lnTo>
                <a:lnTo>
                  <a:pt x="41148" y="13716"/>
                </a:lnTo>
                <a:lnTo>
                  <a:pt x="42672" y="15240"/>
                </a:lnTo>
                <a:lnTo>
                  <a:pt x="42672" y="27432"/>
                </a:lnTo>
                <a:lnTo>
                  <a:pt x="41148" y="28956"/>
                </a:lnTo>
                <a:lnTo>
                  <a:pt x="41148" y="32004"/>
                </a:lnTo>
                <a:lnTo>
                  <a:pt x="39624" y="35052"/>
                </a:lnTo>
                <a:lnTo>
                  <a:pt x="36576" y="36576"/>
                </a:lnTo>
                <a:lnTo>
                  <a:pt x="33528" y="39624"/>
                </a:lnTo>
                <a:lnTo>
                  <a:pt x="27432" y="42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367784" y="2557033"/>
            <a:ext cx="2100580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650" baseline="17676" dirty="0">
                <a:latin typeface="Calibri"/>
                <a:cs typeface="Calibri"/>
              </a:rPr>
              <a:t>a</a:t>
            </a:r>
            <a:r>
              <a:rPr sz="1650" spc="-89" baseline="17676" dirty="0">
                <a:latin typeface="Calibri"/>
                <a:cs typeface="Calibri"/>
              </a:rPr>
              <a:t> </a:t>
            </a:r>
            <a:r>
              <a:rPr sz="1650" spc="-232" baseline="17676" dirty="0">
                <a:latin typeface="Calibri"/>
                <a:cs typeface="Calibri"/>
              </a:rPr>
              <a:t>m</a:t>
            </a:r>
            <a:r>
              <a:rPr sz="1100" spc="-155" dirty="0">
                <a:latin typeface="Calibri"/>
                <a:cs typeface="Calibri"/>
              </a:rPr>
              <a:t>pu</a:t>
            </a:r>
            <a:r>
              <a:rPr sz="1650" spc="-232" baseline="17676" dirty="0">
                <a:latin typeface="Calibri"/>
                <a:cs typeface="Calibri"/>
              </a:rPr>
              <a:t>p</a:t>
            </a:r>
            <a:r>
              <a:rPr sz="1100" spc="-155" dirty="0">
                <a:latin typeface="Calibri"/>
                <a:cs typeface="Calibri"/>
              </a:rPr>
              <a:t>l</a:t>
            </a:r>
            <a:r>
              <a:rPr sz="900" spc="-232" baseline="50925" dirty="0">
                <a:latin typeface="Calibri"/>
                <a:cs typeface="Calibri"/>
              </a:rPr>
              <a:t>n</a:t>
            </a:r>
            <a:r>
              <a:rPr sz="1100" spc="-155" dirty="0">
                <a:latin typeface="Calibri"/>
                <a:cs typeface="Calibri"/>
              </a:rPr>
              <a:t>s</a:t>
            </a:r>
            <a:r>
              <a:rPr sz="1650" spc="-232" baseline="17676" dirty="0">
                <a:latin typeface="Calibri"/>
                <a:cs typeface="Calibri"/>
              </a:rPr>
              <a:t>l</a:t>
            </a:r>
            <a:r>
              <a:rPr sz="1100" spc="-155" dirty="0">
                <a:latin typeface="Calibri"/>
                <a:cs typeface="Calibri"/>
              </a:rPr>
              <a:t>e</a:t>
            </a:r>
            <a:r>
              <a:rPr sz="1650" spc="-232" baseline="17676" dirty="0">
                <a:latin typeface="Calibri"/>
                <a:cs typeface="Calibri"/>
              </a:rPr>
              <a:t>itu</a:t>
            </a:r>
            <a:r>
              <a:rPr sz="1100" spc="-155" dirty="0">
                <a:latin typeface="Calibri"/>
                <a:cs typeface="Calibri"/>
              </a:rPr>
              <a:t>to</a:t>
            </a:r>
            <a:r>
              <a:rPr sz="1650" spc="-232" baseline="17676" dirty="0">
                <a:latin typeface="Calibri"/>
                <a:cs typeface="Calibri"/>
              </a:rPr>
              <a:t>de</a:t>
            </a:r>
            <a:r>
              <a:rPr sz="1100" spc="-155" dirty="0">
                <a:latin typeface="Calibri"/>
                <a:cs typeface="Calibri"/>
              </a:rPr>
              <a:t>pulsechange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frequency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69384" y="2681884"/>
            <a:ext cx="2888615" cy="953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86740" algn="ctr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650" baseline="2525" dirty="0">
                <a:latin typeface="Calibri"/>
                <a:cs typeface="Calibri"/>
              </a:rPr>
              <a:t>pulse</a:t>
            </a:r>
            <a:r>
              <a:rPr sz="1650" spc="-37" baseline="2525" dirty="0">
                <a:latin typeface="Calibri"/>
                <a:cs typeface="Calibri"/>
              </a:rPr>
              <a:t> </a:t>
            </a:r>
            <a:r>
              <a:rPr sz="1650" baseline="2525" dirty="0">
                <a:latin typeface="Calibri"/>
                <a:cs typeface="Calibri"/>
              </a:rPr>
              <a:t>to</a:t>
            </a:r>
            <a:r>
              <a:rPr sz="1650" spc="-37" baseline="2525" dirty="0">
                <a:latin typeface="Calibri"/>
                <a:cs typeface="Calibri"/>
              </a:rPr>
              <a:t> </a:t>
            </a:r>
            <a:r>
              <a:rPr sz="1650" baseline="2525" dirty="0">
                <a:latin typeface="Calibri"/>
                <a:cs typeface="Calibri"/>
              </a:rPr>
              <a:t>pulse</a:t>
            </a:r>
            <a:r>
              <a:rPr sz="1650" spc="-22" baseline="2525" dirty="0">
                <a:latin typeface="Calibri"/>
                <a:cs typeface="Calibri"/>
              </a:rPr>
              <a:t> </a:t>
            </a:r>
            <a:r>
              <a:rPr sz="1650" baseline="2525" dirty="0">
                <a:latin typeface="Calibri"/>
                <a:cs typeface="Calibri"/>
              </a:rPr>
              <a:t>change</a:t>
            </a:r>
            <a:r>
              <a:rPr sz="1650" spc="-7" baseline="2525" dirty="0">
                <a:latin typeface="Calibri"/>
                <a:cs typeface="Calibri"/>
              </a:rPr>
              <a:t> </a:t>
            </a:r>
            <a:r>
              <a:rPr sz="1650" baseline="2525" dirty="0">
                <a:latin typeface="Calibri"/>
                <a:cs typeface="Calibri"/>
              </a:rPr>
              <a:t>in</a:t>
            </a:r>
            <a:r>
              <a:rPr sz="1650" spc="89" baseline="2525" dirty="0">
                <a:latin typeface="Calibri"/>
                <a:cs typeface="Calibri"/>
              </a:rPr>
              <a:t> </a:t>
            </a:r>
            <a:r>
              <a:rPr sz="1650" spc="-15" baseline="2525" dirty="0">
                <a:latin typeface="Calibri"/>
                <a:cs typeface="Calibri"/>
              </a:rPr>
              <a:t>phase</a:t>
            </a:r>
            <a:r>
              <a:rPr sz="600" spc="-1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100" dirty="0">
                <a:latin typeface="Calibri"/>
                <a:cs typeface="Calibri"/>
              </a:rPr>
              <a:t>timing</a:t>
            </a:r>
            <a:r>
              <a:rPr sz="1100" spc="-10" dirty="0">
                <a:latin typeface="Calibri"/>
                <a:cs typeface="Calibri"/>
              </a:rPr>
              <a:t> jitter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100" dirty="0">
                <a:latin typeface="Calibri"/>
                <a:cs typeface="Calibri"/>
              </a:rPr>
              <a:t>Changes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pulse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width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100" dirty="0">
                <a:latin typeface="Calibri"/>
                <a:cs typeface="Calibri"/>
              </a:rPr>
              <a:t>Changes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oscillator </a:t>
            </a:r>
            <a:r>
              <a:rPr sz="1100" spc="-10" dirty="0">
                <a:latin typeface="Calibri"/>
                <a:cs typeface="Calibri"/>
              </a:rPr>
              <a:t>frequency </a:t>
            </a:r>
            <a:r>
              <a:rPr sz="1100" dirty="0">
                <a:latin typeface="Calibri"/>
                <a:cs typeface="Calibri"/>
              </a:rPr>
              <a:t>between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40" dirty="0">
                <a:latin typeface="Calibri"/>
                <a:cs typeface="Calibri"/>
              </a:rPr>
              <a:t>Tx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Rx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422648" y="286664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5908" y="41148"/>
                </a:moveTo>
                <a:lnTo>
                  <a:pt x="15240" y="41148"/>
                </a:lnTo>
                <a:lnTo>
                  <a:pt x="12192" y="39624"/>
                </a:lnTo>
                <a:lnTo>
                  <a:pt x="10668" y="38100"/>
                </a:lnTo>
                <a:lnTo>
                  <a:pt x="7620" y="36576"/>
                </a:lnTo>
                <a:lnTo>
                  <a:pt x="4572" y="33528"/>
                </a:lnTo>
                <a:lnTo>
                  <a:pt x="3048" y="30480"/>
                </a:lnTo>
                <a:lnTo>
                  <a:pt x="1524" y="28956"/>
                </a:lnTo>
                <a:lnTo>
                  <a:pt x="1524" y="25908"/>
                </a:lnTo>
                <a:lnTo>
                  <a:pt x="0" y="22860"/>
                </a:lnTo>
                <a:lnTo>
                  <a:pt x="0" y="18288"/>
                </a:lnTo>
                <a:lnTo>
                  <a:pt x="1524" y="15240"/>
                </a:lnTo>
                <a:lnTo>
                  <a:pt x="1524" y="12192"/>
                </a:lnTo>
                <a:lnTo>
                  <a:pt x="3048" y="10668"/>
                </a:lnTo>
                <a:lnTo>
                  <a:pt x="4572" y="7620"/>
                </a:lnTo>
                <a:lnTo>
                  <a:pt x="7620" y="4572"/>
                </a:lnTo>
                <a:lnTo>
                  <a:pt x="10668" y="3048"/>
                </a:lnTo>
                <a:lnTo>
                  <a:pt x="12192" y="1524"/>
                </a:lnTo>
                <a:lnTo>
                  <a:pt x="15240" y="0"/>
                </a:lnTo>
                <a:lnTo>
                  <a:pt x="25908" y="0"/>
                </a:lnTo>
                <a:lnTo>
                  <a:pt x="32004" y="3048"/>
                </a:lnTo>
                <a:lnTo>
                  <a:pt x="36576" y="7620"/>
                </a:lnTo>
                <a:lnTo>
                  <a:pt x="38100" y="10668"/>
                </a:lnTo>
                <a:lnTo>
                  <a:pt x="39624" y="12192"/>
                </a:lnTo>
                <a:lnTo>
                  <a:pt x="41148" y="15240"/>
                </a:lnTo>
                <a:lnTo>
                  <a:pt x="41148" y="25908"/>
                </a:lnTo>
                <a:lnTo>
                  <a:pt x="39624" y="28956"/>
                </a:lnTo>
                <a:lnTo>
                  <a:pt x="38100" y="30480"/>
                </a:lnTo>
                <a:lnTo>
                  <a:pt x="36576" y="33528"/>
                </a:lnTo>
                <a:lnTo>
                  <a:pt x="32004" y="38100"/>
                </a:lnTo>
                <a:lnTo>
                  <a:pt x="25908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22648" y="308762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5908" y="41148"/>
                </a:moveTo>
                <a:lnTo>
                  <a:pt x="15240" y="41148"/>
                </a:lnTo>
                <a:lnTo>
                  <a:pt x="12192" y="39624"/>
                </a:lnTo>
                <a:lnTo>
                  <a:pt x="10668" y="39624"/>
                </a:lnTo>
                <a:lnTo>
                  <a:pt x="7620" y="38100"/>
                </a:lnTo>
                <a:lnTo>
                  <a:pt x="6096" y="36576"/>
                </a:lnTo>
                <a:lnTo>
                  <a:pt x="4572" y="33528"/>
                </a:lnTo>
                <a:lnTo>
                  <a:pt x="3048" y="32004"/>
                </a:lnTo>
                <a:lnTo>
                  <a:pt x="1524" y="28956"/>
                </a:lnTo>
                <a:lnTo>
                  <a:pt x="1524" y="27432"/>
                </a:lnTo>
                <a:lnTo>
                  <a:pt x="0" y="24384"/>
                </a:lnTo>
                <a:lnTo>
                  <a:pt x="0" y="18288"/>
                </a:lnTo>
                <a:lnTo>
                  <a:pt x="1524" y="15240"/>
                </a:lnTo>
                <a:lnTo>
                  <a:pt x="1524" y="13716"/>
                </a:lnTo>
                <a:lnTo>
                  <a:pt x="3048" y="10668"/>
                </a:lnTo>
                <a:lnTo>
                  <a:pt x="4572" y="9144"/>
                </a:lnTo>
                <a:lnTo>
                  <a:pt x="6096" y="6096"/>
                </a:lnTo>
                <a:lnTo>
                  <a:pt x="7620" y="4572"/>
                </a:lnTo>
                <a:lnTo>
                  <a:pt x="10668" y="3048"/>
                </a:lnTo>
                <a:lnTo>
                  <a:pt x="12192" y="3048"/>
                </a:lnTo>
                <a:lnTo>
                  <a:pt x="18288" y="0"/>
                </a:lnTo>
                <a:lnTo>
                  <a:pt x="24384" y="0"/>
                </a:lnTo>
                <a:lnTo>
                  <a:pt x="25908" y="1524"/>
                </a:lnTo>
                <a:lnTo>
                  <a:pt x="28956" y="3048"/>
                </a:lnTo>
                <a:lnTo>
                  <a:pt x="32004" y="3048"/>
                </a:lnTo>
                <a:lnTo>
                  <a:pt x="35052" y="6096"/>
                </a:lnTo>
                <a:lnTo>
                  <a:pt x="36576" y="9144"/>
                </a:lnTo>
                <a:lnTo>
                  <a:pt x="38100" y="10668"/>
                </a:lnTo>
                <a:lnTo>
                  <a:pt x="39624" y="13716"/>
                </a:lnTo>
                <a:lnTo>
                  <a:pt x="41148" y="15240"/>
                </a:lnTo>
                <a:lnTo>
                  <a:pt x="41148" y="27432"/>
                </a:lnTo>
                <a:lnTo>
                  <a:pt x="39624" y="28956"/>
                </a:lnTo>
                <a:lnTo>
                  <a:pt x="38100" y="32004"/>
                </a:lnTo>
                <a:lnTo>
                  <a:pt x="36576" y="33528"/>
                </a:lnTo>
                <a:lnTo>
                  <a:pt x="35052" y="36576"/>
                </a:lnTo>
                <a:lnTo>
                  <a:pt x="32004" y="39624"/>
                </a:lnTo>
                <a:lnTo>
                  <a:pt x="28956" y="39624"/>
                </a:lnTo>
                <a:lnTo>
                  <a:pt x="25908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22648" y="331012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384" y="41148"/>
                </a:moveTo>
                <a:lnTo>
                  <a:pt x="18288" y="41148"/>
                </a:lnTo>
                <a:lnTo>
                  <a:pt x="15240" y="39624"/>
                </a:lnTo>
                <a:lnTo>
                  <a:pt x="12192" y="39624"/>
                </a:lnTo>
                <a:lnTo>
                  <a:pt x="10668" y="38100"/>
                </a:lnTo>
                <a:lnTo>
                  <a:pt x="7620" y="36576"/>
                </a:lnTo>
                <a:lnTo>
                  <a:pt x="4572" y="33528"/>
                </a:lnTo>
                <a:lnTo>
                  <a:pt x="3048" y="30480"/>
                </a:lnTo>
                <a:lnTo>
                  <a:pt x="1524" y="28956"/>
                </a:lnTo>
                <a:lnTo>
                  <a:pt x="1524" y="25908"/>
                </a:lnTo>
                <a:lnTo>
                  <a:pt x="0" y="22860"/>
                </a:lnTo>
                <a:lnTo>
                  <a:pt x="0" y="16764"/>
                </a:lnTo>
                <a:lnTo>
                  <a:pt x="1524" y="15240"/>
                </a:lnTo>
                <a:lnTo>
                  <a:pt x="1524" y="12192"/>
                </a:lnTo>
                <a:lnTo>
                  <a:pt x="3048" y="9144"/>
                </a:lnTo>
                <a:lnTo>
                  <a:pt x="6096" y="6096"/>
                </a:lnTo>
                <a:lnTo>
                  <a:pt x="7620" y="3048"/>
                </a:lnTo>
                <a:lnTo>
                  <a:pt x="10668" y="1524"/>
                </a:lnTo>
                <a:lnTo>
                  <a:pt x="12192" y="1524"/>
                </a:lnTo>
                <a:lnTo>
                  <a:pt x="15240" y="0"/>
                </a:lnTo>
                <a:lnTo>
                  <a:pt x="25908" y="0"/>
                </a:lnTo>
                <a:lnTo>
                  <a:pt x="28956" y="1524"/>
                </a:lnTo>
                <a:lnTo>
                  <a:pt x="32004" y="1524"/>
                </a:lnTo>
                <a:lnTo>
                  <a:pt x="33528" y="3048"/>
                </a:lnTo>
                <a:lnTo>
                  <a:pt x="35052" y="6096"/>
                </a:lnTo>
                <a:lnTo>
                  <a:pt x="38100" y="9144"/>
                </a:lnTo>
                <a:lnTo>
                  <a:pt x="39624" y="12192"/>
                </a:lnTo>
                <a:lnTo>
                  <a:pt x="41148" y="15240"/>
                </a:lnTo>
                <a:lnTo>
                  <a:pt x="41148" y="25908"/>
                </a:lnTo>
                <a:lnTo>
                  <a:pt x="39624" y="27432"/>
                </a:lnTo>
                <a:lnTo>
                  <a:pt x="36576" y="33528"/>
                </a:lnTo>
                <a:lnTo>
                  <a:pt x="32004" y="38100"/>
                </a:lnTo>
                <a:lnTo>
                  <a:pt x="28956" y="39624"/>
                </a:lnTo>
                <a:lnTo>
                  <a:pt x="25908" y="39624"/>
                </a:lnTo>
                <a:lnTo>
                  <a:pt x="24384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22648" y="353110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5908" y="41148"/>
                </a:moveTo>
                <a:lnTo>
                  <a:pt x="15240" y="41148"/>
                </a:lnTo>
                <a:lnTo>
                  <a:pt x="12192" y="39624"/>
                </a:lnTo>
                <a:lnTo>
                  <a:pt x="10668" y="38100"/>
                </a:lnTo>
                <a:lnTo>
                  <a:pt x="7620" y="36576"/>
                </a:lnTo>
                <a:lnTo>
                  <a:pt x="4572" y="33528"/>
                </a:lnTo>
                <a:lnTo>
                  <a:pt x="3048" y="30480"/>
                </a:lnTo>
                <a:lnTo>
                  <a:pt x="1524" y="28956"/>
                </a:lnTo>
                <a:lnTo>
                  <a:pt x="1524" y="25908"/>
                </a:lnTo>
                <a:lnTo>
                  <a:pt x="0" y="22860"/>
                </a:lnTo>
                <a:lnTo>
                  <a:pt x="0" y="16764"/>
                </a:lnTo>
                <a:lnTo>
                  <a:pt x="1524" y="15240"/>
                </a:lnTo>
                <a:lnTo>
                  <a:pt x="1524" y="12192"/>
                </a:lnTo>
                <a:lnTo>
                  <a:pt x="3048" y="9144"/>
                </a:lnTo>
                <a:lnTo>
                  <a:pt x="7620" y="4572"/>
                </a:lnTo>
                <a:lnTo>
                  <a:pt x="10668" y="3048"/>
                </a:lnTo>
                <a:lnTo>
                  <a:pt x="12192" y="1524"/>
                </a:lnTo>
                <a:lnTo>
                  <a:pt x="15240" y="0"/>
                </a:lnTo>
                <a:lnTo>
                  <a:pt x="25908" y="0"/>
                </a:lnTo>
                <a:lnTo>
                  <a:pt x="32004" y="3048"/>
                </a:lnTo>
                <a:lnTo>
                  <a:pt x="38100" y="9144"/>
                </a:lnTo>
                <a:lnTo>
                  <a:pt x="39624" y="12192"/>
                </a:lnTo>
                <a:lnTo>
                  <a:pt x="41148" y="15240"/>
                </a:lnTo>
                <a:lnTo>
                  <a:pt x="41148" y="25908"/>
                </a:lnTo>
                <a:lnTo>
                  <a:pt x="39624" y="28956"/>
                </a:lnTo>
                <a:lnTo>
                  <a:pt x="38100" y="30480"/>
                </a:lnTo>
                <a:lnTo>
                  <a:pt x="36576" y="33528"/>
                </a:lnTo>
                <a:lnTo>
                  <a:pt x="32004" y="38100"/>
                </a:lnTo>
                <a:lnTo>
                  <a:pt x="25908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7324" y="7299959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7432" y="42672"/>
                </a:moveTo>
                <a:lnTo>
                  <a:pt x="15240" y="42672"/>
                </a:lnTo>
                <a:lnTo>
                  <a:pt x="12192" y="41148"/>
                </a:lnTo>
                <a:lnTo>
                  <a:pt x="10668" y="39624"/>
                </a:lnTo>
                <a:lnTo>
                  <a:pt x="7620" y="38100"/>
                </a:lnTo>
                <a:lnTo>
                  <a:pt x="4572" y="35052"/>
                </a:lnTo>
                <a:lnTo>
                  <a:pt x="1524" y="28956"/>
                </a:lnTo>
                <a:lnTo>
                  <a:pt x="0" y="27432"/>
                </a:lnTo>
                <a:lnTo>
                  <a:pt x="0" y="15240"/>
                </a:lnTo>
                <a:lnTo>
                  <a:pt x="1524" y="12192"/>
                </a:lnTo>
                <a:lnTo>
                  <a:pt x="3048" y="10668"/>
                </a:lnTo>
                <a:lnTo>
                  <a:pt x="4572" y="7620"/>
                </a:lnTo>
                <a:lnTo>
                  <a:pt x="7620" y="4572"/>
                </a:lnTo>
                <a:lnTo>
                  <a:pt x="13716" y="1524"/>
                </a:lnTo>
                <a:lnTo>
                  <a:pt x="15240" y="0"/>
                </a:lnTo>
                <a:lnTo>
                  <a:pt x="27432" y="0"/>
                </a:lnTo>
                <a:lnTo>
                  <a:pt x="28956" y="1524"/>
                </a:lnTo>
                <a:lnTo>
                  <a:pt x="35052" y="4572"/>
                </a:lnTo>
                <a:lnTo>
                  <a:pt x="38100" y="7620"/>
                </a:lnTo>
                <a:lnTo>
                  <a:pt x="39624" y="10668"/>
                </a:lnTo>
                <a:lnTo>
                  <a:pt x="41148" y="12192"/>
                </a:lnTo>
                <a:lnTo>
                  <a:pt x="42672" y="15240"/>
                </a:lnTo>
                <a:lnTo>
                  <a:pt x="42672" y="27432"/>
                </a:lnTo>
                <a:lnTo>
                  <a:pt x="41148" y="28956"/>
                </a:lnTo>
                <a:lnTo>
                  <a:pt x="38100" y="35052"/>
                </a:lnTo>
                <a:lnTo>
                  <a:pt x="35052" y="38100"/>
                </a:lnTo>
                <a:lnTo>
                  <a:pt x="28956" y="41148"/>
                </a:lnTo>
                <a:lnTo>
                  <a:pt x="27432" y="42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01243" y="6079036"/>
            <a:ext cx="3027680" cy="132651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036319" marR="241935" indent="-26670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5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ts val="1235"/>
              </a:lnSpc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Equipment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Instabilities:</a:t>
            </a:r>
            <a:r>
              <a:rPr sz="1100" spc="27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  <a:p>
            <a:pPr marL="195580" marR="5080">
              <a:lnSpc>
                <a:spcPts val="1200"/>
              </a:lnSpc>
              <a:spcBef>
                <a:spcPts val="315"/>
              </a:spcBef>
            </a:pPr>
            <a:r>
              <a:rPr sz="1100" dirty="0">
                <a:latin typeface="Calibri"/>
                <a:cs typeface="Calibri"/>
              </a:rPr>
              <a:t>Changes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signal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pulse 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pulse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result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in </a:t>
            </a:r>
            <a:r>
              <a:rPr sz="1100" dirty="0">
                <a:latin typeface="Calibri"/>
                <a:cs typeface="Calibri"/>
              </a:rPr>
              <a:t>apparent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clutter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Doppler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shift</a:t>
            </a:r>
            <a:endParaRPr sz="1100">
              <a:latin typeface="Calibri"/>
              <a:cs typeface="Calibri"/>
            </a:endParaRPr>
          </a:p>
          <a:p>
            <a:pPr marL="195580">
              <a:lnSpc>
                <a:spcPts val="1280"/>
              </a:lnSpc>
              <a:spcBef>
                <a:spcPts val="265"/>
              </a:spcBef>
            </a:pPr>
            <a:r>
              <a:rPr sz="1100" dirty="0">
                <a:latin typeface="Calibri"/>
                <a:cs typeface="Calibri"/>
              </a:rPr>
              <a:t>These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changes can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have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sources</a:t>
            </a:r>
            <a:endParaRPr sz="1100">
              <a:latin typeface="Calibri"/>
              <a:cs typeface="Calibri"/>
            </a:endParaRPr>
          </a:p>
          <a:p>
            <a:pPr marR="519430" algn="r">
              <a:lnSpc>
                <a:spcPts val="660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445134">
              <a:lnSpc>
                <a:spcPts val="1300"/>
              </a:lnSpc>
            </a:pPr>
            <a:r>
              <a:rPr sz="1100" dirty="0">
                <a:latin typeface="Calibri"/>
                <a:cs typeface="Calibri"/>
              </a:rPr>
              <a:t>pulse 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pulse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change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29995" y="7520940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7432" y="42672"/>
                </a:moveTo>
                <a:lnTo>
                  <a:pt x="16764" y="42672"/>
                </a:lnTo>
                <a:lnTo>
                  <a:pt x="10668" y="39624"/>
                </a:lnTo>
                <a:lnTo>
                  <a:pt x="9144" y="38100"/>
                </a:lnTo>
                <a:lnTo>
                  <a:pt x="6096" y="36576"/>
                </a:lnTo>
                <a:lnTo>
                  <a:pt x="4572" y="35052"/>
                </a:lnTo>
                <a:lnTo>
                  <a:pt x="3048" y="32004"/>
                </a:lnTo>
                <a:lnTo>
                  <a:pt x="1524" y="30480"/>
                </a:lnTo>
                <a:lnTo>
                  <a:pt x="1524" y="27432"/>
                </a:lnTo>
                <a:lnTo>
                  <a:pt x="0" y="24384"/>
                </a:lnTo>
                <a:lnTo>
                  <a:pt x="0" y="18288"/>
                </a:lnTo>
                <a:lnTo>
                  <a:pt x="1524" y="15240"/>
                </a:lnTo>
                <a:lnTo>
                  <a:pt x="1524" y="13716"/>
                </a:lnTo>
                <a:lnTo>
                  <a:pt x="4572" y="7620"/>
                </a:lnTo>
                <a:lnTo>
                  <a:pt x="6096" y="6096"/>
                </a:lnTo>
                <a:lnTo>
                  <a:pt x="9144" y="4572"/>
                </a:lnTo>
                <a:lnTo>
                  <a:pt x="10668" y="3048"/>
                </a:lnTo>
                <a:lnTo>
                  <a:pt x="16764" y="0"/>
                </a:lnTo>
                <a:lnTo>
                  <a:pt x="27432" y="0"/>
                </a:lnTo>
                <a:lnTo>
                  <a:pt x="33528" y="3048"/>
                </a:lnTo>
                <a:lnTo>
                  <a:pt x="36576" y="6096"/>
                </a:lnTo>
                <a:lnTo>
                  <a:pt x="39624" y="7620"/>
                </a:lnTo>
                <a:lnTo>
                  <a:pt x="41148" y="10668"/>
                </a:lnTo>
                <a:lnTo>
                  <a:pt x="41148" y="13716"/>
                </a:lnTo>
                <a:lnTo>
                  <a:pt x="42672" y="15240"/>
                </a:lnTo>
                <a:lnTo>
                  <a:pt x="42672" y="27432"/>
                </a:lnTo>
                <a:lnTo>
                  <a:pt x="41148" y="28956"/>
                </a:lnTo>
                <a:lnTo>
                  <a:pt x="41148" y="32004"/>
                </a:lnTo>
                <a:lnTo>
                  <a:pt x="39624" y="35052"/>
                </a:lnTo>
                <a:lnTo>
                  <a:pt x="36576" y="36576"/>
                </a:lnTo>
                <a:lnTo>
                  <a:pt x="33528" y="39624"/>
                </a:lnTo>
                <a:lnTo>
                  <a:pt x="27432" y="42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37031" y="7430784"/>
            <a:ext cx="2100580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650" baseline="17676" dirty="0">
                <a:latin typeface="Calibri"/>
                <a:cs typeface="Calibri"/>
              </a:rPr>
              <a:t>a</a:t>
            </a:r>
            <a:r>
              <a:rPr sz="1650" spc="-89" baseline="17676" dirty="0">
                <a:latin typeface="Calibri"/>
                <a:cs typeface="Calibri"/>
              </a:rPr>
              <a:t> </a:t>
            </a:r>
            <a:r>
              <a:rPr sz="1650" spc="-232" baseline="17676" dirty="0">
                <a:latin typeface="Calibri"/>
                <a:cs typeface="Calibri"/>
              </a:rPr>
              <a:t>m</a:t>
            </a:r>
            <a:r>
              <a:rPr sz="1100" spc="-155" dirty="0">
                <a:latin typeface="Calibri"/>
                <a:cs typeface="Calibri"/>
              </a:rPr>
              <a:t>pu</a:t>
            </a:r>
            <a:r>
              <a:rPr sz="1650" spc="-232" baseline="17676" dirty="0">
                <a:latin typeface="Calibri"/>
                <a:cs typeface="Calibri"/>
              </a:rPr>
              <a:t>p</a:t>
            </a:r>
            <a:r>
              <a:rPr sz="1100" spc="-155" dirty="0">
                <a:latin typeface="Calibri"/>
                <a:cs typeface="Calibri"/>
              </a:rPr>
              <a:t>l</a:t>
            </a:r>
            <a:r>
              <a:rPr sz="900" spc="-232" baseline="50925" dirty="0">
                <a:latin typeface="Calibri"/>
                <a:cs typeface="Calibri"/>
              </a:rPr>
              <a:t>n</a:t>
            </a:r>
            <a:r>
              <a:rPr sz="1100" spc="-155" dirty="0">
                <a:latin typeface="Calibri"/>
                <a:cs typeface="Calibri"/>
              </a:rPr>
              <a:t>s</a:t>
            </a:r>
            <a:r>
              <a:rPr sz="1650" spc="-232" baseline="17676" dirty="0">
                <a:latin typeface="Calibri"/>
                <a:cs typeface="Calibri"/>
              </a:rPr>
              <a:t>l</a:t>
            </a:r>
            <a:r>
              <a:rPr sz="1100" spc="-155" dirty="0">
                <a:latin typeface="Calibri"/>
                <a:cs typeface="Calibri"/>
              </a:rPr>
              <a:t>e</a:t>
            </a:r>
            <a:r>
              <a:rPr sz="1650" spc="-232" baseline="17676" dirty="0">
                <a:latin typeface="Calibri"/>
                <a:cs typeface="Calibri"/>
              </a:rPr>
              <a:t>itu</a:t>
            </a:r>
            <a:r>
              <a:rPr sz="1100" spc="-155" dirty="0">
                <a:latin typeface="Calibri"/>
                <a:cs typeface="Calibri"/>
              </a:rPr>
              <a:t>to</a:t>
            </a:r>
            <a:r>
              <a:rPr sz="1650" spc="-232" baseline="17676" dirty="0">
                <a:latin typeface="Calibri"/>
                <a:cs typeface="Calibri"/>
              </a:rPr>
              <a:t>de</a:t>
            </a:r>
            <a:r>
              <a:rPr sz="1100" spc="-155" dirty="0">
                <a:latin typeface="Calibri"/>
                <a:cs typeface="Calibri"/>
              </a:rPr>
              <a:t>pulsechange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frequency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442464" y="7555636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91896" y="774039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5907" y="41148"/>
                </a:moveTo>
                <a:lnTo>
                  <a:pt x="15239" y="41148"/>
                </a:lnTo>
                <a:lnTo>
                  <a:pt x="12191" y="39624"/>
                </a:lnTo>
                <a:lnTo>
                  <a:pt x="10667" y="38100"/>
                </a:lnTo>
                <a:lnTo>
                  <a:pt x="7619" y="36576"/>
                </a:lnTo>
                <a:lnTo>
                  <a:pt x="4571" y="33528"/>
                </a:lnTo>
                <a:lnTo>
                  <a:pt x="3047" y="30480"/>
                </a:lnTo>
                <a:lnTo>
                  <a:pt x="1523" y="28956"/>
                </a:lnTo>
                <a:lnTo>
                  <a:pt x="1523" y="25908"/>
                </a:lnTo>
                <a:lnTo>
                  <a:pt x="0" y="22860"/>
                </a:lnTo>
                <a:lnTo>
                  <a:pt x="0" y="18288"/>
                </a:lnTo>
                <a:lnTo>
                  <a:pt x="1523" y="15240"/>
                </a:lnTo>
                <a:lnTo>
                  <a:pt x="1523" y="12192"/>
                </a:lnTo>
                <a:lnTo>
                  <a:pt x="3047" y="10668"/>
                </a:lnTo>
                <a:lnTo>
                  <a:pt x="4571" y="7620"/>
                </a:lnTo>
                <a:lnTo>
                  <a:pt x="7619" y="4572"/>
                </a:lnTo>
                <a:lnTo>
                  <a:pt x="10667" y="3048"/>
                </a:lnTo>
                <a:lnTo>
                  <a:pt x="12191" y="1524"/>
                </a:lnTo>
                <a:lnTo>
                  <a:pt x="15239" y="0"/>
                </a:lnTo>
                <a:lnTo>
                  <a:pt x="25907" y="0"/>
                </a:lnTo>
                <a:lnTo>
                  <a:pt x="32003" y="3048"/>
                </a:lnTo>
                <a:lnTo>
                  <a:pt x="36575" y="7620"/>
                </a:lnTo>
                <a:lnTo>
                  <a:pt x="38099" y="10668"/>
                </a:lnTo>
                <a:lnTo>
                  <a:pt x="39623" y="12192"/>
                </a:lnTo>
                <a:lnTo>
                  <a:pt x="41147" y="15240"/>
                </a:lnTo>
                <a:lnTo>
                  <a:pt x="41147" y="25908"/>
                </a:lnTo>
                <a:lnTo>
                  <a:pt x="39623" y="28956"/>
                </a:lnTo>
                <a:lnTo>
                  <a:pt x="38099" y="30480"/>
                </a:lnTo>
                <a:lnTo>
                  <a:pt x="36575" y="33528"/>
                </a:lnTo>
                <a:lnTo>
                  <a:pt x="32003" y="38100"/>
                </a:lnTo>
                <a:lnTo>
                  <a:pt x="25907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38631" y="7612732"/>
            <a:ext cx="2888615" cy="895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29030">
              <a:lnSpc>
                <a:spcPct val="127299"/>
              </a:lnSpc>
              <a:spcBef>
                <a:spcPts val="95"/>
              </a:spcBef>
            </a:pPr>
            <a:r>
              <a:rPr sz="1650" baseline="2525" dirty="0">
                <a:latin typeface="Calibri"/>
                <a:cs typeface="Calibri"/>
              </a:rPr>
              <a:t>pulse</a:t>
            </a:r>
            <a:r>
              <a:rPr sz="1650" spc="-37" baseline="2525" dirty="0">
                <a:latin typeface="Calibri"/>
                <a:cs typeface="Calibri"/>
              </a:rPr>
              <a:t> </a:t>
            </a:r>
            <a:r>
              <a:rPr sz="1650" baseline="2525" dirty="0">
                <a:latin typeface="Calibri"/>
                <a:cs typeface="Calibri"/>
              </a:rPr>
              <a:t>to</a:t>
            </a:r>
            <a:r>
              <a:rPr sz="1650" spc="-37" baseline="2525" dirty="0">
                <a:latin typeface="Calibri"/>
                <a:cs typeface="Calibri"/>
              </a:rPr>
              <a:t> </a:t>
            </a:r>
            <a:r>
              <a:rPr sz="1650" baseline="2525" dirty="0">
                <a:latin typeface="Calibri"/>
                <a:cs typeface="Calibri"/>
              </a:rPr>
              <a:t>pulse</a:t>
            </a:r>
            <a:r>
              <a:rPr sz="1650" spc="-22" baseline="2525" dirty="0">
                <a:latin typeface="Calibri"/>
                <a:cs typeface="Calibri"/>
              </a:rPr>
              <a:t> </a:t>
            </a:r>
            <a:r>
              <a:rPr sz="1650" baseline="2525" dirty="0">
                <a:latin typeface="Calibri"/>
                <a:cs typeface="Calibri"/>
              </a:rPr>
              <a:t>change</a:t>
            </a:r>
            <a:r>
              <a:rPr sz="1650" spc="-7" baseline="2525" dirty="0">
                <a:latin typeface="Calibri"/>
                <a:cs typeface="Calibri"/>
              </a:rPr>
              <a:t> </a:t>
            </a:r>
            <a:r>
              <a:rPr sz="1650" baseline="2525" dirty="0">
                <a:latin typeface="Calibri"/>
                <a:cs typeface="Calibri"/>
              </a:rPr>
              <a:t>in</a:t>
            </a:r>
            <a:r>
              <a:rPr sz="1650" spc="89" baseline="2525" dirty="0">
                <a:latin typeface="Calibri"/>
                <a:cs typeface="Calibri"/>
              </a:rPr>
              <a:t> </a:t>
            </a:r>
            <a:r>
              <a:rPr sz="1650" spc="-75" baseline="2525" dirty="0">
                <a:latin typeface="Calibri"/>
                <a:cs typeface="Calibri"/>
              </a:rPr>
              <a:t>phase</a:t>
            </a: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timing</a:t>
            </a:r>
            <a:r>
              <a:rPr sz="1100" spc="-10" dirty="0">
                <a:latin typeface="Calibri"/>
                <a:cs typeface="Calibri"/>
              </a:rPr>
              <a:t> jitter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100" dirty="0">
                <a:latin typeface="Calibri"/>
                <a:cs typeface="Calibri"/>
              </a:rPr>
              <a:t>Changes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pulse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width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100" dirty="0">
                <a:latin typeface="Calibri"/>
                <a:cs typeface="Calibri"/>
              </a:rPr>
              <a:t>Changes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oscillator </a:t>
            </a:r>
            <a:r>
              <a:rPr sz="1100" spc="-10" dirty="0">
                <a:latin typeface="Calibri"/>
                <a:cs typeface="Calibri"/>
              </a:rPr>
              <a:t>frequency </a:t>
            </a:r>
            <a:r>
              <a:rPr sz="1100" dirty="0">
                <a:latin typeface="Calibri"/>
                <a:cs typeface="Calibri"/>
              </a:rPr>
              <a:t>between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40" dirty="0">
                <a:latin typeface="Calibri"/>
                <a:cs typeface="Calibri"/>
              </a:rPr>
              <a:t>Tx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Rx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91896" y="796137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5907" y="41148"/>
                </a:moveTo>
                <a:lnTo>
                  <a:pt x="15239" y="41148"/>
                </a:lnTo>
                <a:lnTo>
                  <a:pt x="12191" y="39624"/>
                </a:lnTo>
                <a:lnTo>
                  <a:pt x="10667" y="39624"/>
                </a:lnTo>
                <a:lnTo>
                  <a:pt x="7619" y="38100"/>
                </a:lnTo>
                <a:lnTo>
                  <a:pt x="6095" y="36576"/>
                </a:lnTo>
                <a:lnTo>
                  <a:pt x="4571" y="33528"/>
                </a:lnTo>
                <a:lnTo>
                  <a:pt x="3047" y="32004"/>
                </a:lnTo>
                <a:lnTo>
                  <a:pt x="1523" y="28956"/>
                </a:lnTo>
                <a:lnTo>
                  <a:pt x="1523" y="27432"/>
                </a:lnTo>
                <a:lnTo>
                  <a:pt x="0" y="24384"/>
                </a:lnTo>
                <a:lnTo>
                  <a:pt x="0" y="18288"/>
                </a:lnTo>
                <a:lnTo>
                  <a:pt x="1523" y="15240"/>
                </a:lnTo>
                <a:lnTo>
                  <a:pt x="1523" y="13716"/>
                </a:lnTo>
                <a:lnTo>
                  <a:pt x="3047" y="10668"/>
                </a:lnTo>
                <a:lnTo>
                  <a:pt x="4571" y="9144"/>
                </a:lnTo>
                <a:lnTo>
                  <a:pt x="6095" y="6096"/>
                </a:lnTo>
                <a:lnTo>
                  <a:pt x="7619" y="4572"/>
                </a:lnTo>
                <a:lnTo>
                  <a:pt x="10667" y="3048"/>
                </a:lnTo>
                <a:lnTo>
                  <a:pt x="12191" y="3048"/>
                </a:lnTo>
                <a:lnTo>
                  <a:pt x="18287" y="0"/>
                </a:lnTo>
                <a:lnTo>
                  <a:pt x="24383" y="0"/>
                </a:lnTo>
                <a:lnTo>
                  <a:pt x="25907" y="1524"/>
                </a:lnTo>
                <a:lnTo>
                  <a:pt x="28955" y="3048"/>
                </a:lnTo>
                <a:lnTo>
                  <a:pt x="32003" y="3048"/>
                </a:lnTo>
                <a:lnTo>
                  <a:pt x="35051" y="6096"/>
                </a:lnTo>
                <a:lnTo>
                  <a:pt x="36575" y="9144"/>
                </a:lnTo>
                <a:lnTo>
                  <a:pt x="38099" y="10668"/>
                </a:lnTo>
                <a:lnTo>
                  <a:pt x="39623" y="13716"/>
                </a:lnTo>
                <a:lnTo>
                  <a:pt x="41147" y="15240"/>
                </a:lnTo>
                <a:lnTo>
                  <a:pt x="41147" y="27432"/>
                </a:lnTo>
                <a:lnTo>
                  <a:pt x="39623" y="28956"/>
                </a:lnTo>
                <a:lnTo>
                  <a:pt x="38099" y="32004"/>
                </a:lnTo>
                <a:lnTo>
                  <a:pt x="36575" y="33528"/>
                </a:lnTo>
                <a:lnTo>
                  <a:pt x="35051" y="36576"/>
                </a:lnTo>
                <a:lnTo>
                  <a:pt x="32003" y="39624"/>
                </a:lnTo>
                <a:lnTo>
                  <a:pt x="28955" y="39624"/>
                </a:lnTo>
                <a:lnTo>
                  <a:pt x="25907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91896" y="8183879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383" y="41148"/>
                </a:moveTo>
                <a:lnTo>
                  <a:pt x="18287" y="41148"/>
                </a:lnTo>
                <a:lnTo>
                  <a:pt x="15239" y="39624"/>
                </a:lnTo>
                <a:lnTo>
                  <a:pt x="12191" y="39624"/>
                </a:lnTo>
                <a:lnTo>
                  <a:pt x="10667" y="38100"/>
                </a:lnTo>
                <a:lnTo>
                  <a:pt x="7619" y="36576"/>
                </a:lnTo>
                <a:lnTo>
                  <a:pt x="4571" y="33528"/>
                </a:lnTo>
                <a:lnTo>
                  <a:pt x="3047" y="30480"/>
                </a:lnTo>
                <a:lnTo>
                  <a:pt x="1523" y="28956"/>
                </a:lnTo>
                <a:lnTo>
                  <a:pt x="1523" y="25908"/>
                </a:lnTo>
                <a:lnTo>
                  <a:pt x="0" y="22860"/>
                </a:lnTo>
                <a:lnTo>
                  <a:pt x="0" y="16764"/>
                </a:lnTo>
                <a:lnTo>
                  <a:pt x="1523" y="15240"/>
                </a:lnTo>
                <a:lnTo>
                  <a:pt x="1523" y="12192"/>
                </a:lnTo>
                <a:lnTo>
                  <a:pt x="3047" y="9144"/>
                </a:lnTo>
                <a:lnTo>
                  <a:pt x="6095" y="6096"/>
                </a:lnTo>
                <a:lnTo>
                  <a:pt x="7619" y="3048"/>
                </a:lnTo>
                <a:lnTo>
                  <a:pt x="10667" y="1524"/>
                </a:lnTo>
                <a:lnTo>
                  <a:pt x="12191" y="1524"/>
                </a:lnTo>
                <a:lnTo>
                  <a:pt x="15239" y="0"/>
                </a:lnTo>
                <a:lnTo>
                  <a:pt x="25907" y="0"/>
                </a:lnTo>
                <a:lnTo>
                  <a:pt x="28955" y="1524"/>
                </a:lnTo>
                <a:lnTo>
                  <a:pt x="32003" y="1524"/>
                </a:lnTo>
                <a:lnTo>
                  <a:pt x="33527" y="3048"/>
                </a:lnTo>
                <a:lnTo>
                  <a:pt x="35051" y="6096"/>
                </a:lnTo>
                <a:lnTo>
                  <a:pt x="38099" y="9144"/>
                </a:lnTo>
                <a:lnTo>
                  <a:pt x="39623" y="12192"/>
                </a:lnTo>
                <a:lnTo>
                  <a:pt x="41147" y="15240"/>
                </a:lnTo>
                <a:lnTo>
                  <a:pt x="41147" y="25908"/>
                </a:lnTo>
                <a:lnTo>
                  <a:pt x="39623" y="27432"/>
                </a:lnTo>
                <a:lnTo>
                  <a:pt x="36575" y="33528"/>
                </a:lnTo>
                <a:lnTo>
                  <a:pt x="32003" y="38100"/>
                </a:lnTo>
                <a:lnTo>
                  <a:pt x="28955" y="39624"/>
                </a:lnTo>
                <a:lnTo>
                  <a:pt x="25907" y="39624"/>
                </a:lnTo>
                <a:lnTo>
                  <a:pt x="24383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91896" y="8404859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5907" y="41148"/>
                </a:moveTo>
                <a:lnTo>
                  <a:pt x="15239" y="41148"/>
                </a:lnTo>
                <a:lnTo>
                  <a:pt x="12191" y="39624"/>
                </a:lnTo>
                <a:lnTo>
                  <a:pt x="10667" y="38100"/>
                </a:lnTo>
                <a:lnTo>
                  <a:pt x="7619" y="36576"/>
                </a:lnTo>
                <a:lnTo>
                  <a:pt x="4571" y="33528"/>
                </a:lnTo>
                <a:lnTo>
                  <a:pt x="3047" y="30480"/>
                </a:lnTo>
                <a:lnTo>
                  <a:pt x="1523" y="28956"/>
                </a:lnTo>
                <a:lnTo>
                  <a:pt x="1523" y="25908"/>
                </a:lnTo>
                <a:lnTo>
                  <a:pt x="0" y="22860"/>
                </a:lnTo>
                <a:lnTo>
                  <a:pt x="0" y="16764"/>
                </a:lnTo>
                <a:lnTo>
                  <a:pt x="1523" y="15240"/>
                </a:lnTo>
                <a:lnTo>
                  <a:pt x="1523" y="12192"/>
                </a:lnTo>
                <a:lnTo>
                  <a:pt x="3047" y="9144"/>
                </a:lnTo>
                <a:lnTo>
                  <a:pt x="7619" y="4572"/>
                </a:lnTo>
                <a:lnTo>
                  <a:pt x="10667" y="3048"/>
                </a:lnTo>
                <a:lnTo>
                  <a:pt x="12191" y="1524"/>
                </a:lnTo>
                <a:lnTo>
                  <a:pt x="15239" y="0"/>
                </a:lnTo>
                <a:lnTo>
                  <a:pt x="25907" y="0"/>
                </a:lnTo>
                <a:lnTo>
                  <a:pt x="32003" y="3048"/>
                </a:lnTo>
                <a:lnTo>
                  <a:pt x="38099" y="9144"/>
                </a:lnTo>
                <a:lnTo>
                  <a:pt x="39623" y="12192"/>
                </a:lnTo>
                <a:lnTo>
                  <a:pt x="41147" y="15240"/>
                </a:lnTo>
                <a:lnTo>
                  <a:pt x="41147" y="25908"/>
                </a:lnTo>
                <a:lnTo>
                  <a:pt x="39623" y="28956"/>
                </a:lnTo>
                <a:lnTo>
                  <a:pt x="38099" y="30480"/>
                </a:lnTo>
                <a:lnTo>
                  <a:pt x="36575" y="33528"/>
                </a:lnTo>
                <a:lnTo>
                  <a:pt x="32003" y="38100"/>
                </a:lnTo>
                <a:lnTo>
                  <a:pt x="25907" y="411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6167120" y="7083927"/>
            <a:ext cx="67945" cy="272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50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187439" y="7591539"/>
            <a:ext cx="42545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165596" y="7735468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031996" y="6079036"/>
            <a:ext cx="2790190" cy="74231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036319" marR="5080" indent="-26670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5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ts val="1235"/>
              </a:lnSpc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Equipment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Instabilities:</a:t>
            </a:r>
            <a:r>
              <a:rPr sz="1100" spc="27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  <a:p>
            <a:pPr marL="194945">
              <a:lnSpc>
                <a:spcPct val="100000"/>
              </a:lnSpc>
              <a:spcBef>
                <a:spcPts val="305"/>
              </a:spcBef>
            </a:pPr>
            <a:r>
              <a:rPr sz="1100" spc="-10" dirty="0">
                <a:latin typeface="Calibri"/>
                <a:cs typeface="Calibri"/>
              </a:rPr>
              <a:t>Example: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Phase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variation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176776" y="6795868"/>
            <a:ext cx="1801495" cy="47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550" marR="43180" indent="-32384">
              <a:lnSpc>
                <a:spcPct val="132700"/>
              </a:lnSpc>
              <a:spcBef>
                <a:spcPts val="95"/>
              </a:spcBef>
            </a:pPr>
            <a:r>
              <a:rPr sz="1100" dirty="0">
                <a:latin typeface="Calibri"/>
                <a:cs typeface="Calibri"/>
              </a:rPr>
              <a:t>g</a:t>
            </a:r>
            <a:r>
              <a:rPr sz="1125" baseline="-14814" dirty="0">
                <a:latin typeface="Calibri"/>
                <a:cs typeface="Calibri"/>
              </a:rPr>
              <a:t>1</a:t>
            </a:r>
            <a:r>
              <a:rPr sz="1125" spc="89" baseline="-1481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</a:t>
            </a:r>
            <a:r>
              <a:rPr sz="1125" baseline="-14814" dirty="0">
                <a:latin typeface="Calibri"/>
                <a:cs typeface="Calibri"/>
              </a:rPr>
              <a:t>2</a:t>
            </a:r>
            <a:r>
              <a:rPr sz="1125" spc="442" baseline="-14814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are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succesive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pulses 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stationary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target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5" name="object 5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811" y="6734555"/>
            <a:ext cx="1313687" cy="429767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41876" y="7594092"/>
            <a:ext cx="2763011" cy="214883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4153915" y="7380492"/>
            <a:ext cx="204152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output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 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two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pulse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filter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153915" y="7869736"/>
            <a:ext cx="2385060" cy="39941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260"/>
              </a:spcBef>
            </a:pPr>
            <a:r>
              <a:rPr sz="1100" spc="-10" dirty="0">
                <a:latin typeface="Calibri"/>
                <a:cs typeface="Calibri"/>
              </a:rPr>
              <a:t>Resulting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minimum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Improvement Factor</a:t>
            </a:r>
            <a:r>
              <a:rPr sz="1250" spc="-4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of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59" name="object 5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97067" y="8171688"/>
            <a:ext cx="926592" cy="310896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3524503" y="8655898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115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255255" y="8655898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116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1239" y="1305983"/>
            <a:ext cx="204216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Radar</a:t>
            </a:r>
            <a:r>
              <a:rPr sz="1750" i="1" u="heavy" spc="-1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Range</a:t>
            </a:r>
            <a:r>
              <a:rPr sz="1750" i="1" u="heavy" spc="-7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Equation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6615" y="1880616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5">
                <a:moveTo>
                  <a:pt x="16763" y="25907"/>
                </a:moveTo>
                <a:lnTo>
                  <a:pt x="9143" y="25907"/>
                </a:lnTo>
                <a:lnTo>
                  <a:pt x="6095" y="24383"/>
                </a:lnTo>
                <a:lnTo>
                  <a:pt x="4571" y="22859"/>
                </a:lnTo>
                <a:lnTo>
                  <a:pt x="1523" y="19811"/>
                </a:lnTo>
                <a:lnTo>
                  <a:pt x="0" y="16763"/>
                </a:lnTo>
                <a:lnTo>
                  <a:pt x="0" y="9143"/>
                </a:lnTo>
                <a:lnTo>
                  <a:pt x="1523" y="6095"/>
                </a:lnTo>
                <a:lnTo>
                  <a:pt x="4571" y="4571"/>
                </a:lnTo>
                <a:lnTo>
                  <a:pt x="6095" y="1523"/>
                </a:lnTo>
                <a:lnTo>
                  <a:pt x="9143" y="0"/>
                </a:lnTo>
                <a:lnTo>
                  <a:pt x="16763" y="0"/>
                </a:lnTo>
                <a:lnTo>
                  <a:pt x="19811" y="1523"/>
                </a:lnTo>
                <a:lnTo>
                  <a:pt x="21335" y="4571"/>
                </a:lnTo>
                <a:lnTo>
                  <a:pt x="24383" y="6095"/>
                </a:lnTo>
                <a:lnTo>
                  <a:pt x="24383" y="19811"/>
                </a:lnTo>
                <a:lnTo>
                  <a:pt x="19811" y="24383"/>
                </a:lnTo>
                <a:lnTo>
                  <a:pt x="16763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4980" y="1814769"/>
            <a:ext cx="3020695" cy="91630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algn="just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Calibri"/>
                <a:cs typeface="Calibri"/>
              </a:rPr>
              <a:t>If the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effective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area</a:t>
            </a:r>
            <a:r>
              <a:rPr sz="800" dirty="0">
                <a:latin typeface="Calibri"/>
                <a:cs typeface="Calibri"/>
              </a:rPr>
              <a:t> of 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receiving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antenna </a:t>
            </a:r>
            <a:r>
              <a:rPr sz="800" dirty="0">
                <a:latin typeface="Calibri"/>
                <a:cs typeface="Calibri"/>
              </a:rPr>
              <a:t>is </a:t>
            </a:r>
            <a:r>
              <a:rPr sz="800" spc="-10" dirty="0">
                <a:latin typeface="Calibri"/>
                <a:cs typeface="Calibri"/>
              </a:rPr>
              <a:t>denoted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Ae,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power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Pr,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received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by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10" dirty="0">
                <a:latin typeface="Calibri"/>
                <a:cs typeface="Calibri"/>
              </a:rPr>
              <a:t>radar</a:t>
            </a:r>
            <a:r>
              <a:rPr sz="800" spc="-25" dirty="0">
                <a:latin typeface="Calibri"/>
                <a:cs typeface="Calibri"/>
              </a:rPr>
              <a:t> is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800">
              <a:latin typeface="Calibri"/>
              <a:cs typeface="Calibri"/>
            </a:endParaRPr>
          </a:p>
          <a:p>
            <a:pPr marL="12700" marR="22225" algn="just">
              <a:lnSpc>
                <a:spcPct val="91900"/>
              </a:lnSpc>
            </a:pPr>
            <a:r>
              <a:rPr sz="800" spc="-5" dirty="0">
                <a:latin typeface="Calibri"/>
                <a:cs typeface="Calibri"/>
              </a:rPr>
              <a:t>The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maximum radar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range</a:t>
            </a:r>
            <a:r>
              <a:rPr sz="800" spc="-15" dirty="0">
                <a:latin typeface="Calibri"/>
                <a:cs typeface="Calibri"/>
              </a:rPr>
              <a:t> Rmax </a:t>
            </a:r>
            <a:r>
              <a:rPr sz="800" spc="-10" dirty="0">
                <a:latin typeface="Calibri"/>
                <a:cs typeface="Calibri"/>
              </a:rPr>
              <a:t>is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the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distance</a:t>
            </a:r>
            <a:r>
              <a:rPr sz="800" spc="-15" dirty="0">
                <a:latin typeface="Calibri"/>
                <a:cs typeface="Calibri"/>
              </a:rPr>
              <a:t> beyond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which</a:t>
            </a:r>
            <a:r>
              <a:rPr sz="800" spc="-5" dirty="0">
                <a:latin typeface="Calibri"/>
                <a:cs typeface="Calibri"/>
              </a:rPr>
              <a:t> the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target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cannot </a:t>
            </a:r>
            <a:r>
              <a:rPr sz="800" spc="-10" dirty="0">
                <a:latin typeface="Calibri"/>
                <a:cs typeface="Calibri"/>
              </a:rPr>
              <a:t>be detected.</a:t>
            </a:r>
            <a:r>
              <a:rPr sz="800" dirty="0">
                <a:latin typeface="Calibri"/>
                <a:cs typeface="Calibri"/>
              </a:rPr>
              <a:t> It</a:t>
            </a:r>
            <a:r>
              <a:rPr sz="800" spc="-10" dirty="0">
                <a:latin typeface="Calibri"/>
                <a:cs typeface="Calibri"/>
              </a:rPr>
              <a:t> occurs</a:t>
            </a:r>
            <a:r>
              <a:rPr sz="800" spc="-5" dirty="0">
                <a:latin typeface="Calibri"/>
                <a:cs typeface="Calibri"/>
              </a:rPr>
              <a:t> when the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5" dirty="0">
                <a:latin typeface="Calibri"/>
                <a:cs typeface="Calibri"/>
              </a:rPr>
              <a:t>received</a:t>
            </a:r>
            <a:r>
              <a:rPr sz="800" spc="-5" dirty="0">
                <a:latin typeface="Calibri"/>
                <a:cs typeface="Calibri"/>
              </a:rPr>
              <a:t> echo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signal</a:t>
            </a:r>
            <a:r>
              <a:rPr sz="800" spc="-15" dirty="0">
                <a:latin typeface="Calibri"/>
                <a:cs typeface="Calibri"/>
              </a:rPr>
              <a:t> power </a:t>
            </a:r>
            <a:r>
              <a:rPr sz="800" spc="-150" dirty="0">
                <a:latin typeface="Calibri"/>
                <a:cs typeface="Calibri"/>
              </a:rPr>
              <a:t>P</a:t>
            </a:r>
            <a:r>
              <a:rPr sz="800" dirty="0">
                <a:latin typeface="Calibri"/>
                <a:cs typeface="Calibri"/>
              </a:rPr>
              <a:t>,</a:t>
            </a:r>
            <a:r>
              <a:rPr sz="800" spc="-1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just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equals the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minimum </a:t>
            </a:r>
            <a:r>
              <a:rPr sz="800" spc="-10" dirty="0">
                <a:latin typeface="Calibri"/>
                <a:cs typeface="Calibri"/>
              </a:rPr>
              <a:t>detectable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signal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Smin,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6615" y="2424683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5">
                <a:moveTo>
                  <a:pt x="16763" y="25907"/>
                </a:moveTo>
                <a:lnTo>
                  <a:pt x="9143" y="25907"/>
                </a:lnTo>
                <a:lnTo>
                  <a:pt x="6095" y="24383"/>
                </a:lnTo>
                <a:lnTo>
                  <a:pt x="4571" y="21335"/>
                </a:lnTo>
                <a:lnTo>
                  <a:pt x="1523" y="19811"/>
                </a:lnTo>
                <a:lnTo>
                  <a:pt x="0" y="16763"/>
                </a:lnTo>
                <a:lnTo>
                  <a:pt x="0" y="9143"/>
                </a:lnTo>
                <a:lnTo>
                  <a:pt x="1523" y="6095"/>
                </a:lnTo>
                <a:lnTo>
                  <a:pt x="6095" y="1523"/>
                </a:lnTo>
                <a:lnTo>
                  <a:pt x="9143" y="0"/>
                </a:lnTo>
                <a:lnTo>
                  <a:pt x="16763" y="0"/>
                </a:lnTo>
                <a:lnTo>
                  <a:pt x="19811" y="1523"/>
                </a:lnTo>
                <a:lnTo>
                  <a:pt x="24383" y="6095"/>
                </a:lnTo>
                <a:lnTo>
                  <a:pt x="24383" y="19811"/>
                </a:lnTo>
                <a:lnTo>
                  <a:pt x="21335" y="21335"/>
                </a:lnTo>
                <a:lnTo>
                  <a:pt x="19811" y="24383"/>
                </a:lnTo>
                <a:lnTo>
                  <a:pt x="16763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4980" y="3090357"/>
            <a:ext cx="3011170" cy="547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1200" spc="-15" baseline="3472" dirty="0">
                <a:latin typeface="Calibri"/>
                <a:cs typeface="Calibri"/>
              </a:rPr>
              <a:t>Antenna</a:t>
            </a:r>
            <a:r>
              <a:rPr sz="1200" baseline="3472" dirty="0">
                <a:latin typeface="Calibri"/>
                <a:cs typeface="Calibri"/>
              </a:rPr>
              <a:t> theory</a:t>
            </a:r>
            <a:r>
              <a:rPr sz="1200" spc="30" baseline="3472" dirty="0">
                <a:latin typeface="Calibri"/>
                <a:cs typeface="Calibri"/>
              </a:rPr>
              <a:t> </a:t>
            </a:r>
            <a:r>
              <a:rPr sz="1200" spc="-15" baseline="3472" dirty="0">
                <a:latin typeface="Calibri"/>
                <a:cs typeface="Calibri"/>
              </a:rPr>
              <a:t>gives</a:t>
            </a:r>
            <a:r>
              <a:rPr sz="1200" baseline="3472" dirty="0">
                <a:latin typeface="Calibri"/>
                <a:cs typeface="Calibri"/>
              </a:rPr>
              <a:t> the</a:t>
            </a:r>
            <a:r>
              <a:rPr sz="1200" spc="52" baseline="3472" dirty="0">
                <a:latin typeface="Calibri"/>
                <a:cs typeface="Calibri"/>
              </a:rPr>
              <a:t> </a:t>
            </a:r>
            <a:r>
              <a:rPr sz="1200" spc="-15" baseline="3472" dirty="0">
                <a:latin typeface="Calibri"/>
                <a:cs typeface="Calibri"/>
              </a:rPr>
              <a:t>relationship</a:t>
            </a:r>
            <a:r>
              <a:rPr sz="1200" baseline="3472" dirty="0">
                <a:latin typeface="Calibri"/>
                <a:cs typeface="Calibri"/>
              </a:rPr>
              <a:t> </a:t>
            </a:r>
            <a:r>
              <a:rPr sz="1200" spc="-15" baseline="3472" dirty="0">
                <a:latin typeface="Calibri"/>
                <a:cs typeface="Calibri"/>
              </a:rPr>
              <a:t>between</a:t>
            </a:r>
            <a:r>
              <a:rPr sz="1200" baseline="3472" dirty="0">
                <a:latin typeface="Calibri"/>
                <a:cs typeface="Calibri"/>
              </a:rPr>
              <a:t> the</a:t>
            </a:r>
            <a:r>
              <a:rPr sz="1200" spc="22" baseline="3472" dirty="0">
                <a:latin typeface="Calibri"/>
                <a:cs typeface="Calibri"/>
              </a:rPr>
              <a:t> </a:t>
            </a:r>
            <a:r>
              <a:rPr sz="1200" spc="-15" baseline="3472" dirty="0">
                <a:latin typeface="Calibri"/>
                <a:cs typeface="Calibri"/>
              </a:rPr>
              <a:t>tra</a:t>
            </a:r>
            <a:r>
              <a:rPr sz="800" spc="-10" dirty="0">
                <a:latin typeface="Calibri"/>
                <a:cs typeface="Calibri"/>
              </a:rPr>
              <a:t>n</a:t>
            </a:r>
            <a:r>
              <a:rPr sz="800" spc="-8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smitting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gain</a:t>
            </a:r>
            <a:r>
              <a:rPr sz="800" spc="-9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and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receiving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effective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area</a:t>
            </a:r>
            <a:r>
              <a:rPr sz="800" dirty="0">
                <a:latin typeface="Calibri"/>
                <a:cs typeface="Calibri"/>
              </a:rPr>
              <a:t> of an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antenna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as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52" baseline="3472" dirty="0">
                <a:latin typeface="Calibri"/>
                <a:cs typeface="Calibri"/>
              </a:rPr>
              <a:t>Two</a:t>
            </a:r>
            <a:r>
              <a:rPr sz="1200" spc="-67" baseline="3472" dirty="0">
                <a:latin typeface="Calibri"/>
                <a:cs typeface="Calibri"/>
              </a:rPr>
              <a:t> </a:t>
            </a:r>
            <a:r>
              <a:rPr sz="1200" baseline="3472" dirty="0">
                <a:latin typeface="Calibri"/>
                <a:cs typeface="Calibri"/>
              </a:rPr>
              <a:t>other</a:t>
            </a:r>
            <a:r>
              <a:rPr sz="1200" spc="-52" baseline="3472" dirty="0">
                <a:latin typeface="Calibri"/>
                <a:cs typeface="Calibri"/>
              </a:rPr>
              <a:t> </a:t>
            </a:r>
            <a:r>
              <a:rPr sz="1200" spc="-15" baseline="3472" dirty="0">
                <a:latin typeface="Calibri"/>
                <a:cs typeface="Calibri"/>
              </a:rPr>
              <a:t>forms </a:t>
            </a:r>
            <a:r>
              <a:rPr sz="1200" baseline="3472" dirty="0">
                <a:latin typeface="Calibri"/>
                <a:cs typeface="Calibri"/>
              </a:rPr>
              <a:t>of</a:t>
            </a:r>
            <a:r>
              <a:rPr sz="1200" spc="-22" baseline="3472" dirty="0">
                <a:latin typeface="Calibri"/>
                <a:cs typeface="Calibri"/>
              </a:rPr>
              <a:t> </a:t>
            </a:r>
            <a:r>
              <a:rPr sz="1200" baseline="3472" dirty="0">
                <a:latin typeface="Calibri"/>
                <a:cs typeface="Calibri"/>
              </a:rPr>
              <a:t>the</a:t>
            </a:r>
            <a:r>
              <a:rPr sz="1200" spc="-7" baseline="3472" dirty="0">
                <a:latin typeface="Calibri"/>
                <a:cs typeface="Calibri"/>
              </a:rPr>
              <a:t> </a:t>
            </a:r>
            <a:r>
              <a:rPr sz="1200" spc="-30" baseline="3472" dirty="0">
                <a:latin typeface="Calibri"/>
                <a:cs typeface="Calibri"/>
              </a:rPr>
              <a:t>rad</a:t>
            </a:r>
            <a:r>
              <a:rPr sz="800" spc="-20" dirty="0">
                <a:latin typeface="Calibri"/>
                <a:cs typeface="Calibri"/>
              </a:rPr>
              <a:t>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664" y="312877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4" y="38099"/>
                </a:moveTo>
                <a:lnTo>
                  <a:pt x="13716" y="38099"/>
                </a:lnTo>
                <a:lnTo>
                  <a:pt x="10668" y="36575"/>
                </a:lnTo>
                <a:lnTo>
                  <a:pt x="6096" y="33527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6096" y="6095"/>
                </a:lnTo>
                <a:lnTo>
                  <a:pt x="10668" y="3047"/>
                </a:lnTo>
                <a:lnTo>
                  <a:pt x="13716" y="0"/>
                </a:lnTo>
                <a:lnTo>
                  <a:pt x="24384" y="0"/>
                </a:lnTo>
                <a:lnTo>
                  <a:pt x="33528" y="6095"/>
                </a:lnTo>
                <a:lnTo>
                  <a:pt x="36576" y="9143"/>
                </a:lnTo>
                <a:lnTo>
                  <a:pt x="38100" y="13715"/>
                </a:lnTo>
                <a:lnTo>
                  <a:pt x="38100" y="24383"/>
                </a:lnTo>
                <a:lnTo>
                  <a:pt x="36576" y="28955"/>
                </a:lnTo>
                <a:lnTo>
                  <a:pt x="33528" y="33527"/>
                </a:lnTo>
                <a:lnTo>
                  <a:pt x="28956" y="36575"/>
                </a:lnTo>
                <a:lnTo>
                  <a:pt x="2438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6615" y="3279647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5">
                <a:moveTo>
                  <a:pt x="19811" y="25907"/>
                </a:moveTo>
                <a:lnTo>
                  <a:pt x="6095" y="25907"/>
                </a:lnTo>
                <a:lnTo>
                  <a:pt x="4571" y="22859"/>
                </a:lnTo>
                <a:lnTo>
                  <a:pt x="1523" y="19811"/>
                </a:lnTo>
                <a:lnTo>
                  <a:pt x="0" y="16763"/>
                </a:lnTo>
                <a:lnTo>
                  <a:pt x="0" y="10667"/>
                </a:lnTo>
                <a:lnTo>
                  <a:pt x="1523" y="7619"/>
                </a:lnTo>
                <a:lnTo>
                  <a:pt x="4571" y="4571"/>
                </a:lnTo>
                <a:lnTo>
                  <a:pt x="6095" y="1523"/>
                </a:lnTo>
                <a:lnTo>
                  <a:pt x="9143" y="0"/>
                </a:lnTo>
                <a:lnTo>
                  <a:pt x="16763" y="0"/>
                </a:lnTo>
                <a:lnTo>
                  <a:pt x="19811" y="1523"/>
                </a:lnTo>
                <a:lnTo>
                  <a:pt x="21335" y="4571"/>
                </a:lnTo>
                <a:lnTo>
                  <a:pt x="24383" y="7619"/>
                </a:lnTo>
                <a:lnTo>
                  <a:pt x="24383" y="19811"/>
                </a:lnTo>
                <a:lnTo>
                  <a:pt x="21335" y="22859"/>
                </a:lnTo>
                <a:lnTo>
                  <a:pt x="19811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6615" y="3550920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5">
                <a:moveTo>
                  <a:pt x="19811" y="25908"/>
                </a:moveTo>
                <a:lnTo>
                  <a:pt x="6095" y="25908"/>
                </a:lnTo>
                <a:lnTo>
                  <a:pt x="4571" y="22860"/>
                </a:lnTo>
                <a:lnTo>
                  <a:pt x="1523" y="19812"/>
                </a:lnTo>
                <a:lnTo>
                  <a:pt x="0" y="16764"/>
                </a:lnTo>
                <a:lnTo>
                  <a:pt x="0" y="10668"/>
                </a:lnTo>
                <a:lnTo>
                  <a:pt x="1523" y="7620"/>
                </a:lnTo>
                <a:lnTo>
                  <a:pt x="4571" y="4572"/>
                </a:lnTo>
                <a:lnTo>
                  <a:pt x="6095" y="1524"/>
                </a:lnTo>
                <a:lnTo>
                  <a:pt x="9143" y="0"/>
                </a:lnTo>
                <a:lnTo>
                  <a:pt x="16763" y="0"/>
                </a:lnTo>
                <a:lnTo>
                  <a:pt x="19811" y="1524"/>
                </a:lnTo>
                <a:lnTo>
                  <a:pt x="21335" y="4572"/>
                </a:lnTo>
                <a:lnTo>
                  <a:pt x="24383" y="7620"/>
                </a:lnTo>
                <a:lnTo>
                  <a:pt x="24383" y="19812"/>
                </a:lnTo>
                <a:lnTo>
                  <a:pt x="21335" y="22860"/>
                </a:lnTo>
                <a:lnTo>
                  <a:pt x="19811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42872" y="3524775"/>
            <a:ext cx="370840" cy="106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1200" spc="-135" baseline="3472" dirty="0">
                <a:latin typeface="Calibri"/>
                <a:cs typeface="Calibri"/>
              </a:rPr>
              <a:t>equa</a:t>
            </a:r>
            <a:r>
              <a:rPr sz="800" spc="-90" dirty="0">
                <a:latin typeface="Calibri"/>
                <a:cs typeface="Calibri"/>
              </a:rPr>
              <a:t>r</a:t>
            </a:r>
            <a:r>
              <a:rPr sz="800" spc="-45" dirty="0">
                <a:latin typeface="Calibri"/>
                <a:cs typeface="Calibri"/>
              </a:rPr>
              <a:t> </a:t>
            </a:r>
            <a:r>
              <a:rPr sz="1200" spc="-30" baseline="3472" dirty="0">
                <a:latin typeface="Calibri"/>
                <a:cs typeface="Calibri"/>
              </a:rPr>
              <a:t>tion</a:t>
            </a:r>
            <a:endParaRPr sz="1200" baseline="3472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304" y="2043683"/>
            <a:ext cx="1130807" cy="27584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6343" y="2712719"/>
            <a:ext cx="1374648" cy="368808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624583" y="3206496"/>
            <a:ext cx="1894839" cy="698500"/>
            <a:chOff x="1624583" y="3206496"/>
            <a:chExt cx="1894839" cy="69850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87980" y="3206496"/>
              <a:ext cx="630935" cy="1478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4583" y="3352800"/>
              <a:ext cx="1524000" cy="551687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86100" y="1312163"/>
            <a:ext cx="672083" cy="42824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510788" y="3765411"/>
            <a:ext cx="5651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38776" y="1276987"/>
            <a:ext cx="1745614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Radar</a:t>
            </a:r>
            <a:r>
              <a:rPr sz="1600" i="1" u="heavy" spc="-5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Block</a:t>
            </a:r>
            <a:r>
              <a:rPr sz="1600" i="1" u="heavy" spc="-8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Diagram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014215" y="1312163"/>
            <a:ext cx="3476625" cy="2501265"/>
            <a:chOff x="4014215" y="1312163"/>
            <a:chExt cx="3476625" cy="2501265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14215" y="1525524"/>
              <a:ext cx="3474719" cy="13426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52187" y="2897124"/>
              <a:ext cx="2546603" cy="9159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96455" y="1312163"/>
              <a:ext cx="794004" cy="42672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241540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10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09548" y="6134015"/>
            <a:ext cx="168465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Radar</a:t>
            </a:r>
            <a:r>
              <a:rPr sz="1750" i="1" u="heavy" spc="-7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Frequencies</a:t>
            </a:r>
            <a:endParaRPr sz="175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44424" y="6185915"/>
            <a:ext cx="3413760" cy="2494915"/>
            <a:chOff x="344424" y="6185915"/>
            <a:chExt cx="3413760" cy="2494915"/>
          </a:xfrm>
        </p:grpSpPr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424" y="6551676"/>
              <a:ext cx="3413759" cy="212902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64180" y="6185915"/>
              <a:ext cx="794003" cy="367283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4972303" y="6138547"/>
            <a:ext cx="155765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Radar</a:t>
            </a:r>
            <a:r>
              <a:rPr sz="1600" i="1" u="heavy" spc="-4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Applications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148328" y="6856476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6764" y="25908"/>
                </a:moveTo>
                <a:lnTo>
                  <a:pt x="9144" y="25908"/>
                </a:lnTo>
                <a:lnTo>
                  <a:pt x="6096" y="24384"/>
                </a:lnTo>
                <a:lnTo>
                  <a:pt x="4572" y="21336"/>
                </a:lnTo>
                <a:lnTo>
                  <a:pt x="1524" y="19812"/>
                </a:lnTo>
                <a:lnTo>
                  <a:pt x="0" y="16764"/>
                </a:lnTo>
                <a:lnTo>
                  <a:pt x="0" y="9144"/>
                </a:lnTo>
                <a:lnTo>
                  <a:pt x="1524" y="6096"/>
                </a:lnTo>
                <a:lnTo>
                  <a:pt x="6096" y="1524"/>
                </a:lnTo>
                <a:lnTo>
                  <a:pt x="9144" y="0"/>
                </a:lnTo>
                <a:lnTo>
                  <a:pt x="16764" y="0"/>
                </a:lnTo>
                <a:lnTo>
                  <a:pt x="19812" y="1524"/>
                </a:lnTo>
                <a:lnTo>
                  <a:pt x="24384" y="6096"/>
                </a:lnTo>
                <a:lnTo>
                  <a:pt x="24384" y="19812"/>
                </a:lnTo>
                <a:lnTo>
                  <a:pt x="21336" y="21336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266691" y="6790629"/>
            <a:ext cx="956944" cy="1647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Calibri"/>
                <a:cs typeface="Calibri"/>
              </a:rPr>
              <a:t>Air</a:t>
            </a:r>
            <a:r>
              <a:rPr sz="800" b="1" spc="30" dirty="0">
                <a:latin typeface="Calibri"/>
                <a:cs typeface="Calibri"/>
              </a:rPr>
              <a:t> </a:t>
            </a:r>
            <a:r>
              <a:rPr sz="800" b="1" spc="-40" dirty="0">
                <a:latin typeface="Calibri"/>
                <a:cs typeface="Calibri"/>
              </a:rPr>
              <a:t>Traffic</a:t>
            </a:r>
            <a:r>
              <a:rPr sz="800" b="1" spc="-45" dirty="0">
                <a:latin typeface="Calibri"/>
                <a:cs typeface="Calibri"/>
              </a:rPr>
              <a:t> </a:t>
            </a:r>
            <a:r>
              <a:rPr sz="800" b="1" spc="-20" dirty="0">
                <a:latin typeface="Calibri"/>
                <a:cs typeface="Calibri"/>
              </a:rPr>
              <a:t>Control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-25" dirty="0">
                <a:latin typeface="Calibri"/>
                <a:cs typeface="Calibri"/>
              </a:rPr>
              <a:t>(ATC)</a:t>
            </a:r>
            <a:endParaRPr sz="800">
              <a:latin typeface="Calibri"/>
              <a:cs typeface="Calibri"/>
            </a:endParaRPr>
          </a:p>
          <a:p>
            <a:pPr marL="12700" marR="170180">
              <a:lnSpc>
                <a:spcPct val="204999"/>
              </a:lnSpc>
            </a:pPr>
            <a:r>
              <a:rPr sz="800" b="1" spc="-25" dirty="0">
                <a:latin typeface="Calibri"/>
                <a:cs typeface="Calibri"/>
              </a:rPr>
              <a:t>Aircraft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b="1" spc="-20" dirty="0">
                <a:latin typeface="Calibri"/>
                <a:cs typeface="Calibri"/>
              </a:rPr>
              <a:t>Navigation</a:t>
            </a:r>
            <a:r>
              <a:rPr sz="800" b="1" spc="50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Ship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Safety</a:t>
            </a:r>
            <a:r>
              <a:rPr sz="800" b="1" spc="500" dirty="0">
                <a:latin typeface="Calibri"/>
                <a:cs typeface="Calibri"/>
              </a:rPr>
              <a:t> </a:t>
            </a:r>
            <a:r>
              <a:rPr sz="800" b="1" spc="-20" dirty="0">
                <a:latin typeface="Calibri"/>
                <a:cs typeface="Calibri"/>
              </a:rPr>
              <a:t>Remote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Sensing</a:t>
            </a:r>
            <a:r>
              <a:rPr sz="800" b="1" spc="50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Space</a:t>
            </a:r>
            <a:endParaRPr sz="800">
              <a:latin typeface="Calibri"/>
              <a:cs typeface="Calibri"/>
            </a:endParaRPr>
          </a:p>
          <a:p>
            <a:pPr marL="12700" marR="222885">
              <a:lnSpc>
                <a:spcPct val="204999"/>
              </a:lnSpc>
            </a:pPr>
            <a:r>
              <a:rPr sz="800" b="1" spc="-10" dirty="0">
                <a:latin typeface="Calibri"/>
                <a:cs typeface="Calibri"/>
              </a:rPr>
              <a:t>Law</a:t>
            </a:r>
            <a:r>
              <a:rPr sz="800" b="1" spc="-40" dirty="0">
                <a:latin typeface="Calibri"/>
                <a:cs typeface="Calibri"/>
              </a:rPr>
              <a:t> </a:t>
            </a:r>
            <a:r>
              <a:rPr sz="800" b="1" spc="-20" dirty="0">
                <a:latin typeface="Calibri"/>
                <a:cs typeface="Calibri"/>
              </a:rPr>
              <a:t>Enforcement</a:t>
            </a:r>
            <a:r>
              <a:rPr sz="800" b="1" spc="50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Military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148328" y="7106411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6764" y="25908"/>
                </a:moveTo>
                <a:lnTo>
                  <a:pt x="9144" y="25908"/>
                </a:lnTo>
                <a:lnTo>
                  <a:pt x="6096" y="24384"/>
                </a:lnTo>
                <a:lnTo>
                  <a:pt x="4572" y="21336"/>
                </a:lnTo>
                <a:lnTo>
                  <a:pt x="1524" y="19812"/>
                </a:lnTo>
                <a:lnTo>
                  <a:pt x="0" y="16764"/>
                </a:lnTo>
                <a:lnTo>
                  <a:pt x="0" y="9144"/>
                </a:lnTo>
                <a:lnTo>
                  <a:pt x="1524" y="6096"/>
                </a:lnTo>
                <a:lnTo>
                  <a:pt x="6096" y="1524"/>
                </a:lnTo>
                <a:lnTo>
                  <a:pt x="9144" y="0"/>
                </a:lnTo>
                <a:lnTo>
                  <a:pt x="16764" y="0"/>
                </a:lnTo>
                <a:lnTo>
                  <a:pt x="19812" y="1524"/>
                </a:lnTo>
                <a:lnTo>
                  <a:pt x="24384" y="6096"/>
                </a:lnTo>
                <a:lnTo>
                  <a:pt x="24384" y="19812"/>
                </a:lnTo>
                <a:lnTo>
                  <a:pt x="21336" y="21336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48328" y="7356347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6764" y="25908"/>
                </a:moveTo>
                <a:lnTo>
                  <a:pt x="9144" y="25908"/>
                </a:lnTo>
                <a:lnTo>
                  <a:pt x="6096" y="24384"/>
                </a:lnTo>
                <a:lnTo>
                  <a:pt x="4572" y="21336"/>
                </a:lnTo>
                <a:lnTo>
                  <a:pt x="1524" y="19812"/>
                </a:lnTo>
                <a:lnTo>
                  <a:pt x="0" y="16764"/>
                </a:lnTo>
                <a:lnTo>
                  <a:pt x="0" y="9144"/>
                </a:lnTo>
                <a:lnTo>
                  <a:pt x="1524" y="6096"/>
                </a:lnTo>
                <a:lnTo>
                  <a:pt x="6096" y="1524"/>
                </a:lnTo>
                <a:lnTo>
                  <a:pt x="9144" y="0"/>
                </a:lnTo>
                <a:lnTo>
                  <a:pt x="16764" y="0"/>
                </a:lnTo>
                <a:lnTo>
                  <a:pt x="19812" y="1524"/>
                </a:lnTo>
                <a:lnTo>
                  <a:pt x="24384" y="6096"/>
                </a:lnTo>
                <a:lnTo>
                  <a:pt x="24384" y="19812"/>
                </a:lnTo>
                <a:lnTo>
                  <a:pt x="21336" y="21336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48328" y="7606283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6764" y="25908"/>
                </a:moveTo>
                <a:lnTo>
                  <a:pt x="9144" y="25908"/>
                </a:lnTo>
                <a:lnTo>
                  <a:pt x="6096" y="24384"/>
                </a:lnTo>
                <a:lnTo>
                  <a:pt x="4572" y="21336"/>
                </a:lnTo>
                <a:lnTo>
                  <a:pt x="1524" y="19812"/>
                </a:lnTo>
                <a:lnTo>
                  <a:pt x="0" y="16764"/>
                </a:lnTo>
                <a:lnTo>
                  <a:pt x="0" y="9144"/>
                </a:lnTo>
                <a:lnTo>
                  <a:pt x="1524" y="6096"/>
                </a:lnTo>
                <a:lnTo>
                  <a:pt x="6096" y="1524"/>
                </a:lnTo>
                <a:lnTo>
                  <a:pt x="9144" y="0"/>
                </a:lnTo>
                <a:lnTo>
                  <a:pt x="16764" y="0"/>
                </a:lnTo>
                <a:lnTo>
                  <a:pt x="19812" y="1524"/>
                </a:lnTo>
                <a:lnTo>
                  <a:pt x="24384" y="6096"/>
                </a:lnTo>
                <a:lnTo>
                  <a:pt x="24384" y="19812"/>
                </a:lnTo>
                <a:lnTo>
                  <a:pt x="21336" y="21336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48328" y="7856219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6764" y="25908"/>
                </a:moveTo>
                <a:lnTo>
                  <a:pt x="9144" y="25908"/>
                </a:lnTo>
                <a:lnTo>
                  <a:pt x="6096" y="24384"/>
                </a:lnTo>
                <a:lnTo>
                  <a:pt x="4572" y="21336"/>
                </a:lnTo>
                <a:lnTo>
                  <a:pt x="1524" y="19812"/>
                </a:lnTo>
                <a:lnTo>
                  <a:pt x="0" y="16764"/>
                </a:lnTo>
                <a:lnTo>
                  <a:pt x="0" y="9144"/>
                </a:lnTo>
                <a:lnTo>
                  <a:pt x="1524" y="6096"/>
                </a:lnTo>
                <a:lnTo>
                  <a:pt x="6096" y="1524"/>
                </a:lnTo>
                <a:lnTo>
                  <a:pt x="9144" y="0"/>
                </a:lnTo>
                <a:lnTo>
                  <a:pt x="16764" y="0"/>
                </a:lnTo>
                <a:lnTo>
                  <a:pt x="19812" y="1524"/>
                </a:lnTo>
                <a:lnTo>
                  <a:pt x="24384" y="6096"/>
                </a:lnTo>
                <a:lnTo>
                  <a:pt x="24384" y="19812"/>
                </a:lnTo>
                <a:lnTo>
                  <a:pt x="21336" y="21336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48328" y="8106156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6764" y="25907"/>
                </a:moveTo>
                <a:lnTo>
                  <a:pt x="9144" y="25907"/>
                </a:lnTo>
                <a:lnTo>
                  <a:pt x="6096" y="24383"/>
                </a:lnTo>
                <a:lnTo>
                  <a:pt x="4572" y="21335"/>
                </a:lnTo>
                <a:lnTo>
                  <a:pt x="1524" y="18287"/>
                </a:lnTo>
                <a:lnTo>
                  <a:pt x="0" y="15239"/>
                </a:lnTo>
                <a:lnTo>
                  <a:pt x="0" y="9143"/>
                </a:lnTo>
                <a:lnTo>
                  <a:pt x="1524" y="6095"/>
                </a:lnTo>
                <a:lnTo>
                  <a:pt x="4572" y="3047"/>
                </a:lnTo>
                <a:lnTo>
                  <a:pt x="6096" y="0"/>
                </a:lnTo>
                <a:lnTo>
                  <a:pt x="19812" y="0"/>
                </a:lnTo>
                <a:lnTo>
                  <a:pt x="21336" y="3047"/>
                </a:lnTo>
                <a:lnTo>
                  <a:pt x="24384" y="6095"/>
                </a:lnTo>
                <a:lnTo>
                  <a:pt x="24384" y="18287"/>
                </a:lnTo>
                <a:lnTo>
                  <a:pt x="21336" y="21335"/>
                </a:lnTo>
                <a:lnTo>
                  <a:pt x="19812" y="24383"/>
                </a:lnTo>
                <a:lnTo>
                  <a:pt x="16764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48328" y="8356092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6764" y="25907"/>
                </a:moveTo>
                <a:lnTo>
                  <a:pt x="9144" y="25907"/>
                </a:lnTo>
                <a:lnTo>
                  <a:pt x="6096" y="24383"/>
                </a:lnTo>
                <a:lnTo>
                  <a:pt x="4572" y="21335"/>
                </a:lnTo>
                <a:lnTo>
                  <a:pt x="1524" y="19811"/>
                </a:lnTo>
                <a:lnTo>
                  <a:pt x="0" y="16763"/>
                </a:lnTo>
                <a:lnTo>
                  <a:pt x="0" y="9143"/>
                </a:lnTo>
                <a:lnTo>
                  <a:pt x="1524" y="6095"/>
                </a:lnTo>
                <a:lnTo>
                  <a:pt x="6096" y="1523"/>
                </a:lnTo>
                <a:lnTo>
                  <a:pt x="9144" y="0"/>
                </a:lnTo>
                <a:lnTo>
                  <a:pt x="16764" y="0"/>
                </a:lnTo>
                <a:lnTo>
                  <a:pt x="19812" y="1523"/>
                </a:lnTo>
                <a:lnTo>
                  <a:pt x="24384" y="6095"/>
                </a:lnTo>
                <a:lnTo>
                  <a:pt x="24384" y="19811"/>
                </a:lnTo>
                <a:lnTo>
                  <a:pt x="21336" y="21335"/>
                </a:lnTo>
                <a:lnTo>
                  <a:pt x="19812" y="24383"/>
                </a:lnTo>
                <a:lnTo>
                  <a:pt x="16764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696455" y="6185915"/>
            <a:ext cx="794004" cy="428244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3510788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241540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12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73708" y="1747086"/>
            <a:ext cx="688975" cy="141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55"/>
              </a:lnSpc>
            </a:pPr>
            <a:r>
              <a:rPr sz="1100" dirty="0">
                <a:latin typeface="Calibri"/>
                <a:cs typeface="Calibri"/>
              </a:rPr>
              <a:t>Equipment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I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6365" y="1838262"/>
            <a:ext cx="885524" cy="3073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58672" y="1205284"/>
            <a:ext cx="2032635" cy="68326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77495" marR="5080" indent="-26543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  <a:p>
            <a:pPr marL="156210" algn="ctr">
              <a:lnSpc>
                <a:spcPts val="1155"/>
              </a:lnSpc>
            </a:pP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  <a:p>
            <a:pPr marL="149860" algn="ctr">
              <a:lnSpc>
                <a:spcPts val="1240"/>
              </a:lnSpc>
              <a:tabLst>
                <a:tab pos="850900" algn="l"/>
              </a:tabLst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nstabilities: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36367" y="2197982"/>
            <a:ext cx="67945" cy="2971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483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9684" y="2311668"/>
            <a:ext cx="1757680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Note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if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need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</a:t>
            </a:r>
            <a:r>
              <a:rPr sz="1125" spc="-15" baseline="-14814" dirty="0">
                <a:latin typeface="Calibri"/>
                <a:cs typeface="Calibri"/>
              </a:rPr>
              <a:t>C</a:t>
            </a:r>
            <a:r>
              <a:rPr sz="1100" spc="-10" dirty="0">
                <a:latin typeface="Calibri"/>
                <a:cs typeface="Calibri"/>
              </a:rPr>
              <a:t>=40dB,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2543" y="2514360"/>
            <a:ext cx="2028189" cy="63754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19100" marR="30480" indent="-381000" algn="r">
              <a:lnSpc>
                <a:spcPts val="1200"/>
              </a:lnSpc>
              <a:spcBef>
                <a:spcPts val="250"/>
              </a:spcBef>
            </a:pPr>
            <a:r>
              <a:rPr sz="1100" dirty="0">
                <a:latin typeface="Calibri"/>
                <a:cs typeface="Calibri"/>
              </a:rPr>
              <a:t>The pulse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pulse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phase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variation </a:t>
            </a:r>
            <a:r>
              <a:rPr sz="1100" dirty="0">
                <a:latin typeface="Calibri"/>
                <a:cs typeface="Calibri"/>
              </a:rPr>
              <a:t>has 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less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than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0.01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rad</a:t>
            </a:r>
            <a:endParaRPr sz="1100">
              <a:latin typeface="Calibri"/>
              <a:cs typeface="Calibri"/>
            </a:endParaRPr>
          </a:p>
          <a:p>
            <a:pPr marR="30480" algn="r">
              <a:lnSpc>
                <a:spcPts val="1180"/>
              </a:lnSpc>
            </a:pPr>
            <a:r>
              <a:rPr sz="1100" spc="-10" dirty="0">
                <a:latin typeface="Calibri"/>
                <a:cs typeface="Calibri"/>
              </a:rPr>
              <a:t>(0.6º)</a:t>
            </a:r>
            <a:r>
              <a:rPr sz="900" spc="-15" baseline="18518" dirty="0">
                <a:latin typeface="Calibri"/>
                <a:cs typeface="Calibri"/>
              </a:rPr>
              <a:t>n</a:t>
            </a:r>
            <a:endParaRPr sz="900" baseline="18518">
              <a:latin typeface="Calibri"/>
              <a:cs typeface="Calibri"/>
            </a:endParaRPr>
          </a:p>
          <a:p>
            <a:pPr marR="30480" algn="r">
              <a:lnSpc>
                <a:spcPct val="100000"/>
              </a:lnSpc>
              <a:spcBef>
                <a:spcPts val="359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24503" y="3766935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117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78296" y="2281923"/>
            <a:ext cx="52069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1270">
              <a:lnSpc>
                <a:spcPct val="100000"/>
              </a:lnSpc>
              <a:spcBef>
                <a:spcPts val="24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600">
              <a:latin typeface="Calibri"/>
              <a:cs typeface="Calibri"/>
            </a:endParaRPr>
          </a:p>
          <a:p>
            <a:pPr indent="8890">
              <a:lnSpc>
                <a:spcPct val="196700"/>
              </a:lnSpc>
              <a:spcBef>
                <a:spcPts val="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31996" y="1205284"/>
            <a:ext cx="2767330" cy="74231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036319" marR="5080" indent="-26670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ts val="1235"/>
              </a:lnSpc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Equipment</a:t>
            </a:r>
            <a:r>
              <a:rPr sz="1100" u="heavy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Instabilities:</a:t>
            </a:r>
            <a:r>
              <a:rPr sz="1100" spc="28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100" dirty="0">
                <a:latin typeface="Calibri"/>
                <a:cs typeface="Calibri"/>
              </a:rPr>
              <a:t>Some</a:t>
            </a:r>
            <a:r>
              <a:rPr sz="1100" spc="-10" dirty="0">
                <a:latin typeface="Calibri"/>
                <a:cs typeface="Calibri"/>
              </a:rPr>
              <a:t> examples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effects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instability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035552" y="2229612"/>
            <a:ext cx="3317875" cy="883919"/>
            <a:chOff x="4035552" y="2229612"/>
            <a:chExt cx="3317875" cy="883919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5552" y="2231136"/>
              <a:ext cx="1673351" cy="87782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43955" y="2229612"/>
              <a:ext cx="1609344" cy="88391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255255" y="3766935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118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58672" y="6079036"/>
            <a:ext cx="2032635" cy="37973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77495" marR="5080" indent="-26543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12467" y="6385360"/>
            <a:ext cx="874394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33319" y="773394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443988" y="7555636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5843" y="6619921"/>
            <a:ext cx="3074670" cy="58610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8100" marR="30480">
              <a:lnSpc>
                <a:spcPts val="700"/>
              </a:lnSpc>
              <a:spcBef>
                <a:spcPts val="254"/>
              </a:spcBef>
            </a:pPr>
            <a:r>
              <a:rPr sz="700" dirty="0">
                <a:latin typeface="Calibri"/>
                <a:cs typeface="Calibri"/>
              </a:rPr>
              <a:t>Many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sources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clutter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capable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motion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sort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or another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(translation,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oscillation)</a:t>
            </a:r>
            <a:endParaRPr sz="7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285"/>
              </a:spcBef>
            </a:pPr>
            <a:r>
              <a:rPr sz="700" spc="-10" dirty="0">
                <a:latin typeface="Calibri"/>
                <a:cs typeface="Calibri"/>
              </a:rPr>
              <a:t>Examples:</a:t>
            </a:r>
            <a:endParaRPr sz="700">
              <a:latin typeface="Calibri"/>
              <a:cs typeface="Calibri"/>
            </a:endParaRPr>
          </a:p>
          <a:p>
            <a:pPr marL="220979">
              <a:lnSpc>
                <a:spcPts val="819"/>
              </a:lnSpc>
              <a:spcBef>
                <a:spcPts val="85"/>
              </a:spcBef>
              <a:tabLst>
                <a:tab pos="768985" algn="l"/>
              </a:tabLst>
            </a:pPr>
            <a:r>
              <a:rPr sz="700" spc="-10" dirty="0">
                <a:latin typeface="Calibri"/>
                <a:cs typeface="Calibri"/>
              </a:rPr>
              <a:t>Trees:</a:t>
            </a:r>
            <a:r>
              <a:rPr sz="700" dirty="0">
                <a:latin typeface="Calibri"/>
                <a:cs typeface="Calibri"/>
              </a:rPr>
              <a:t>	</a:t>
            </a:r>
            <a:r>
              <a:rPr sz="700" spc="-10" dirty="0">
                <a:latin typeface="Calibri"/>
                <a:cs typeface="Calibri"/>
              </a:rPr>
              <a:t>leaves/branches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oscillate</a:t>
            </a:r>
            <a:r>
              <a:rPr sz="700" spc="7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with</a:t>
            </a:r>
            <a:endParaRPr sz="700">
              <a:latin typeface="Calibri"/>
              <a:cs typeface="Calibri"/>
            </a:endParaRPr>
          </a:p>
          <a:p>
            <a:pPr marL="403860">
              <a:lnSpc>
                <a:spcPts val="819"/>
              </a:lnSpc>
              <a:tabLst>
                <a:tab pos="2599055" algn="l"/>
              </a:tabLst>
            </a:pPr>
            <a:r>
              <a:rPr sz="700" dirty="0">
                <a:latin typeface="Calibri"/>
                <a:cs typeface="Calibri"/>
              </a:rPr>
              <a:t>magnitude/frequency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depending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</a:t>
            </a:r>
            <a:r>
              <a:rPr sz="700" spc="7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wind</a:t>
            </a:r>
            <a:r>
              <a:rPr sz="700" spc="229" dirty="0">
                <a:latin typeface="Calibri"/>
                <a:cs typeface="Calibri"/>
              </a:rPr>
              <a:t>  </a:t>
            </a:r>
            <a:r>
              <a:rPr sz="900" spc="-75" baseline="-27777" dirty="0">
                <a:latin typeface="Calibri"/>
                <a:cs typeface="Calibri"/>
              </a:rPr>
              <a:t>n</a:t>
            </a:r>
            <a:r>
              <a:rPr sz="900" baseline="-27777" dirty="0">
                <a:latin typeface="Calibri"/>
                <a:cs typeface="Calibri"/>
              </a:rPr>
              <a:t>	</a:t>
            </a:r>
            <a:r>
              <a:rPr sz="700" spc="-20" dirty="0">
                <a:latin typeface="Calibri"/>
                <a:cs typeface="Calibri"/>
              </a:rPr>
              <a:t>speed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1243" y="6405132"/>
            <a:ext cx="114998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nternal</a:t>
            </a:r>
            <a:r>
              <a:rPr sz="7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Fluctuation</a:t>
            </a:r>
            <a:r>
              <a:rPr sz="7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sz="7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Clutter</a:t>
            </a:r>
            <a:r>
              <a:rPr sz="700" spc="-10" dirty="0">
                <a:latin typeface="Calibri"/>
                <a:cs typeface="Calibri"/>
              </a:rPr>
              <a:t>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27324" y="7362109"/>
            <a:ext cx="16510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and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4123" y="7189689"/>
            <a:ext cx="1983739" cy="40195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50" spc="-15" baseline="3968" dirty="0">
                <a:latin typeface="Calibri"/>
                <a:cs typeface="Calibri"/>
              </a:rPr>
              <a:t>Vegetation:</a:t>
            </a:r>
            <a:r>
              <a:rPr sz="1050" spc="22" baseline="3968" dirty="0">
                <a:latin typeface="Calibri"/>
                <a:cs typeface="Calibri"/>
              </a:rPr>
              <a:t> </a:t>
            </a:r>
            <a:r>
              <a:rPr sz="1050" baseline="3968" dirty="0">
                <a:latin typeface="Calibri"/>
                <a:cs typeface="Calibri"/>
              </a:rPr>
              <a:t>similar to</a:t>
            </a:r>
            <a:r>
              <a:rPr sz="1050" spc="15" baseline="3968" dirty="0">
                <a:latin typeface="Calibri"/>
                <a:cs typeface="Calibri"/>
              </a:rPr>
              <a:t> </a:t>
            </a:r>
            <a:r>
              <a:rPr sz="1050" baseline="3968" dirty="0">
                <a:latin typeface="Calibri"/>
                <a:cs typeface="Calibri"/>
              </a:rPr>
              <a:t>trees</a:t>
            </a:r>
            <a:r>
              <a:rPr sz="1050" spc="30" baseline="3968" dirty="0">
                <a:latin typeface="Calibri"/>
                <a:cs typeface="Calibri"/>
              </a:rPr>
              <a:t> </a:t>
            </a:r>
            <a:r>
              <a:rPr sz="1050" baseline="3968" dirty="0">
                <a:latin typeface="Calibri"/>
                <a:cs typeface="Calibri"/>
              </a:rPr>
              <a:t>(possibly</a:t>
            </a:r>
            <a:r>
              <a:rPr sz="1050" spc="-7" baseline="3968" dirty="0">
                <a:latin typeface="Calibri"/>
                <a:cs typeface="Calibri"/>
              </a:rPr>
              <a:t> </a:t>
            </a:r>
            <a:r>
              <a:rPr sz="1050" baseline="3968" dirty="0">
                <a:latin typeface="Calibri"/>
                <a:cs typeface="Calibri"/>
              </a:rPr>
              <a:t>less</a:t>
            </a:r>
            <a:r>
              <a:rPr sz="1050" spc="7" baseline="3968" dirty="0">
                <a:latin typeface="Calibri"/>
                <a:cs typeface="Calibri"/>
              </a:rPr>
              <a:t> </a:t>
            </a:r>
            <a:r>
              <a:rPr sz="1050" baseline="3968" dirty="0">
                <a:latin typeface="Calibri"/>
                <a:cs typeface="Calibri"/>
              </a:rPr>
              <a:t>than</a:t>
            </a:r>
            <a:r>
              <a:rPr sz="1050" spc="75" baseline="3968" dirty="0">
                <a:latin typeface="Calibri"/>
                <a:cs typeface="Calibri"/>
              </a:rPr>
              <a:t> </a:t>
            </a:r>
            <a:r>
              <a:rPr sz="1050" spc="-15" baseline="3968" dirty="0">
                <a:latin typeface="Calibri"/>
                <a:cs typeface="Calibri"/>
              </a:rPr>
              <a:t>trees)</a:t>
            </a:r>
            <a:r>
              <a:rPr sz="600" spc="-1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12700" marR="182245">
              <a:lnSpc>
                <a:spcPts val="680"/>
              </a:lnSpc>
              <a:spcBef>
                <a:spcPts val="455"/>
              </a:spcBef>
            </a:pPr>
            <a:r>
              <a:rPr sz="700" dirty="0">
                <a:latin typeface="Calibri"/>
                <a:cs typeface="Calibri"/>
              </a:rPr>
              <a:t>Sea: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translational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motion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variation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phase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magnitude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4123" y="7593756"/>
            <a:ext cx="214884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560705" algn="l"/>
              </a:tabLst>
            </a:pPr>
            <a:r>
              <a:rPr sz="700" spc="-10" dirty="0">
                <a:latin typeface="Calibri"/>
                <a:cs typeface="Calibri"/>
              </a:rPr>
              <a:t>Rain:</a:t>
            </a:r>
            <a:r>
              <a:rPr sz="700" dirty="0">
                <a:latin typeface="Calibri"/>
                <a:cs typeface="Calibri"/>
              </a:rPr>
              <a:t>	</a:t>
            </a:r>
            <a:r>
              <a:rPr sz="700" spc="-10" dirty="0">
                <a:latin typeface="Calibri"/>
                <a:cs typeface="Calibri"/>
              </a:rPr>
              <a:t>translational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motion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oscillation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due</a:t>
            </a:r>
            <a:r>
              <a:rPr sz="700" spc="11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7004" y="7680625"/>
            <a:ext cx="104140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turbulence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(thunderstorms)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4123" y="7823881"/>
            <a:ext cx="24193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Chaff: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32708" y="7823881"/>
            <a:ext cx="138176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similar to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rain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higher</a:t>
            </a:r>
            <a:r>
              <a:rPr sz="700" spc="-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magnitude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89423" y="6079036"/>
            <a:ext cx="2032635" cy="37973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77495" marR="5080" indent="-26543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43220" y="6385360"/>
            <a:ext cx="874394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79820" y="7155675"/>
            <a:ext cx="42545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78296" y="7277596"/>
            <a:ext cx="52069" cy="563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600">
              <a:latin typeface="Calibri"/>
              <a:cs typeface="Calibri"/>
            </a:endParaRPr>
          </a:p>
          <a:p>
            <a:pPr indent="8890">
              <a:lnSpc>
                <a:spcPct val="196700"/>
              </a:lnSpc>
              <a:spcBef>
                <a:spcPts val="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31996" y="6405132"/>
            <a:ext cx="114998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nternal</a:t>
            </a:r>
            <a:r>
              <a:rPr sz="7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Fluctuation</a:t>
            </a:r>
            <a:r>
              <a:rPr sz="7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sz="7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Clutter</a:t>
            </a:r>
            <a:r>
              <a:rPr sz="700" spc="-10" dirty="0">
                <a:latin typeface="Calibri"/>
                <a:cs typeface="Calibri"/>
              </a:rPr>
              <a:t>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31996" y="6619921"/>
            <a:ext cx="1744345" cy="59690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109855">
              <a:lnSpc>
                <a:spcPts val="700"/>
              </a:lnSpc>
              <a:spcBef>
                <a:spcPts val="254"/>
              </a:spcBef>
            </a:pPr>
            <a:r>
              <a:rPr sz="700" dirty="0">
                <a:latin typeface="Calibri"/>
                <a:cs typeface="Calibri"/>
              </a:rPr>
              <a:t>This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fluctuation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results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spreading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clutter</a:t>
            </a:r>
            <a:r>
              <a:rPr sz="700" spc="-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spectrum: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ts val="700"/>
              </a:lnSpc>
              <a:spcBef>
                <a:spcPts val="425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broader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spreading,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less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effective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MTI.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700" spc="-10" dirty="0">
                <a:latin typeface="Calibri"/>
                <a:cs typeface="Calibri"/>
              </a:rPr>
              <a:t>Example: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049011" y="6551676"/>
            <a:ext cx="2365375" cy="1981200"/>
            <a:chOff x="5049011" y="6551676"/>
            <a:chExt cx="2365375" cy="1981200"/>
          </a:xfrm>
        </p:grpSpPr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3495" y="6551676"/>
              <a:ext cx="1540764" cy="198119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079492" y="7011923"/>
              <a:ext cx="1889760" cy="521334"/>
            </a:xfrm>
            <a:custGeom>
              <a:avLst/>
              <a:gdLst/>
              <a:ahLst/>
              <a:cxnLst/>
              <a:rect l="l" t="t" r="r" b="b"/>
              <a:pathLst>
                <a:path w="1889759" h="521334">
                  <a:moveTo>
                    <a:pt x="3047" y="521208"/>
                  </a:moveTo>
                  <a:lnTo>
                    <a:pt x="0" y="510540"/>
                  </a:lnTo>
                  <a:lnTo>
                    <a:pt x="1886711" y="0"/>
                  </a:lnTo>
                  <a:lnTo>
                    <a:pt x="1889759" y="12192"/>
                  </a:lnTo>
                  <a:lnTo>
                    <a:pt x="3047" y="52120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63155" y="7001255"/>
              <a:ext cx="38100" cy="3352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049011" y="7255763"/>
              <a:ext cx="1615440" cy="429895"/>
            </a:xfrm>
            <a:custGeom>
              <a:avLst/>
              <a:gdLst/>
              <a:ahLst/>
              <a:cxnLst/>
              <a:rect l="l" t="t" r="r" b="b"/>
              <a:pathLst>
                <a:path w="1615440" h="429895">
                  <a:moveTo>
                    <a:pt x="3048" y="429767"/>
                  </a:moveTo>
                  <a:lnTo>
                    <a:pt x="0" y="417575"/>
                  </a:lnTo>
                  <a:lnTo>
                    <a:pt x="1612391" y="0"/>
                  </a:lnTo>
                  <a:lnTo>
                    <a:pt x="1615439" y="12191"/>
                  </a:lnTo>
                  <a:lnTo>
                    <a:pt x="3048" y="42976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58355" y="7245095"/>
              <a:ext cx="38100" cy="3352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049011" y="7408163"/>
              <a:ext cx="1584960" cy="429895"/>
            </a:xfrm>
            <a:custGeom>
              <a:avLst/>
              <a:gdLst/>
              <a:ahLst/>
              <a:cxnLst/>
              <a:rect l="l" t="t" r="r" b="b"/>
              <a:pathLst>
                <a:path w="1584959" h="429895">
                  <a:moveTo>
                    <a:pt x="3048" y="429767"/>
                  </a:moveTo>
                  <a:lnTo>
                    <a:pt x="0" y="417575"/>
                  </a:lnTo>
                  <a:lnTo>
                    <a:pt x="1581911" y="0"/>
                  </a:lnTo>
                  <a:lnTo>
                    <a:pt x="1584959" y="12191"/>
                  </a:lnTo>
                  <a:lnTo>
                    <a:pt x="3048" y="42976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7876" y="7397495"/>
              <a:ext cx="38100" cy="3352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049011" y="7712963"/>
              <a:ext cx="1188720" cy="307975"/>
            </a:xfrm>
            <a:custGeom>
              <a:avLst/>
              <a:gdLst/>
              <a:ahLst/>
              <a:cxnLst/>
              <a:rect l="l" t="t" r="r" b="b"/>
              <a:pathLst>
                <a:path w="1188720" h="307975">
                  <a:moveTo>
                    <a:pt x="3048" y="307848"/>
                  </a:moveTo>
                  <a:lnTo>
                    <a:pt x="0" y="297180"/>
                  </a:lnTo>
                  <a:lnTo>
                    <a:pt x="1185671" y="0"/>
                  </a:lnTo>
                  <a:lnTo>
                    <a:pt x="1188719" y="10667"/>
                  </a:lnTo>
                  <a:lnTo>
                    <a:pt x="3048" y="30784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1635" y="7702295"/>
              <a:ext cx="38100" cy="3352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049011" y="7956803"/>
              <a:ext cx="1066800" cy="277495"/>
            </a:xfrm>
            <a:custGeom>
              <a:avLst/>
              <a:gdLst/>
              <a:ahLst/>
              <a:cxnLst/>
              <a:rect l="l" t="t" r="r" b="b"/>
              <a:pathLst>
                <a:path w="1066800" h="277495">
                  <a:moveTo>
                    <a:pt x="3048" y="277367"/>
                  </a:moveTo>
                  <a:lnTo>
                    <a:pt x="0" y="265176"/>
                  </a:lnTo>
                  <a:lnTo>
                    <a:pt x="1063751" y="0"/>
                  </a:lnTo>
                  <a:lnTo>
                    <a:pt x="1066800" y="10667"/>
                  </a:lnTo>
                  <a:lnTo>
                    <a:pt x="3048" y="27736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09715" y="7944611"/>
              <a:ext cx="38100" cy="35051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4353559" y="7479477"/>
            <a:ext cx="64516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Calibri"/>
                <a:cs typeface="Calibri"/>
              </a:rPr>
              <a:t>Rain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clouds</a:t>
            </a:r>
            <a:endParaRPr sz="800">
              <a:latin typeface="Calibri"/>
              <a:cs typeface="Calibri"/>
            </a:endParaRPr>
          </a:p>
          <a:p>
            <a:pPr marL="415925">
              <a:lnSpc>
                <a:spcPct val="100000"/>
              </a:lnSpc>
            </a:pPr>
            <a:r>
              <a:rPr sz="800" spc="-10" dirty="0">
                <a:latin typeface="Calibri"/>
                <a:cs typeface="Calibri"/>
              </a:rPr>
              <a:t>Chaff</a:t>
            </a:r>
            <a:endParaRPr sz="800">
              <a:latin typeface="Calibri"/>
              <a:cs typeface="Calibri"/>
            </a:endParaRPr>
          </a:p>
          <a:p>
            <a:pPr marL="12700" marR="41910">
              <a:lnSpc>
                <a:spcPct val="100000"/>
              </a:lnSpc>
              <a:spcBef>
                <a:spcPts val="240"/>
              </a:spcBef>
            </a:pPr>
            <a:r>
              <a:rPr sz="800" dirty="0">
                <a:latin typeface="Calibri"/>
                <a:cs typeface="Calibri"/>
              </a:rPr>
              <a:t>Sea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Echo,</a:t>
            </a:r>
            <a:r>
              <a:rPr sz="800" spc="-6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high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wind</a:t>
            </a:r>
            <a:endParaRPr sz="800">
              <a:latin typeface="Calibri"/>
              <a:cs typeface="Calibri"/>
            </a:endParaRPr>
          </a:p>
          <a:p>
            <a:pPr marL="94615" marR="10160" indent="-32384">
              <a:lnSpc>
                <a:spcPts val="919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Wooded</a:t>
            </a:r>
            <a:r>
              <a:rPr sz="800" spc="-4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Hills,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20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mph</a:t>
            </a:r>
            <a:r>
              <a:rPr sz="800" spc="-4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wind</a:t>
            </a:r>
            <a:endParaRPr sz="800">
              <a:latin typeface="Calibri"/>
              <a:cs typeface="Calibri"/>
            </a:endParaRPr>
          </a:p>
          <a:p>
            <a:pPr marL="12700" marR="133985">
              <a:lnSpc>
                <a:spcPts val="919"/>
              </a:lnSpc>
              <a:spcBef>
                <a:spcPts val="80"/>
              </a:spcBef>
            </a:pPr>
            <a:r>
              <a:rPr sz="800" spc="-10" dirty="0">
                <a:latin typeface="Calibri"/>
                <a:cs typeface="Calibri"/>
              </a:rPr>
              <a:t>Sparse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Hills,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Calm</a:t>
            </a:r>
            <a:r>
              <a:rPr sz="800" spc="-4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wind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41540" y="8654374"/>
            <a:ext cx="132715" cy="939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75" spc="-127" baseline="6172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450" spc="-85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675" spc="-127" baseline="6172" dirty="0">
                <a:solidFill>
                  <a:srgbClr val="878787"/>
                </a:solidFill>
                <a:latin typeface="Calibri"/>
                <a:cs typeface="Calibri"/>
              </a:rPr>
              <a:t>2</a:t>
            </a:r>
            <a:r>
              <a:rPr sz="450" spc="-85" dirty="0">
                <a:solidFill>
                  <a:srgbClr val="878787"/>
                </a:solidFill>
                <a:latin typeface="Calibri"/>
                <a:cs typeface="Calibri"/>
              </a:rPr>
              <a:t>2</a:t>
            </a:r>
            <a:r>
              <a:rPr sz="675" spc="-127" baseline="6172" dirty="0">
                <a:solidFill>
                  <a:srgbClr val="878787"/>
                </a:solidFill>
                <a:latin typeface="Calibri"/>
                <a:cs typeface="Calibri"/>
              </a:rPr>
              <a:t>0</a:t>
            </a:r>
            <a:r>
              <a:rPr sz="450" spc="-85" dirty="0">
                <a:solidFill>
                  <a:srgbClr val="878787"/>
                </a:solidFill>
                <a:latin typeface="Calibri"/>
                <a:cs typeface="Calibri"/>
              </a:rPr>
              <a:t>0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524503" y="8655898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119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24503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121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36367" y="2210175"/>
            <a:ext cx="67945" cy="272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50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1243" y="1205284"/>
            <a:ext cx="3199130" cy="76454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035050" marR="413384" indent="-26543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ts val="1160"/>
              </a:lnSpc>
              <a:tabLst>
                <a:tab pos="1423670" algn="l"/>
              </a:tabLst>
            </a:pPr>
            <a:r>
              <a:rPr sz="11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nternal</a:t>
            </a:r>
            <a:r>
              <a:rPr sz="7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Fluctuation</a:t>
            </a:r>
            <a:r>
              <a:rPr sz="7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sz="7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Clutter</a:t>
            </a:r>
            <a:r>
              <a:rPr sz="700" spc="-10" dirty="0">
                <a:latin typeface="Calibri"/>
                <a:cs typeface="Calibri"/>
              </a:rPr>
              <a:t>:</a:t>
            </a:r>
            <a:r>
              <a:rPr sz="700" dirty="0">
                <a:latin typeface="Calibri"/>
                <a:cs typeface="Calibri"/>
              </a:rPr>
              <a:t>	</a:t>
            </a: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  <a:p>
            <a:pPr marL="12700" marR="5080">
              <a:lnSpc>
                <a:spcPts val="700"/>
              </a:lnSpc>
              <a:spcBef>
                <a:spcPts val="475"/>
              </a:spcBef>
            </a:pPr>
            <a:r>
              <a:rPr sz="700" dirty="0">
                <a:latin typeface="Calibri"/>
                <a:cs typeface="Calibri"/>
              </a:rPr>
              <a:t>The spectrum 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clutter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expressed mathematically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function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three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variables: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1395" y="2174747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79" h="44450">
                <a:moveTo>
                  <a:pt x="27432" y="42672"/>
                </a:moveTo>
                <a:lnTo>
                  <a:pt x="10668" y="42672"/>
                </a:lnTo>
                <a:lnTo>
                  <a:pt x="9144" y="41148"/>
                </a:lnTo>
                <a:lnTo>
                  <a:pt x="6096" y="39624"/>
                </a:lnTo>
                <a:lnTo>
                  <a:pt x="3048" y="36576"/>
                </a:lnTo>
                <a:lnTo>
                  <a:pt x="3048" y="33528"/>
                </a:lnTo>
                <a:lnTo>
                  <a:pt x="1524" y="30480"/>
                </a:lnTo>
                <a:lnTo>
                  <a:pt x="0" y="28956"/>
                </a:lnTo>
                <a:lnTo>
                  <a:pt x="0" y="18288"/>
                </a:lnTo>
                <a:lnTo>
                  <a:pt x="1524" y="15240"/>
                </a:lnTo>
                <a:lnTo>
                  <a:pt x="1524" y="12192"/>
                </a:lnTo>
                <a:lnTo>
                  <a:pt x="3048" y="10668"/>
                </a:lnTo>
                <a:lnTo>
                  <a:pt x="4572" y="7620"/>
                </a:lnTo>
                <a:lnTo>
                  <a:pt x="6096" y="6096"/>
                </a:lnTo>
                <a:lnTo>
                  <a:pt x="7620" y="3048"/>
                </a:lnTo>
                <a:lnTo>
                  <a:pt x="9144" y="1524"/>
                </a:lnTo>
                <a:lnTo>
                  <a:pt x="12192" y="1524"/>
                </a:lnTo>
                <a:lnTo>
                  <a:pt x="15240" y="0"/>
                </a:lnTo>
                <a:lnTo>
                  <a:pt x="42672" y="0"/>
                </a:lnTo>
                <a:lnTo>
                  <a:pt x="42672" y="6096"/>
                </a:lnTo>
                <a:lnTo>
                  <a:pt x="16764" y="6096"/>
                </a:lnTo>
                <a:lnTo>
                  <a:pt x="15240" y="7620"/>
                </a:lnTo>
                <a:lnTo>
                  <a:pt x="13716" y="7620"/>
                </a:lnTo>
                <a:lnTo>
                  <a:pt x="10668" y="10668"/>
                </a:lnTo>
                <a:lnTo>
                  <a:pt x="10668" y="12192"/>
                </a:lnTo>
                <a:lnTo>
                  <a:pt x="9144" y="13716"/>
                </a:lnTo>
                <a:lnTo>
                  <a:pt x="9144" y="15240"/>
                </a:lnTo>
                <a:lnTo>
                  <a:pt x="7620" y="16764"/>
                </a:lnTo>
                <a:lnTo>
                  <a:pt x="7620" y="25908"/>
                </a:lnTo>
                <a:lnTo>
                  <a:pt x="9144" y="27432"/>
                </a:lnTo>
                <a:lnTo>
                  <a:pt x="9144" y="32004"/>
                </a:lnTo>
                <a:lnTo>
                  <a:pt x="13716" y="36576"/>
                </a:lnTo>
                <a:lnTo>
                  <a:pt x="15240" y="36576"/>
                </a:lnTo>
                <a:lnTo>
                  <a:pt x="18288" y="38100"/>
                </a:lnTo>
                <a:lnTo>
                  <a:pt x="33528" y="38100"/>
                </a:lnTo>
                <a:lnTo>
                  <a:pt x="30480" y="41148"/>
                </a:lnTo>
                <a:lnTo>
                  <a:pt x="27432" y="42672"/>
                </a:lnTo>
                <a:close/>
              </a:path>
              <a:path w="43179" h="44450">
                <a:moveTo>
                  <a:pt x="33528" y="38100"/>
                </a:moveTo>
                <a:lnTo>
                  <a:pt x="22860" y="38100"/>
                </a:lnTo>
                <a:lnTo>
                  <a:pt x="25908" y="36576"/>
                </a:lnTo>
                <a:lnTo>
                  <a:pt x="27432" y="33528"/>
                </a:lnTo>
                <a:lnTo>
                  <a:pt x="30480" y="32004"/>
                </a:lnTo>
                <a:lnTo>
                  <a:pt x="30480" y="16764"/>
                </a:lnTo>
                <a:lnTo>
                  <a:pt x="28956" y="15240"/>
                </a:lnTo>
                <a:lnTo>
                  <a:pt x="28956" y="12192"/>
                </a:lnTo>
                <a:lnTo>
                  <a:pt x="25908" y="9144"/>
                </a:lnTo>
                <a:lnTo>
                  <a:pt x="25908" y="7620"/>
                </a:lnTo>
                <a:lnTo>
                  <a:pt x="24384" y="6096"/>
                </a:lnTo>
                <a:lnTo>
                  <a:pt x="32004" y="6096"/>
                </a:lnTo>
                <a:lnTo>
                  <a:pt x="33528" y="7620"/>
                </a:lnTo>
                <a:lnTo>
                  <a:pt x="33528" y="9144"/>
                </a:lnTo>
                <a:lnTo>
                  <a:pt x="35052" y="10668"/>
                </a:lnTo>
                <a:lnTo>
                  <a:pt x="36576" y="10668"/>
                </a:lnTo>
                <a:lnTo>
                  <a:pt x="36576" y="13716"/>
                </a:lnTo>
                <a:lnTo>
                  <a:pt x="38100" y="15240"/>
                </a:lnTo>
                <a:lnTo>
                  <a:pt x="38100" y="28956"/>
                </a:lnTo>
                <a:lnTo>
                  <a:pt x="36576" y="30480"/>
                </a:lnTo>
                <a:lnTo>
                  <a:pt x="36576" y="33528"/>
                </a:lnTo>
                <a:lnTo>
                  <a:pt x="35052" y="35052"/>
                </a:lnTo>
                <a:lnTo>
                  <a:pt x="33528" y="38100"/>
                </a:lnTo>
                <a:close/>
              </a:path>
              <a:path w="43179" h="44450">
                <a:moveTo>
                  <a:pt x="22860" y="44196"/>
                </a:moveTo>
                <a:lnTo>
                  <a:pt x="16764" y="44196"/>
                </a:lnTo>
                <a:lnTo>
                  <a:pt x="13716" y="42672"/>
                </a:lnTo>
                <a:lnTo>
                  <a:pt x="25908" y="42672"/>
                </a:lnTo>
                <a:lnTo>
                  <a:pt x="22860" y="44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2891" y="2157591"/>
            <a:ext cx="58419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50" dirty="0">
                <a:latin typeface="Calibri"/>
                <a:cs typeface="Calibri"/>
              </a:rPr>
              <a:t>C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4895" y="2113452"/>
            <a:ext cx="150304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,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RMS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clutter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spread in</a:t>
            </a:r>
            <a:r>
              <a:rPr sz="700" spc="6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Hz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1395" y="2314955"/>
            <a:ext cx="43180" cy="44450"/>
          </a:xfrm>
          <a:custGeom>
            <a:avLst/>
            <a:gdLst/>
            <a:ahLst/>
            <a:cxnLst/>
            <a:rect l="l" t="t" r="r" b="b"/>
            <a:pathLst>
              <a:path w="43179" h="44450">
                <a:moveTo>
                  <a:pt x="27432" y="42672"/>
                </a:moveTo>
                <a:lnTo>
                  <a:pt x="10668" y="42672"/>
                </a:lnTo>
                <a:lnTo>
                  <a:pt x="9144" y="41148"/>
                </a:lnTo>
                <a:lnTo>
                  <a:pt x="6096" y="39624"/>
                </a:lnTo>
                <a:lnTo>
                  <a:pt x="3048" y="36576"/>
                </a:lnTo>
                <a:lnTo>
                  <a:pt x="3048" y="33528"/>
                </a:lnTo>
                <a:lnTo>
                  <a:pt x="1524" y="30480"/>
                </a:lnTo>
                <a:lnTo>
                  <a:pt x="0" y="28956"/>
                </a:lnTo>
                <a:lnTo>
                  <a:pt x="0" y="18288"/>
                </a:lnTo>
                <a:lnTo>
                  <a:pt x="1524" y="15240"/>
                </a:lnTo>
                <a:lnTo>
                  <a:pt x="1524" y="12192"/>
                </a:lnTo>
                <a:lnTo>
                  <a:pt x="3048" y="10668"/>
                </a:lnTo>
                <a:lnTo>
                  <a:pt x="4572" y="7620"/>
                </a:lnTo>
                <a:lnTo>
                  <a:pt x="6096" y="6096"/>
                </a:lnTo>
                <a:lnTo>
                  <a:pt x="7620" y="3048"/>
                </a:lnTo>
                <a:lnTo>
                  <a:pt x="9144" y="1524"/>
                </a:lnTo>
                <a:lnTo>
                  <a:pt x="12192" y="1524"/>
                </a:lnTo>
                <a:lnTo>
                  <a:pt x="15240" y="0"/>
                </a:lnTo>
                <a:lnTo>
                  <a:pt x="42672" y="0"/>
                </a:lnTo>
                <a:lnTo>
                  <a:pt x="42672" y="6096"/>
                </a:lnTo>
                <a:lnTo>
                  <a:pt x="16764" y="6096"/>
                </a:lnTo>
                <a:lnTo>
                  <a:pt x="15240" y="7620"/>
                </a:lnTo>
                <a:lnTo>
                  <a:pt x="13716" y="7620"/>
                </a:lnTo>
                <a:lnTo>
                  <a:pt x="10668" y="10668"/>
                </a:lnTo>
                <a:lnTo>
                  <a:pt x="10668" y="12192"/>
                </a:lnTo>
                <a:lnTo>
                  <a:pt x="9144" y="13716"/>
                </a:lnTo>
                <a:lnTo>
                  <a:pt x="9144" y="15240"/>
                </a:lnTo>
                <a:lnTo>
                  <a:pt x="7620" y="16764"/>
                </a:lnTo>
                <a:lnTo>
                  <a:pt x="7620" y="25908"/>
                </a:lnTo>
                <a:lnTo>
                  <a:pt x="9144" y="27432"/>
                </a:lnTo>
                <a:lnTo>
                  <a:pt x="9144" y="32004"/>
                </a:lnTo>
                <a:lnTo>
                  <a:pt x="13716" y="36576"/>
                </a:lnTo>
                <a:lnTo>
                  <a:pt x="15240" y="36576"/>
                </a:lnTo>
                <a:lnTo>
                  <a:pt x="18288" y="38100"/>
                </a:lnTo>
                <a:lnTo>
                  <a:pt x="33528" y="38100"/>
                </a:lnTo>
                <a:lnTo>
                  <a:pt x="30480" y="41148"/>
                </a:lnTo>
                <a:lnTo>
                  <a:pt x="27432" y="42672"/>
                </a:lnTo>
                <a:close/>
              </a:path>
              <a:path w="43179" h="44450">
                <a:moveTo>
                  <a:pt x="33528" y="38100"/>
                </a:moveTo>
                <a:lnTo>
                  <a:pt x="22860" y="38100"/>
                </a:lnTo>
                <a:lnTo>
                  <a:pt x="25908" y="36576"/>
                </a:lnTo>
                <a:lnTo>
                  <a:pt x="27432" y="33528"/>
                </a:lnTo>
                <a:lnTo>
                  <a:pt x="30480" y="32004"/>
                </a:lnTo>
                <a:lnTo>
                  <a:pt x="30480" y="16764"/>
                </a:lnTo>
                <a:lnTo>
                  <a:pt x="28956" y="15240"/>
                </a:lnTo>
                <a:lnTo>
                  <a:pt x="28956" y="12192"/>
                </a:lnTo>
                <a:lnTo>
                  <a:pt x="25908" y="9144"/>
                </a:lnTo>
                <a:lnTo>
                  <a:pt x="25908" y="7620"/>
                </a:lnTo>
                <a:lnTo>
                  <a:pt x="24384" y="6096"/>
                </a:lnTo>
                <a:lnTo>
                  <a:pt x="32004" y="6096"/>
                </a:lnTo>
                <a:lnTo>
                  <a:pt x="33528" y="7620"/>
                </a:lnTo>
                <a:lnTo>
                  <a:pt x="33528" y="9144"/>
                </a:lnTo>
                <a:lnTo>
                  <a:pt x="35052" y="10668"/>
                </a:lnTo>
                <a:lnTo>
                  <a:pt x="36576" y="10668"/>
                </a:lnTo>
                <a:lnTo>
                  <a:pt x="36576" y="13716"/>
                </a:lnTo>
                <a:lnTo>
                  <a:pt x="38100" y="15240"/>
                </a:lnTo>
                <a:lnTo>
                  <a:pt x="38100" y="28956"/>
                </a:lnTo>
                <a:lnTo>
                  <a:pt x="36576" y="30480"/>
                </a:lnTo>
                <a:lnTo>
                  <a:pt x="36576" y="33528"/>
                </a:lnTo>
                <a:lnTo>
                  <a:pt x="35052" y="35052"/>
                </a:lnTo>
                <a:lnTo>
                  <a:pt x="33528" y="38100"/>
                </a:lnTo>
                <a:close/>
              </a:path>
              <a:path w="43179" h="44450">
                <a:moveTo>
                  <a:pt x="22860" y="44196"/>
                </a:moveTo>
                <a:lnTo>
                  <a:pt x="16764" y="44196"/>
                </a:lnTo>
                <a:lnTo>
                  <a:pt x="13716" y="42672"/>
                </a:lnTo>
                <a:lnTo>
                  <a:pt x="25908" y="42672"/>
                </a:lnTo>
                <a:lnTo>
                  <a:pt x="22860" y="44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75843" y="1942557"/>
            <a:ext cx="2431415" cy="446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314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1.</a:t>
            </a:r>
            <a:r>
              <a:rPr sz="700" spc="310" dirty="0">
                <a:latin typeface="Calibri"/>
                <a:cs typeface="Calibri"/>
              </a:rPr>
              <a:t>  </a:t>
            </a:r>
            <a:r>
              <a:rPr sz="700" dirty="0">
                <a:latin typeface="Calibri"/>
                <a:cs typeface="Calibri"/>
              </a:rPr>
              <a:t>a,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parameter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given by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Figure 4.29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for various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clutter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types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2.</a:t>
            </a:r>
            <a:endParaRPr sz="7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265"/>
              </a:spcBef>
              <a:tabLst>
                <a:tab pos="266065" algn="l"/>
              </a:tabLst>
            </a:pPr>
            <a:r>
              <a:rPr sz="700" spc="-25" dirty="0">
                <a:latin typeface="Calibri"/>
                <a:cs typeface="Calibri"/>
              </a:rPr>
              <a:t>3.</a:t>
            </a:r>
            <a:r>
              <a:rPr sz="700" dirty="0">
                <a:latin typeface="Calibri"/>
                <a:cs typeface="Calibri"/>
              </a:rPr>
              <a:t>	</a:t>
            </a:r>
            <a:r>
              <a:rPr sz="675" spc="-44" baseline="-12345" dirty="0">
                <a:latin typeface="Calibri"/>
                <a:cs typeface="Calibri"/>
              </a:rPr>
              <a:t>v</a:t>
            </a:r>
            <a:r>
              <a:rPr sz="700" spc="-30" dirty="0">
                <a:latin typeface="Calibri"/>
                <a:cs typeface="Calibri"/>
              </a:rPr>
              <a:t>,</a:t>
            </a:r>
            <a:r>
              <a:rPr sz="700" spc="-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RMS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clutter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velocity spread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m/s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4123" y="2572176"/>
            <a:ext cx="1878964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clutter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power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spectrum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 represented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W(f)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51607" y="2686456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51607" y="2866288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31996" y="1205284"/>
            <a:ext cx="2790190" cy="67310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035050" marR="5080" indent="-26543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ts val="1160"/>
              </a:lnSpc>
              <a:tabLst>
                <a:tab pos="1423670" algn="l"/>
              </a:tabLst>
            </a:pPr>
            <a:r>
              <a:rPr sz="11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</a:t>
            </a:r>
            <a:r>
              <a:rPr sz="7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nternal</a:t>
            </a:r>
            <a:r>
              <a:rPr sz="7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Fluctuation</a:t>
            </a:r>
            <a:r>
              <a:rPr sz="7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sz="7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Clutter</a:t>
            </a:r>
            <a:r>
              <a:rPr sz="700" spc="-10" dirty="0">
                <a:latin typeface="Calibri"/>
                <a:cs typeface="Calibri"/>
              </a:rPr>
              <a:t>:</a:t>
            </a:r>
            <a:r>
              <a:rPr sz="700" dirty="0">
                <a:latin typeface="Calibri"/>
                <a:cs typeface="Calibri"/>
              </a:rPr>
              <a:t>	</a:t>
            </a: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700" dirty="0">
                <a:latin typeface="Calibri"/>
                <a:cs typeface="Calibri"/>
              </a:rPr>
              <a:t>The power </a:t>
            </a:r>
            <a:r>
              <a:rPr sz="700" spc="-10" dirty="0">
                <a:latin typeface="Calibri"/>
                <a:cs typeface="Calibri"/>
              </a:rPr>
              <a:t>spectra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expressed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three </a:t>
            </a:r>
            <a:r>
              <a:rPr sz="700" spc="-10" dirty="0">
                <a:latin typeface="Calibri"/>
                <a:cs typeface="Calibri"/>
              </a:rPr>
              <a:t>parameters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are: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67120" y="2210175"/>
            <a:ext cx="67945" cy="272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50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74739" y="268188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64071" y="286476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5255" y="1982724"/>
            <a:ext cx="1652015" cy="31394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306315" y="2016052"/>
            <a:ext cx="14922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-25" dirty="0">
                <a:latin typeface="Calibri"/>
                <a:cs typeface="Calibri"/>
              </a:rPr>
              <a:t>1.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06315" y="2473252"/>
            <a:ext cx="14922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-25" dirty="0">
                <a:latin typeface="Calibri"/>
                <a:cs typeface="Calibri"/>
              </a:rPr>
              <a:t>2.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06315" y="2960932"/>
            <a:ext cx="14922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-25" dirty="0">
                <a:latin typeface="Calibri"/>
                <a:cs typeface="Calibri"/>
              </a:rPr>
              <a:t>3.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756403" y="2455164"/>
            <a:ext cx="940435" cy="356870"/>
            <a:chOff x="4756403" y="2455164"/>
            <a:chExt cx="940435" cy="356870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6403" y="2455164"/>
              <a:ext cx="909828" cy="31394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416296" y="2622803"/>
              <a:ext cx="274320" cy="182880"/>
            </a:xfrm>
            <a:custGeom>
              <a:avLst/>
              <a:gdLst/>
              <a:ahLst/>
              <a:cxnLst/>
              <a:rect l="l" t="t" r="r" b="b"/>
              <a:pathLst>
                <a:path w="274320" h="182880">
                  <a:moveTo>
                    <a:pt x="0" y="182880"/>
                  </a:moveTo>
                  <a:lnTo>
                    <a:pt x="274319" y="182880"/>
                  </a:lnTo>
                  <a:lnTo>
                    <a:pt x="274319" y="0"/>
                  </a:lnTo>
                  <a:lnTo>
                    <a:pt x="0" y="0"/>
                  </a:lnTo>
                  <a:lnTo>
                    <a:pt x="0" y="182880"/>
                  </a:lnTo>
                  <a:close/>
                </a:path>
              </a:pathLst>
            </a:custGeom>
            <a:ln w="1219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753355" y="2961132"/>
            <a:ext cx="981710" cy="338455"/>
            <a:chOff x="4753355" y="2961132"/>
            <a:chExt cx="981710" cy="338455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3355" y="2961132"/>
              <a:ext cx="981456" cy="31394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416296" y="3110483"/>
              <a:ext cx="274320" cy="182880"/>
            </a:xfrm>
            <a:custGeom>
              <a:avLst/>
              <a:gdLst/>
              <a:ahLst/>
              <a:cxnLst/>
              <a:rect l="l" t="t" r="r" b="b"/>
              <a:pathLst>
                <a:path w="274320" h="182879">
                  <a:moveTo>
                    <a:pt x="0" y="182880"/>
                  </a:moveTo>
                  <a:lnTo>
                    <a:pt x="274319" y="182880"/>
                  </a:lnTo>
                  <a:lnTo>
                    <a:pt x="274319" y="0"/>
                  </a:lnTo>
                  <a:lnTo>
                    <a:pt x="0" y="0"/>
                  </a:lnTo>
                  <a:lnTo>
                    <a:pt x="0" y="182880"/>
                  </a:lnTo>
                  <a:close/>
                </a:path>
              </a:pathLst>
            </a:custGeom>
            <a:ln w="1219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255255" y="3766935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122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58672" y="6079036"/>
            <a:ext cx="2032635" cy="37973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77495" marR="5080" indent="-26543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12467" y="6385360"/>
            <a:ext cx="874394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433319" y="773394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36367" y="7083927"/>
            <a:ext cx="67945" cy="272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50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436367" y="7576973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01243" y="6405132"/>
            <a:ext cx="110426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Clutter</a:t>
            </a:r>
            <a:r>
              <a:rPr sz="1100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Attenuation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01243" y="6616872"/>
            <a:ext cx="144843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definition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 </a:t>
            </a:r>
            <a:r>
              <a:rPr sz="700" spc="-10" dirty="0">
                <a:latin typeface="Calibri"/>
                <a:cs typeface="Calibri"/>
              </a:rPr>
              <a:t>Clutter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Attenuation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is: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5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0640" y="6858000"/>
            <a:ext cx="1007363" cy="768096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0012" y="7920228"/>
            <a:ext cx="85344" cy="68580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336804" y="7667867"/>
            <a:ext cx="1991360" cy="35877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5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single delay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line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filter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endParaRPr sz="700">
              <a:latin typeface="Calibri"/>
              <a:cs typeface="Calibri"/>
            </a:endParaRPr>
          </a:p>
          <a:p>
            <a:pPr marL="1002665">
              <a:lnSpc>
                <a:spcPct val="100000"/>
              </a:lnSpc>
              <a:spcBef>
                <a:spcPts val="300"/>
              </a:spcBef>
            </a:pPr>
            <a:r>
              <a:rPr sz="1050" dirty="0">
                <a:latin typeface="Times New Roman"/>
                <a:cs typeface="Times New Roman"/>
              </a:rPr>
              <a:t>2sin(</a:t>
            </a:r>
            <a:r>
              <a:rPr sz="1050" spc="390" dirty="0">
                <a:latin typeface="Times New Roman"/>
                <a:cs typeface="Times New Roman"/>
              </a:rPr>
              <a:t> </a:t>
            </a:r>
            <a:r>
              <a:rPr sz="1050" i="1" spc="-10" dirty="0">
                <a:latin typeface="Times New Roman"/>
                <a:cs typeface="Times New Roman"/>
              </a:rPr>
              <a:t>f</a:t>
            </a:r>
            <a:r>
              <a:rPr sz="900" i="1" spc="-15" baseline="-18518" dirty="0">
                <a:latin typeface="Times New Roman"/>
                <a:cs typeface="Times New Roman"/>
              </a:rPr>
              <a:t>d</a:t>
            </a:r>
            <a:r>
              <a:rPr sz="1050" i="1" spc="-10" dirty="0">
                <a:latin typeface="Times New Roman"/>
                <a:cs typeface="Times New Roman"/>
              </a:rPr>
              <a:t>T</a:t>
            </a:r>
            <a:r>
              <a:rPr sz="1050" i="1" spc="-150" dirty="0">
                <a:latin typeface="Times New Roman"/>
                <a:cs typeface="Times New Roman"/>
              </a:rPr>
              <a:t> </a:t>
            </a:r>
            <a:r>
              <a:rPr sz="1050" spc="-50" dirty="0">
                <a:latin typeface="Times New Roman"/>
                <a:cs typeface="Times New Roman"/>
              </a:rPr>
              <a:t>)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89423" y="6079036"/>
            <a:ext cx="2032635" cy="37973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77495" marR="5080" indent="-26543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43220" y="6385360"/>
            <a:ext cx="874394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164071" y="773394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167120" y="7083927"/>
            <a:ext cx="67945" cy="272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50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67120" y="7576973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31996" y="6405132"/>
            <a:ext cx="110426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Clutter</a:t>
            </a:r>
            <a:r>
              <a:rPr sz="1100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Attenuation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031996" y="6616872"/>
            <a:ext cx="144843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definition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 </a:t>
            </a:r>
            <a:r>
              <a:rPr sz="700" spc="-10" dirty="0">
                <a:latin typeface="Calibri"/>
                <a:cs typeface="Calibri"/>
              </a:rPr>
              <a:t>Clutter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Attenuation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is: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41392" y="6858000"/>
            <a:ext cx="1007363" cy="768096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50764" y="7920228"/>
            <a:ext cx="85344" cy="68580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4067555" y="7667867"/>
            <a:ext cx="2147570" cy="55816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5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response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single delay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line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filter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endParaRPr sz="700">
              <a:latin typeface="Calibri"/>
              <a:cs typeface="Calibri"/>
            </a:endParaRPr>
          </a:p>
          <a:p>
            <a:pPr marL="1002665">
              <a:lnSpc>
                <a:spcPct val="100000"/>
              </a:lnSpc>
              <a:spcBef>
                <a:spcPts val="300"/>
              </a:spcBef>
            </a:pPr>
            <a:r>
              <a:rPr sz="1050" dirty="0">
                <a:latin typeface="Times New Roman"/>
                <a:cs typeface="Times New Roman"/>
              </a:rPr>
              <a:t>2sin(</a:t>
            </a:r>
            <a:r>
              <a:rPr sz="1050" spc="390" dirty="0">
                <a:latin typeface="Times New Roman"/>
                <a:cs typeface="Times New Roman"/>
              </a:rPr>
              <a:t> </a:t>
            </a:r>
            <a:r>
              <a:rPr sz="1050" i="1" spc="-10" dirty="0">
                <a:latin typeface="Times New Roman"/>
                <a:cs typeface="Times New Roman"/>
              </a:rPr>
              <a:t>f</a:t>
            </a:r>
            <a:r>
              <a:rPr sz="900" i="1" spc="-15" baseline="-18518" dirty="0">
                <a:latin typeface="Times New Roman"/>
                <a:cs typeface="Times New Roman"/>
              </a:rPr>
              <a:t>d</a:t>
            </a:r>
            <a:r>
              <a:rPr sz="1050" i="1" spc="-10" dirty="0">
                <a:latin typeface="Times New Roman"/>
                <a:cs typeface="Times New Roman"/>
              </a:rPr>
              <a:t>T</a:t>
            </a:r>
            <a:r>
              <a:rPr sz="1050" i="1" spc="-150" dirty="0">
                <a:latin typeface="Times New Roman"/>
                <a:cs typeface="Times New Roman"/>
              </a:rPr>
              <a:t> </a:t>
            </a:r>
            <a:r>
              <a:rPr sz="1050" spc="-50" dirty="0">
                <a:latin typeface="Times New Roman"/>
                <a:cs typeface="Times New Roman"/>
              </a:rPr>
              <a:t>)</a:t>
            </a:r>
            <a:endParaRPr sz="1050">
              <a:latin typeface="Times New Roman"/>
              <a:cs typeface="Times New Roman"/>
            </a:endParaRPr>
          </a:p>
          <a:p>
            <a:pPr marL="67945">
              <a:lnSpc>
                <a:spcPct val="100000"/>
              </a:lnSpc>
              <a:spcBef>
                <a:spcPts val="720"/>
              </a:spcBef>
            </a:pPr>
            <a:r>
              <a:rPr sz="700" dirty="0">
                <a:latin typeface="Calibri"/>
                <a:cs typeface="Calibri"/>
              </a:rPr>
              <a:t>and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spectrum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clutter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terms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6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781547" y="8346589"/>
            <a:ext cx="78740" cy="1206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0" i="1" spc="-50" dirty="0">
                <a:latin typeface="Times New Roman"/>
                <a:cs typeface="Times New Roman"/>
              </a:rPr>
              <a:t>C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317235" y="8359140"/>
            <a:ext cx="70485" cy="7620"/>
          </a:xfrm>
          <a:custGeom>
            <a:avLst/>
            <a:gdLst/>
            <a:ahLst/>
            <a:cxnLst/>
            <a:rect l="l" t="t" r="r" b="b"/>
            <a:pathLst>
              <a:path w="70485" h="7620">
                <a:moveTo>
                  <a:pt x="70103" y="7620"/>
                </a:moveTo>
                <a:lnTo>
                  <a:pt x="0" y="7620"/>
                </a:lnTo>
                <a:lnTo>
                  <a:pt x="0" y="0"/>
                </a:lnTo>
                <a:lnTo>
                  <a:pt x="70103" y="0"/>
                </a:lnTo>
                <a:lnTo>
                  <a:pt x="70103" y="76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5032247" y="8249163"/>
            <a:ext cx="70929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050" dirty="0">
                <a:latin typeface="Times New Roman"/>
                <a:cs typeface="Times New Roman"/>
              </a:rPr>
              <a:t>exp(</a:t>
            </a:r>
            <a:r>
              <a:rPr sz="1050" spc="175" dirty="0">
                <a:latin typeface="Times New Roman"/>
                <a:cs typeface="Times New Roman"/>
              </a:rPr>
              <a:t>  </a:t>
            </a:r>
            <a:r>
              <a:rPr sz="1050" i="1" dirty="0">
                <a:latin typeface="Times New Roman"/>
                <a:cs typeface="Times New Roman"/>
              </a:rPr>
              <a:t>f</a:t>
            </a:r>
            <a:r>
              <a:rPr sz="1050" i="1" spc="70" dirty="0">
                <a:latin typeface="Times New Roman"/>
                <a:cs typeface="Times New Roman"/>
              </a:rPr>
              <a:t> </a:t>
            </a:r>
            <a:r>
              <a:rPr sz="900" baseline="41666" dirty="0">
                <a:latin typeface="Times New Roman"/>
                <a:cs typeface="Times New Roman"/>
              </a:rPr>
              <a:t>2</a:t>
            </a:r>
            <a:r>
              <a:rPr sz="900" spc="195" baseline="41666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/</a:t>
            </a:r>
            <a:r>
              <a:rPr sz="1050" spc="-75" dirty="0">
                <a:latin typeface="Times New Roman"/>
                <a:cs typeface="Times New Roman"/>
              </a:rPr>
              <a:t> </a:t>
            </a:r>
            <a:r>
              <a:rPr sz="1050" spc="-50" dirty="0"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</p:txBody>
      </p:sp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09856" y="8330183"/>
            <a:ext cx="95059" cy="70104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5769864" y="8191251"/>
            <a:ext cx="182880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600" dirty="0">
                <a:latin typeface="Times New Roman"/>
                <a:cs typeface="Times New Roman"/>
              </a:rPr>
              <a:t>2</a:t>
            </a:r>
            <a:r>
              <a:rPr sz="600" spc="20" dirty="0">
                <a:latin typeface="Times New Roman"/>
                <a:cs typeface="Times New Roman"/>
              </a:rPr>
              <a:t> </a:t>
            </a:r>
            <a:r>
              <a:rPr sz="1575" spc="-75" baseline="-23809" dirty="0">
                <a:latin typeface="Times New Roman"/>
                <a:cs typeface="Times New Roman"/>
              </a:rPr>
              <a:t>)</a:t>
            </a:r>
            <a:endParaRPr sz="1575" baseline="-23809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524503" y="8655898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123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255255" y="8655898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124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8672" y="1205284"/>
            <a:ext cx="2032635" cy="37973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77495" marR="5080" indent="-26543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12467" y="1511608"/>
            <a:ext cx="874394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36367" y="2223892"/>
            <a:ext cx="67945" cy="2692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33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33319" y="2860192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3988" y="268188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1243" y="1461581"/>
            <a:ext cx="1101725" cy="419734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Clutter</a:t>
            </a:r>
            <a:r>
              <a:rPr sz="1100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Attenuation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700" spc="-20" dirty="0">
                <a:latin typeface="Calibri"/>
                <a:cs typeface="Calibri"/>
              </a:rPr>
              <a:t>Then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4004" y="1853183"/>
            <a:ext cx="1680971" cy="72847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01243" y="2698668"/>
            <a:ext cx="432434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Simplifying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2227" y="2811780"/>
            <a:ext cx="633984" cy="36271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524503" y="3766935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125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89423" y="1205284"/>
            <a:ext cx="2032635" cy="37973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77495" marR="5080" indent="-26543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43220" y="1511608"/>
            <a:ext cx="874394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31996" y="1531381"/>
            <a:ext cx="110172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Clutter</a:t>
            </a:r>
            <a:r>
              <a:rPr sz="1100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Attenuation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31996" y="1746168"/>
            <a:ext cx="37719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Note</a:t>
            </a:r>
            <a:r>
              <a:rPr sz="700" spc="-20" dirty="0">
                <a:latin typeface="Calibri"/>
                <a:cs typeface="Calibri"/>
              </a:rPr>
              <a:t> that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856988" y="1854200"/>
            <a:ext cx="257810" cy="279400"/>
            <a:chOff x="4856988" y="1854200"/>
            <a:chExt cx="257810" cy="27940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6820" y="2033016"/>
              <a:ext cx="77724" cy="10058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856988" y="1854199"/>
              <a:ext cx="143510" cy="139700"/>
            </a:xfrm>
            <a:custGeom>
              <a:avLst/>
              <a:gdLst/>
              <a:ahLst/>
              <a:cxnLst/>
              <a:rect l="l" t="t" r="r" b="b"/>
              <a:pathLst>
                <a:path w="143510" h="139700">
                  <a:moveTo>
                    <a:pt x="65532" y="133108"/>
                  </a:moveTo>
                  <a:lnTo>
                    <a:pt x="0" y="133108"/>
                  </a:lnTo>
                  <a:lnTo>
                    <a:pt x="0" y="139204"/>
                  </a:lnTo>
                  <a:lnTo>
                    <a:pt x="65532" y="139204"/>
                  </a:lnTo>
                  <a:lnTo>
                    <a:pt x="65532" y="133108"/>
                  </a:lnTo>
                  <a:close/>
                </a:path>
                <a:path w="143510" h="139700">
                  <a:moveTo>
                    <a:pt x="65532" y="108724"/>
                  </a:moveTo>
                  <a:lnTo>
                    <a:pt x="0" y="108724"/>
                  </a:lnTo>
                  <a:lnTo>
                    <a:pt x="0" y="114820"/>
                  </a:lnTo>
                  <a:lnTo>
                    <a:pt x="65532" y="114820"/>
                  </a:lnTo>
                  <a:lnTo>
                    <a:pt x="65532" y="108724"/>
                  </a:lnTo>
                  <a:close/>
                </a:path>
                <a:path w="143510" h="139700">
                  <a:moveTo>
                    <a:pt x="143256" y="0"/>
                  </a:moveTo>
                  <a:lnTo>
                    <a:pt x="137160" y="0"/>
                  </a:lnTo>
                  <a:lnTo>
                    <a:pt x="137160" y="125730"/>
                  </a:lnTo>
                  <a:lnTo>
                    <a:pt x="99060" y="125730"/>
                  </a:lnTo>
                  <a:lnTo>
                    <a:pt x="99060" y="132080"/>
                  </a:lnTo>
                  <a:lnTo>
                    <a:pt x="143256" y="132080"/>
                  </a:lnTo>
                  <a:lnTo>
                    <a:pt x="143256" y="125730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8108" y="1967483"/>
            <a:ext cx="87439" cy="6553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742179" y="1977782"/>
            <a:ext cx="74295" cy="1130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i="1" spc="-50" dirty="0">
                <a:latin typeface="Times New Roman"/>
                <a:cs typeface="Times New Roman"/>
              </a:rPr>
              <a:t>C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14900" y="1807201"/>
            <a:ext cx="147320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825" i="1" spc="-37" baseline="-20202" dirty="0">
                <a:latin typeface="Times New Roman"/>
                <a:cs typeface="Times New Roman"/>
              </a:rPr>
              <a:t>V</a:t>
            </a:r>
            <a:r>
              <a:rPr sz="1000" spc="-25" dirty="0">
                <a:latin typeface="Times New Roman"/>
                <a:cs typeface="Times New Roman"/>
              </a:rPr>
              <a:t>2</a:t>
            </a:r>
            <a:endParaRPr sz="100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925567" y="1885188"/>
            <a:ext cx="155575" cy="112395"/>
            <a:chOff x="4925567" y="1885188"/>
            <a:chExt cx="155575" cy="112395"/>
          </a:xfrm>
        </p:grpSpPr>
        <p:sp>
          <p:nvSpPr>
            <p:cNvPr id="23" name="object 23"/>
            <p:cNvSpPr/>
            <p:nvPr/>
          </p:nvSpPr>
          <p:spPr>
            <a:xfrm>
              <a:off x="4993576" y="1885188"/>
              <a:ext cx="87630" cy="66040"/>
            </a:xfrm>
            <a:custGeom>
              <a:avLst/>
              <a:gdLst/>
              <a:ahLst/>
              <a:cxnLst/>
              <a:rect l="l" t="t" r="r" b="b"/>
              <a:pathLst>
                <a:path w="87629" h="66039">
                  <a:moveTo>
                    <a:pt x="24955" y="65532"/>
                  </a:moveTo>
                  <a:lnTo>
                    <a:pt x="15811" y="65532"/>
                  </a:lnTo>
                  <a:lnTo>
                    <a:pt x="8191" y="60960"/>
                  </a:lnTo>
                  <a:lnTo>
                    <a:pt x="3619" y="54864"/>
                  </a:lnTo>
                  <a:lnTo>
                    <a:pt x="1023" y="49125"/>
                  </a:lnTo>
                  <a:lnTo>
                    <a:pt x="0" y="43243"/>
                  </a:lnTo>
                  <a:lnTo>
                    <a:pt x="237" y="39624"/>
                  </a:lnTo>
                  <a:lnTo>
                    <a:pt x="337" y="38100"/>
                  </a:lnTo>
                  <a:lnTo>
                    <a:pt x="404" y="37076"/>
                  </a:lnTo>
                  <a:lnTo>
                    <a:pt x="2119" y="30384"/>
                  </a:lnTo>
                  <a:lnTo>
                    <a:pt x="3619" y="24384"/>
                  </a:lnTo>
                  <a:lnTo>
                    <a:pt x="6667" y="18288"/>
                  </a:lnTo>
                  <a:lnTo>
                    <a:pt x="15811" y="9144"/>
                  </a:lnTo>
                  <a:lnTo>
                    <a:pt x="20383" y="6096"/>
                  </a:lnTo>
                  <a:lnTo>
                    <a:pt x="26479" y="3048"/>
                  </a:lnTo>
                  <a:lnTo>
                    <a:pt x="31051" y="0"/>
                  </a:lnTo>
                  <a:lnTo>
                    <a:pt x="87439" y="0"/>
                  </a:lnTo>
                  <a:lnTo>
                    <a:pt x="84826" y="9144"/>
                  </a:lnTo>
                  <a:lnTo>
                    <a:pt x="37147" y="9144"/>
                  </a:lnTo>
                  <a:lnTo>
                    <a:pt x="31051" y="10668"/>
                  </a:lnTo>
                  <a:lnTo>
                    <a:pt x="24955" y="13716"/>
                  </a:lnTo>
                  <a:lnTo>
                    <a:pt x="15811" y="22860"/>
                  </a:lnTo>
                  <a:lnTo>
                    <a:pt x="14306" y="30384"/>
                  </a:lnTo>
                  <a:lnTo>
                    <a:pt x="11239" y="39624"/>
                  </a:lnTo>
                  <a:lnTo>
                    <a:pt x="11239" y="47244"/>
                  </a:lnTo>
                  <a:lnTo>
                    <a:pt x="14287" y="51816"/>
                  </a:lnTo>
                  <a:lnTo>
                    <a:pt x="15811" y="57912"/>
                  </a:lnTo>
                  <a:lnTo>
                    <a:pt x="21907" y="60960"/>
                  </a:lnTo>
                  <a:lnTo>
                    <a:pt x="45280" y="60960"/>
                  </a:lnTo>
                  <a:lnTo>
                    <a:pt x="39052" y="63436"/>
                  </a:lnTo>
                  <a:lnTo>
                    <a:pt x="32432" y="64984"/>
                  </a:lnTo>
                  <a:lnTo>
                    <a:pt x="24955" y="65532"/>
                  </a:lnTo>
                  <a:close/>
                </a:path>
                <a:path w="87629" h="66039">
                  <a:moveTo>
                    <a:pt x="45232" y="60960"/>
                  </a:moveTo>
                  <a:lnTo>
                    <a:pt x="32575" y="60960"/>
                  </a:lnTo>
                  <a:lnTo>
                    <a:pt x="38671" y="57912"/>
                  </a:lnTo>
                  <a:lnTo>
                    <a:pt x="43243" y="54864"/>
                  </a:lnTo>
                  <a:lnTo>
                    <a:pt x="47815" y="50292"/>
                  </a:lnTo>
                  <a:lnTo>
                    <a:pt x="50863" y="45720"/>
                  </a:lnTo>
                  <a:lnTo>
                    <a:pt x="53911" y="38100"/>
                  </a:lnTo>
                  <a:lnTo>
                    <a:pt x="55340" y="30384"/>
                  </a:lnTo>
                  <a:lnTo>
                    <a:pt x="55222" y="27432"/>
                  </a:lnTo>
                  <a:lnTo>
                    <a:pt x="55100" y="24384"/>
                  </a:lnTo>
                  <a:lnTo>
                    <a:pt x="55054" y="23241"/>
                  </a:lnTo>
                  <a:lnTo>
                    <a:pt x="53054" y="16668"/>
                  </a:lnTo>
                  <a:lnTo>
                    <a:pt x="49339" y="10668"/>
                  </a:lnTo>
                  <a:lnTo>
                    <a:pt x="47815" y="9144"/>
                  </a:lnTo>
                  <a:lnTo>
                    <a:pt x="84826" y="9144"/>
                  </a:lnTo>
                  <a:lnTo>
                    <a:pt x="84391" y="10668"/>
                  </a:lnTo>
                  <a:lnTo>
                    <a:pt x="53911" y="10668"/>
                  </a:lnTo>
                  <a:lnTo>
                    <a:pt x="60007" y="13716"/>
                  </a:lnTo>
                  <a:lnTo>
                    <a:pt x="66103" y="22860"/>
                  </a:lnTo>
                  <a:lnTo>
                    <a:pt x="67627" y="27432"/>
                  </a:lnTo>
                  <a:lnTo>
                    <a:pt x="67627" y="33528"/>
                  </a:lnTo>
                  <a:lnTo>
                    <a:pt x="66103" y="39624"/>
                  </a:lnTo>
                  <a:lnTo>
                    <a:pt x="63055" y="45720"/>
                  </a:lnTo>
                  <a:lnTo>
                    <a:pt x="58483" y="51816"/>
                  </a:lnTo>
                  <a:lnTo>
                    <a:pt x="50863" y="57912"/>
                  </a:lnTo>
                  <a:lnTo>
                    <a:pt x="45232" y="609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925567" y="1993392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342635" y="1845228"/>
            <a:ext cx="16510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and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93307" y="2008632"/>
            <a:ext cx="204470" cy="0"/>
          </a:xfrm>
          <a:custGeom>
            <a:avLst/>
            <a:gdLst/>
            <a:ahLst/>
            <a:cxnLst/>
            <a:rect l="l" t="t" r="r" b="b"/>
            <a:pathLst>
              <a:path w="204470">
                <a:moveTo>
                  <a:pt x="0" y="0"/>
                </a:moveTo>
                <a:lnTo>
                  <a:pt x="204216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013196" y="2075309"/>
            <a:ext cx="67310" cy="1079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00" i="1" spc="-50" dirty="0">
                <a:latin typeface="Times New Roman"/>
                <a:cs typeface="Times New Roman"/>
              </a:rPr>
              <a:t>V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58255" y="1942816"/>
            <a:ext cx="25527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50" baseline="-24691" dirty="0">
                <a:latin typeface="Times New Roman"/>
                <a:cs typeface="Times New Roman"/>
              </a:rPr>
              <a:t>8</a:t>
            </a:r>
            <a:r>
              <a:rPr sz="1350" spc="682" baseline="-24691" dirty="0">
                <a:latin typeface="Times New Roman"/>
                <a:cs typeface="Times New Roman"/>
              </a:rPr>
              <a:t> </a:t>
            </a:r>
            <a:r>
              <a:rPr sz="500" spc="-50" dirty="0">
                <a:latin typeface="Times New Roman"/>
                <a:cs typeface="Times New Roman"/>
              </a:rPr>
              <a:t>2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957316" y="2069592"/>
            <a:ext cx="82550" cy="59690"/>
          </a:xfrm>
          <a:custGeom>
            <a:avLst/>
            <a:gdLst/>
            <a:ahLst/>
            <a:cxnLst/>
            <a:rect l="l" t="t" r="r" b="b"/>
            <a:pathLst>
              <a:path w="82550" h="59689">
                <a:moveTo>
                  <a:pt x="24384" y="59436"/>
                </a:moveTo>
                <a:lnTo>
                  <a:pt x="15240" y="59436"/>
                </a:lnTo>
                <a:lnTo>
                  <a:pt x="9144" y="56388"/>
                </a:lnTo>
                <a:lnTo>
                  <a:pt x="4572" y="48768"/>
                </a:lnTo>
                <a:lnTo>
                  <a:pt x="1524" y="42672"/>
                </a:lnTo>
                <a:lnTo>
                  <a:pt x="0" y="35052"/>
                </a:lnTo>
                <a:lnTo>
                  <a:pt x="2981" y="27598"/>
                </a:lnTo>
                <a:lnTo>
                  <a:pt x="3048" y="27432"/>
                </a:lnTo>
                <a:lnTo>
                  <a:pt x="4572" y="21336"/>
                </a:lnTo>
                <a:lnTo>
                  <a:pt x="7620" y="16764"/>
                </a:lnTo>
                <a:lnTo>
                  <a:pt x="19812" y="4572"/>
                </a:lnTo>
                <a:lnTo>
                  <a:pt x="25908" y="3048"/>
                </a:lnTo>
                <a:lnTo>
                  <a:pt x="30480" y="0"/>
                </a:lnTo>
                <a:lnTo>
                  <a:pt x="82296" y="0"/>
                </a:lnTo>
                <a:lnTo>
                  <a:pt x="79683" y="9144"/>
                </a:lnTo>
                <a:lnTo>
                  <a:pt x="35052" y="9144"/>
                </a:lnTo>
                <a:lnTo>
                  <a:pt x="28956" y="10668"/>
                </a:lnTo>
                <a:lnTo>
                  <a:pt x="19812" y="16764"/>
                </a:lnTo>
                <a:lnTo>
                  <a:pt x="16891" y="21145"/>
                </a:lnTo>
                <a:lnTo>
                  <a:pt x="16764" y="21336"/>
                </a:lnTo>
                <a:lnTo>
                  <a:pt x="15240" y="27432"/>
                </a:lnTo>
                <a:lnTo>
                  <a:pt x="12192" y="35052"/>
                </a:lnTo>
                <a:lnTo>
                  <a:pt x="12192" y="42672"/>
                </a:lnTo>
                <a:lnTo>
                  <a:pt x="15240" y="47244"/>
                </a:lnTo>
                <a:lnTo>
                  <a:pt x="16764" y="51816"/>
                </a:lnTo>
                <a:lnTo>
                  <a:pt x="21336" y="54864"/>
                </a:lnTo>
                <a:lnTo>
                  <a:pt x="43203" y="54864"/>
                </a:lnTo>
                <a:lnTo>
                  <a:pt x="37147" y="57340"/>
                </a:lnTo>
                <a:lnTo>
                  <a:pt x="30980" y="58888"/>
                </a:lnTo>
                <a:lnTo>
                  <a:pt x="24384" y="59436"/>
                </a:lnTo>
                <a:close/>
              </a:path>
              <a:path w="82550" h="59689">
                <a:moveTo>
                  <a:pt x="43160" y="54864"/>
                </a:moveTo>
                <a:lnTo>
                  <a:pt x="32004" y="54864"/>
                </a:lnTo>
                <a:lnTo>
                  <a:pt x="36576" y="51816"/>
                </a:lnTo>
                <a:lnTo>
                  <a:pt x="39624" y="48768"/>
                </a:lnTo>
                <a:lnTo>
                  <a:pt x="44196" y="45720"/>
                </a:lnTo>
                <a:lnTo>
                  <a:pt x="47244" y="41148"/>
                </a:lnTo>
                <a:lnTo>
                  <a:pt x="48768" y="35052"/>
                </a:lnTo>
                <a:lnTo>
                  <a:pt x="51077" y="27598"/>
                </a:lnTo>
                <a:lnTo>
                  <a:pt x="51121" y="25908"/>
                </a:lnTo>
                <a:lnTo>
                  <a:pt x="51244" y="21145"/>
                </a:lnTo>
                <a:lnTo>
                  <a:pt x="49410" y="15549"/>
                </a:lnTo>
                <a:lnTo>
                  <a:pt x="45720" y="10668"/>
                </a:lnTo>
                <a:lnTo>
                  <a:pt x="44196" y="9144"/>
                </a:lnTo>
                <a:lnTo>
                  <a:pt x="79683" y="9144"/>
                </a:lnTo>
                <a:lnTo>
                  <a:pt x="79248" y="10668"/>
                </a:lnTo>
                <a:lnTo>
                  <a:pt x="50292" y="10668"/>
                </a:lnTo>
                <a:lnTo>
                  <a:pt x="59436" y="16764"/>
                </a:lnTo>
                <a:lnTo>
                  <a:pt x="62484" y="25908"/>
                </a:lnTo>
                <a:lnTo>
                  <a:pt x="62484" y="30480"/>
                </a:lnTo>
                <a:lnTo>
                  <a:pt x="59436" y="42672"/>
                </a:lnTo>
                <a:lnTo>
                  <a:pt x="54864" y="47244"/>
                </a:lnTo>
                <a:lnTo>
                  <a:pt x="48768" y="51816"/>
                </a:lnTo>
                <a:lnTo>
                  <a:pt x="43160" y="548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696203" y="1901669"/>
            <a:ext cx="8509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i="1" spc="-50" dirty="0">
                <a:latin typeface="Times New Roman"/>
                <a:cs typeface="Times New Roman"/>
              </a:rPr>
              <a:t>a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94247" y="1988820"/>
            <a:ext cx="60960" cy="27940"/>
          </a:xfrm>
          <a:custGeom>
            <a:avLst/>
            <a:gdLst/>
            <a:ahLst/>
            <a:cxnLst/>
            <a:rect l="l" t="t" r="r" b="b"/>
            <a:pathLst>
              <a:path w="60960" h="27939">
                <a:moveTo>
                  <a:pt x="60960" y="6096"/>
                </a:moveTo>
                <a:lnTo>
                  <a:pt x="0" y="6096"/>
                </a:lnTo>
                <a:lnTo>
                  <a:pt x="0" y="0"/>
                </a:lnTo>
                <a:lnTo>
                  <a:pt x="60960" y="0"/>
                </a:lnTo>
                <a:lnTo>
                  <a:pt x="60960" y="6096"/>
                </a:lnTo>
                <a:close/>
              </a:path>
              <a:path w="60960" h="27939">
                <a:moveTo>
                  <a:pt x="60960" y="27432"/>
                </a:moveTo>
                <a:lnTo>
                  <a:pt x="0" y="27432"/>
                </a:lnTo>
                <a:lnTo>
                  <a:pt x="0" y="21336"/>
                </a:lnTo>
                <a:lnTo>
                  <a:pt x="60960" y="21336"/>
                </a:lnTo>
                <a:lnTo>
                  <a:pt x="6096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903976" y="1773652"/>
            <a:ext cx="17145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50" i="1" spc="-37" baseline="-24691" dirty="0">
                <a:latin typeface="Times New Roman"/>
                <a:cs typeface="Times New Roman"/>
              </a:rPr>
              <a:t>c</a:t>
            </a:r>
            <a:r>
              <a:rPr sz="500" spc="-25" dirty="0">
                <a:latin typeface="Times New Roman"/>
                <a:cs typeface="Times New Roman"/>
              </a:rPr>
              <a:t>2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31996" y="2332909"/>
            <a:ext cx="20193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0" dirty="0">
                <a:latin typeface="Calibri"/>
                <a:cs typeface="Calibri"/>
              </a:rPr>
              <a:t>Thus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42103" y="2404872"/>
            <a:ext cx="655319" cy="348995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4031996" y="2881549"/>
            <a:ext cx="16510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and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31435" y="3067811"/>
            <a:ext cx="569976" cy="348996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6178296" y="3690792"/>
            <a:ext cx="209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latin typeface="Calibri"/>
                <a:cs typeface="Calibri"/>
              </a:rPr>
              <a:t>l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178296" y="3802045"/>
            <a:ext cx="4826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latin typeface="Calibri"/>
                <a:cs typeface="Calibri"/>
              </a:rPr>
              <a:t>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255255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126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51855" y="2201031"/>
            <a:ext cx="1057275" cy="1090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26440" marR="274320" indent="5715" algn="just">
              <a:lnSpc>
                <a:spcPct val="134700"/>
              </a:lnSpc>
              <a:spcBef>
                <a:spcPts val="9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I</a:t>
            </a:r>
            <a:endParaRPr sz="700">
              <a:latin typeface="Calibri"/>
              <a:cs typeface="Calibri"/>
            </a:endParaRPr>
          </a:p>
          <a:p>
            <a:pPr marL="728980" marR="268605" indent="2540">
              <a:lnSpc>
                <a:spcPct val="70000"/>
              </a:lnSpc>
              <a:spcBef>
                <a:spcPts val="420"/>
              </a:spcBef>
            </a:pPr>
            <a:r>
              <a:rPr sz="700" spc="-50" dirty="0">
                <a:latin typeface="Calibri"/>
                <a:cs typeface="Calibri"/>
              </a:rPr>
              <a:t>n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1050" spc="-135" baseline="-15873" dirty="0">
                <a:latin typeface="Calibri"/>
                <a:cs typeface="Calibri"/>
              </a:rPr>
              <a:t>t</a:t>
            </a:r>
            <a:r>
              <a:rPr sz="600" spc="-9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L="726440" marR="250190" indent="-1905">
              <a:lnSpc>
                <a:spcPct val="102899"/>
              </a:lnSpc>
              <a:spcBef>
                <a:spcPts val="240"/>
              </a:spcBef>
            </a:pPr>
            <a:r>
              <a:rPr sz="900" spc="-97" baseline="-23148" dirty="0">
                <a:latin typeface="Calibri"/>
                <a:cs typeface="Calibri"/>
              </a:rPr>
              <a:t>n</a:t>
            </a:r>
            <a:r>
              <a:rPr sz="700" spc="-65" dirty="0">
                <a:latin typeface="Calibri"/>
                <a:cs typeface="Calibri"/>
              </a:rPr>
              <a:t>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r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m</a:t>
            </a:r>
            <a:endParaRPr sz="7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80"/>
              </a:spcBef>
            </a:pPr>
            <a:r>
              <a:rPr sz="700" dirty="0">
                <a:latin typeface="Calibri"/>
                <a:cs typeface="Calibri"/>
              </a:rPr>
              <a:t>In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terms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40" dirty="0">
                <a:latin typeface="Calibri"/>
                <a:cs typeface="Calibri"/>
              </a:rPr>
              <a:t>para</a:t>
            </a:r>
            <a:r>
              <a:rPr sz="1050" spc="-60" baseline="7936" dirty="0">
                <a:latin typeface="Calibri"/>
                <a:cs typeface="Calibri"/>
              </a:rPr>
              <a:t>s</a:t>
            </a:r>
            <a:r>
              <a:rPr sz="700" spc="-40" dirty="0">
                <a:latin typeface="Calibri"/>
                <a:cs typeface="Calibri"/>
              </a:rPr>
              <a:t>meter</a:t>
            </a:r>
            <a:r>
              <a:rPr sz="700" spc="-30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178296" y="3256452"/>
            <a:ext cx="51435" cy="4641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indent="2540" algn="just">
              <a:lnSpc>
                <a:spcPct val="102899"/>
              </a:lnSpc>
              <a:spcBef>
                <a:spcPts val="95"/>
              </a:spcBef>
            </a:pPr>
            <a:r>
              <a:rPr sz="700" spc="-50" dirty="0">
                <a:latin typeface="Calibri"/>
                <a:cs typeface="Calibri"/>
              </a:rPr>
              <a:t>o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f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v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58672" y="6079036"/>
            <a:ext cx="2032635" cy="37973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77495" marR="5080" indent="-26543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712467" y="6385360"/>
            <a:ext cx="874394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436367" y="7100691"/>
            <a:ext cx="67945" cy="26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456688" y="7591539"/>
            <a:ext cx="42545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434843" y="7735468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01243" y="6405132"/>
            <a:ext cx="1173480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Improvement</a:t>
            </a:r>
            <a:r>
              <a:rPr sz="1100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Factor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01243" y="6616872"/>
            <a:ext cx="1869439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Since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average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gain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 a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two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canceler is </a:t>
            </a:r>
            <a:r>
              <a:rPr sz="700" spc="-25" dirty="0">
                <a:latin typeface="Calibri"/>
                <a:cs typeface="Calibri"/>
              </a:rPr>
              <a:t>2.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49" name="object 4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35963" y="6914388"/>
            <a:ext cx="1193291" cy="316991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301243" y="7267620"/>
            <a:ext cx="141922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And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for</a:t>
            </a:r>
            <a:r>
              <a:rPr sz="700" dirty="0">
                <a:latin typeface="Calibri"/>
                <a:cs typeface="Calibri"/>
              </a:rPr>
              <a:t> 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three pulse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canceler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 </a:t>
            </a:r>
            <a:r>
              <a:rPr sz="700" spc="-50" dirty="0">
                <a:latin typeface="Calibri"/>
                <a:cs typeface="Calibri"/>
              </a:rPr>
              <a:t>6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51" name="object 5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05483" y="7520940"/>
            <a:ext cx="1313688" cy="307848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301243" y="7846741"/>
            <a:ext cx="38036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In</a:t>
            </a:r>
            <a:r>
              <a:rPr sz="700" spc="-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general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53" name="object 5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75004" y="8036052"/>
            <a:ext cx="947927" cy="307848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021579" y="7194803"/>
            <a:ext cx="1098803" cy="315467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4031996" y="6079036"/>
            <a:ext cx="3214370" cy="11379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035050" marR="428625" indent="-265430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MTI</a:t>
            </a:r>
            <a:endParaRPr sz="1250">
              <a:latin typeface="Calibri"/>
              <a:cs typeface="Calibri"/>
            </a:endParaRPr>
          </a:p>
          <a:p>
            <a:pPr marL="1423670">
              <a:lnSpc>
                <a:spcPts val="1235"/>
              </a:lnSpc>
            </a:pP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Antenna</a:t>
            </a:r>
            <a:r>
              <a:rPr sz="11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Scanning</a:t>
            </a:r>
            <a:r>
              <a:rPr sz="1100" u="heavy" spc="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Modulation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ts val="680"/>
              </a:lnSpc>
              <a:spcBef>
                <a:spcPts val="530"/>
              </a:spcBef>
            </a:pPr>
            <a:r>
              <a:rPr sz="700" dirty="0">
                <a:latin typeface="Calibri"/>
                <a:cs typeface="Calibri"/>
              </a:rPr>
              <a:t>Since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antenna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spends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only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short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time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target,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spectrum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spread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even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if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</a:t>
            </a:r>
            <a:r>
              <a:rPr sz="700" dirty="0">
                <a:latin typeface="Calibri"/>
                <a:cs typeface="Calibri"/>
              </a:rPr>
              <a:t> 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perfectly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stationary: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700" dirty="0">
                <a:latin typeface="Calibri"/>
                <a:cs typeface="Calibri"/>
              </a:rPr>
              <a:t>The two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way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voltage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antenna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pattern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031996" y="7354468"/>
            <a:ext cx="146050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dirty="0">
                <a:latin typeface="Calibri"/>
                <a:cs typeface="Calibri"/>
              </a:rPr>
              <a:t>n</a:t>
            </a:r>
            <a:r>
              <a:rPr sz="600" spc="155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031996" y="7698913"/>
            <a:ext cx="96266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Dividing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numerator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d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992623" y="7742049"/>
            <a:ext cx="1234440" cy="108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0"/>
              </a:lnSpc>
            </a:pPr>
            <a:r>
              <a:rPr sz="700" dirty="0">
                <a:latin typeface="Calibri"/>
                <a:cs typeface="Calibri"/>
              </a:rPr>
              <a:t>enominator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exponent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60" dirty="0">
                <a:latin typeface="Calibri"/>
                <a:cs typeface="Calibri"/>
              </a:rPr>
              <a:t>s</a:t>
            </a:r>
            <a:r>
              <a:rPr sz="900" spc="-89" baseline="-13888" dirty="0">
                <a:latin typeface="Calibri"/>
                <a:cs typeface="Calibri"/>
              </a:rPr>
              <a:t>n</a:t>
            </a:r>
            <a:endParaRPr sz="900" baseline="-13888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175247" y="7698913"/>
            <a:ext cx="410209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900" baseline="41666" dirty="0">
                <a:latin typeface="Calibri"/>
                <a:cs typeface="Calibri"/>
              </a:rPr>
              <a:t>n</a:t>
            </a:r>
            <a:r>
              <a:rPr sz="700" dirty="0">
                <a:latin typeface="Calibri"/>
                <a:cs typeface="Calibri"/>
              </a:rPr>
              <a:t>can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rate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60" name="object 6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020055" y="7738871"/>
            <a:ext cx="1255775" cy="726948"/>
          </a:xfrm>
          <a:prstGeom prst="rect">
            <a:avLst/>
          </a:prstGeom>
        </p:spPr>
      </p:pic>
      <p:sp>
        <p:nvSpPr>
          <p:cNvPr id="61" name="object 61"/>
          <p:cNvSpPr txBox="1"/>
          <p:nvPr/>
        </p:nvSpPr>
        <p:spPr>
          <a:xfrm>
            <a:off x="3524503" y="8655898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127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255255" y="8655898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128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243" y="1185472"/>
            <a:ext cx="3325495" cy="6959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9060">
              <a:lnSpc>
                <a:spcPts val="145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8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8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(MTI)</a:t>
            </a:r>
            <a:r>
              <a:rPr sz="1250" spc="38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Limitations</a:t>
            </a:r>
            <a:endParaRPr sz="1250">
              <a:latin typeface="Calibri"/>
              <a:cs typeface="Calibri"/>
            </a:endParaRPr>
          </a:p>
          <a:p>
            <a:pPr marL="1120140">
              <a:lnSpc>
                <a:spcPts val="1355"/>
              </a:lnSpc>
            </a:pPr>
            <a:r>
              <a:rPr sz="1250" dirty="0">
                <a:latin typeface="Calibri"/>
                <a:cs typeface="Calibri"/>
              </a:rPr>
              <a:t>of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MTI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ts val="1220"/>
              </a:lnSpc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Antenna</a:t>
            </a:r>
            <a:r>
              <a:rPr sz="1100" u="heavy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Scanning</a:t>
            </a:r>
            <a:r>
              <a:rPr sz="1100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Modulation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700" spc="-10" dirty="0">
                <a:latin typeface="Calibri"/>
                <a:cs typeface="Calibri"/>
              </a:rPr>
              <a:t>Since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36367" y="2210175"/>
            <a:ext cx="67945" cy="272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50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33319" y="2860192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3988" y="268188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4463" y="1863851"/>
            <a:ext cx="364235" cy="3108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24204" y="1845228"/>
            <a:ext cx="16510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and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8844" y="1839467"/>
            <a:ext cx="417575" cy="33375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916683" y="1875709"/>
            <a:ext cx="59690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(time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target)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1039" y="2337816"/>
            <a:ext cx="978408" cy="32918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62204" y="2729149"/>
            <a:ext cx="104330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30" dirty="0">
                <a:latin typeface="Calibri"/>
                <a:cs typeface="Calibri"/>
              </a:rPr>
              <a:t>Taking</a:t>
            </a:r>
            <a:r>
              <a:rPr sz="700" spc="-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Fourier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Transform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8283" y="2929127"/>
            <a:ext cx="1011936" cy="34594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524503" y="3766935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129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31996" y="1205284"/>
            <a:ext cx="2740025" cy="67627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53085" marR="5080" indent="-233679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MTI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ts val="1120"/>
              </a:lnSpc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Antenna</a:t>
            </a:r>
            <a:r>
              <a:rPr sz="1100" u="heavy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Scanning 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Modulation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700" dirty="0">
                <a:latin typeface="Calibri"/>
                <a:cs typeface="Calibri"/>
              </a:rPr>
              <a:t>Since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this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Gaussian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function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exponent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must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form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67120" y="2246021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67120" y="2372513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65596" y="2863240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74739" y="268188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94988" y="2132075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>
                <a:moveTo>
                  <a:pt x="0" y="0"/>
                </a:moveTo>
                <a:lnTo>
                  <a:pt x="214883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120896" y="1892524"/>
            <a:ext cx="17335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50" i="1" baseline="-18518" dirty="0">
                <a:latin typeface="Times New Roman"/>
                <a:cs typeface="Times New Roman"/>
              </a:rPr>
              <a:t>f</a:t>
            </a:r>
            <a:r>
              <a:rPr sz="1350" i="1" spc="15" baseline="-18518" dirty="0">
                <a:latin typeface="Times New Roman"/>
                <a:cs typeface="Times New Roman"/>
              </a:rPr>
              <a:t> </a:t>
            </a:r>
            <a:r>
              <a:rPr sz="500" spc="-50" dirty="0">
                <a:latin typeface="Times New Roman"/>
                <a:cs typeface="Times New Roman"/>
              </a:rPr>
              <a:t>2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69664" y="2191511"/>
            <a:ext cx="82550" cy="59690"/>
          </a:xfrm>
          <a:custGeom>
            <a:avLst/>
            <a:gdLst/>
            <a:ahLst/>
            <a:cxnLst/>
            <a:rect l="l" t="t" r="r" b="b"/>
            <a:pathLst>
              <a:path w="82550" h="59689">
                <a:moveTo>
                  <a:pt x="33528" y="59436"/>
                </a:moveTo>
                <a:lnTo>
                  <a:pt x="15240" y="59436"/>
                </a:lnTo>
                <a:lnTo>
                  <a:pt x="9144" y="56388"/>
                </a:lnTo>
                <a:lnTo>
                  <a:pt x="0" y="44196"/>
                </a:lnTo>
                <a:lnTo>
                  <a:pt x="0" y="36576"/>
                </a:lnTo>
                <a:lnTo>
                  <a:pt x="3048" y="27432"/>
                </a:lnTo>
                <a:lnTo>
                  <a:pt x="4476" y="21717"/>
                </a:lnTo>
                <a:lnTo>
                  <a:pt x="36576" y="0"/>
                </a:lnTo>
                <a:lnTo>
                  <a:pt x="82296" y="0"/>
                </a:lnTo>
                <a:lnTo>
                  <a:pt x="79683" y="9144"/>
                </a:lnTo>
                <a:lnTo>
                  <a:pt x="35052" y="9144"/>
                </a:lnTo>
                <a:lnTo>
                  <a:pt x="28956" y="10668"/>
                </a:lnTo>
                <a:lnTo>
                  <a:pt x="19812" y="16764"/>
                </a:lnTo>
                <a:lnTo>
                  <a:pt x="16764" y="21336"/>
                </a:lnTo>
                <a:lnTo>
                  <a:pt x="15240" y="27432"/>
                </a:lnTo>
                <a:lnTo>
                  <a:pt x="12192" y="36576"/>
                </a:lnTo>
                <a:lnTo>
                  <a:pt x="12192" y="42672"/>
                </a:lnTo>
                <a:lnTo>
                  <a:pt x="13716" y="47244"/>
                </a:lnTo>
                <a:lnTo>
                  <a:pt x="16764" y="51816"/>
                </a:lnTo>
                <a:lnTo>
                  <a:pt x="21336" y="54864"/>
                </a:lnTo>
                <a:lnTo>
                  <a:pt x="43180" y="54864"/>
                </a:lnTo>
                <a:lnTo>
                  <a:pt x="41148" y="56388"/>
                </a:lnTo>
                <a:lnTo>
                  <a:pt x="33528" y="59436"/>
                </a:lnTo>
                <a:close/>
              </a:path>
              <a:path w="82550" h="59689">
                <a:moveTo>
                  <a:pt x="43180" y="54864"/>
                </a:moveTo>
                <a:lnTo>
                  <a:pt x="30480" y="54864"/>
                </a:lnTo>
                <a:lnTo>
                  <a:pt x="35052" y="53340"/>
                </a:lnTo>
                <a:lnTo>
                  <a:pt x="39624" y="48768"/>
                </a:lnTo>
                <a:lnTo>
                  <a:pt x="44196" y="45720"/>
                </a:lnTo>
                <a:lnTo>
                  <a:pt x="47244" y="41148"/>
                </a:lnTo>
                <a:lnTo>
                  <a:pt x="48768" y="35052"/>
                </a:lnTo>
                <a:lnTo>
                  <a:pt x="50220" y="28241"/>
                </a:lnTo>
                <a:lnTo>
                  <a:pt x="50101" y="21717"/>
                </a:lnTo>
                <a:lnTo>
                  <a:pt x="48553" y="15763"/>
                </a:lnTo>
                <a:lnTo>
                  <a:pt x="45720" y="10668"/>
                </a:lnTo>
                <a:lnTo>
                  <a:pt x="44196" y="9144"/>
                </a:lnTo>
                <a:lnTo>
                  <a:pt x="79683" y="9144"/>
                </a:lnTo>
                <a:lnTo>
                  <a:pt x="79248" y="10668"/>
                </a:lnTo>
                <a:lnTo>
                  <a:pt x="50292" y="10668"/>
                </a:lnTo>
                <a:lnTo>
                  <a:pt x="54864" y="13716"/>
                </a:lnTo>
                <a:lnTo>
                  <a:pt x="57912" y="18288"/>
                </a:lnTo>
                <a:lnTo>
                  <a:pt x="60960" y="21336"/>
                </a:lnTo>
                <a:lnTo>
                  <a:pt x="62484" y="25908"/>
                </a:lnTo>
                <a:lnTo>
                  <a:pt x="62484" y="30480"/>
                </a:lnTo>
                <a:lnTo>
                  <a:pt x="60960" y="36576"/>
                </a:lnTo>
                <a:lnTo>
                  <a:pt x="57912" y="42672"/>
                </a:lnTo>
                <a:lnTo>
                  <a:pt x="54864" y="47244"/>
                </a:lnTo>
                <a:lnTo>
                  <a:pt x="47244" y="51816"/>
                </a:lnTo>
                <a:lnTo>
                  <a:pt x="43180" y="548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066032" y="2072357"/>
            <a:ext cx="25400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50" baseline="-21604" dirty="0">
                <a:latin typeface="Times New Roman"/>
                <a:cs typeface="Times New Roman"/>
              </a:rPr>
              <a:t>2</a:t>
            </a:r>
            <a:r>
              <a:rPr sz="1350" spc="667" baseline="-21604" dirty="0">
                <a:latin typeface="Times New Roman"/>
                <a:cs typeface="Times New Roman"/>
              </a:rPr>
              <a:t> </a:t>
            </a:r>
            <a:r>
              <a:rPr sz="500" spc="-50" dirty="0">
                <a:latin typeface="Times New Roman"/>
                <a:cs typeface="Times New Roman"/>
              </a:rPr>
              <a:t>2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43832" y="2203325"/>
            <a:ext cx="44450" cy="1079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00" i="1" spc="-50" dirty="0">
                <a:latin typeface="Times New Roman"/>
                <a:cs typeface="Times New Roman"/>
              </a:rPr>
              <a:t>f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62476" y="2393868"/>
            <a:ext cx="20193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0" dirty="0">
                <a:latin typeface="Calibri"/>
                <a:cs typeface="Calibri"/>
              </a:rPr>
              <a:t>Thus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86655" y="2450592"/>
            <a:ext cx="638556" cy="35966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11011" y="2442972"/>
            <a:ext cx="472439" cy="22707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5312155" y="2424349"/>
            <a:ext cx="16510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and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80479" y="2454829"/>
            <a:ext cx="401955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(voltage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spectrum)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07964" y="2831592"/>
            <a:ext cx="379475" cy="242316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5373115" y="2851068"/>
            <a:ext cx="10541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or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80459" y="2851068"/>
            <a:ext cx="401955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2899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(power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spectrum)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21679" y="3250692"/>
            <a:ext cx="451103" cy="202691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5373115" y="3247309"/>
            <a:ext cx="10541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or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216140" y="3773031"/>
            <a:ext cx="18351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675" spc="-75" baseline="6172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675" spc="-75" baseline="6172" dirty="0">
                <a:solidFill>
                  <a:srgbClr val="878787"/>
                </a:solidFill>
                <a:latin typeface="Calibri"/>
                <a:cs typeface="Calibri"/>
              </a:rPr>
              <a:t>3</a:t>
            </a: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3</a:t>
            </a:r>
            <a:r>
              <a:rPr sz="675" spc="-75" baseline="6172" dirty="0">
                <a:solidFill>
                  <a:srgbClr val="878787"/>
                </a:solidFill>
                <a:latin typeface="Calibri"/>
                <a:cs typeface="Calibri"/>
              </a:rPr>
              <a:t>0</a:t>
            </a:r>
            <a:r>
              <a:rPr sz="450" spc="-50" dirty="0">
                <a:solidFill>
                  <a:srgbClr val="878787"/>
                </a:solidFill>
                <a:latin typeface="Calibri"/>
                <a:cs typeface="Calibri"/>
              </a:rPr>
              <a:t>0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5843" y="6079036"/>
            <a:ext cx="2867025" cy="67627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655320" marR="30480" indent="-233679">
              <a:lnSpc>
                <a:spcPts val="1250"/>
              </a:lnSpc>
              <a:spcBef>
                <a:spcPts val="380"/>
              </a:spcBef>
            </a:pP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Indicator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(MTI) </a:t>
            </a:r>
            <a:r>
              <a:rPr sz="1250" dirty="0">
                <a:latin typeface="Calibri"/>
                <a:cs typeface="Calibri"/>
              </a:rPr>
              <a:t>Limitations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MTI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Performance</a:t>
            </a:r>
            <a:endParaRPr sz="1250">
              <a:latin typeface="Calibri"/>
              <a:cs typeface="Calibri"/>
            </a:endParaRPr>
          </a:p>
          <a:p>
            <a:pPr marL="38100">
              <a:lnSpc>
                <a:spcPts val="1120"/>
              </a:lnSpc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Antenna</a:t>
            </a:r>
            <a:r>
              <a:rPr sz="1100" u="heavy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Scanning</a:t>
            </a:r>
            <a:r>
              <a:rPr sz="1100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Modulation</a:t>
            </a:r>
            <a:endParaRPr sz="11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375"/>
              </a:spcBef>
            </a:pPr>
            <a:r>
              <a:rPr sz="700" spc="-10" dirty="0">
                <a:latin typeface="Calibri"/>
                <a:cs typeface="Calibri"/>
              </a:rPr>
              <a:t>Substituting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into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equations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for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</a:t>
            </a:r>
            <a:r>
              <a:rPr sz="675" baseline="-12345" dirty="0">
                <a:latin typeface="Calibri"/>
                <a:cs typeface="Calibri"/>
              </a:rPr>
              <a:t>C</a:t>
            </a:r>
            <a:r>
              <a:rPr sz="675" spc="142" baseline="-12345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,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434843" y="7088499"/>
            <a:ext cx="69850" cy="2667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270">
              <a:lnSpc>
                <a:spcPct val="1317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443988" y="7535825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433319" y="7715656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39" name="object 3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56131" y="6891528"/>
            <a:ext cx="509016" cy="27431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019300" y="6900671"/>
            <a:ext cx="495299" cy="268223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4031996" y="6059224"/>
            <a:ext cx="3253740" cy="8394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0805" algn="ctr">
              <a:lnSpc>
                <a:spcPts val="145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Tracking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Scanning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Radars</a:t>
            </a:r>
            <a:r>
              <a:rPr sz="1250" spc="40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(Track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While</a:t>
            </a:r>
            <a:endParaRPr sz="1250">
              <a:latin typeface="Calibri"/>
              <a:cs typeface="Calibri"/>
            </a:endParaRPr>
          </a:p>
          <a:p>
            <a:pPr marL="496570" algn="ctr">
              <a:lnSpc>
                <a:spcPts val="1355"/>
              </a:lnSpc>
            </a:pPr>
            <a:r>
              <a:rPr sz="1250" spc="-10" dirty="0">
                <a:latin typeface="Calibri"/>
                <a:cs typeface="Calibri"/>
              </a:rPr>
              <a:t>scan)</a:t>
            </a:r>
            <a:endParaRPr sz="1250">
              <a:latin typeface="Calibri"/>
              <a:cs typeface="Calibri"/>
            </a:endParaRPr>
          </a:p>
          <a:p>
            <a:pPr marR="939800" algn="ctr">
              <a:lnSpc>
                <a:spcPts val="1220"/>
              </a:lnSpc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Automatic Detection</a:t>
            </a:r>
            <a:r>
              <a:rPr sz="1100" u="heavy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 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Tracking</a:t>
            </a:r>
            <a:r>
              <a:rPr sz="11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(ADT)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65"/>
              </a:spcBef>
            </a:pPr>
            <a:r>
              <a:rPr sz="700" dirty="0">
                <a:latin typeface="Calibri"/>
                <a:cs typeface="Calibri"/>
              </a:rPr>
              <a:t>Pure tracking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radars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pencil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beam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antennas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determine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 azimuth,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elevation</a:t>
            </a:r>
            <a:r>
              <a:rPr sz="700" spc="12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and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range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single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67120" y="7241692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174739" y="7555636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006596" y="7045117"/>
            <a:ext cx="3147695" cy="2311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30480">
              <a:lnSpc>
                <a:spcPts val="760"/>
              </a:lnSpc>
              <a:spcBef>
                <a:spcPts val="210"/>
              </a:spcBef>
            </a:pPr>
            <a:r>
              <a:rPr sz="700" dirty="0">
                <a:latin typeface="Calibri"/>
                <a:cs typeface="Calibri"/>
              </a:rPr>
              <a:t>Digital processing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allows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surveillance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radar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track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many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targets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also</a:t>
            </a:r>
            <a:r>
              <a:rPr sz="700" spc="8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permits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prediction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</a:t>
            </a:r>
            <a:r>
              <a:rPr sz="700" dirty="0">
                <a:latin typeface="Calibri"/>
                <a:cs typeface="Calibri"/>
              </a:rPr>
              <a:t> positions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future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which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assis</a:t>
            </a:r>
            <a:r>
              <a:rPr sz="900" baseline="13888" dirty="0">
                <a:latin typeface="Calibri"/>
                <a:cs typeface="Calibri"/>
              </a:rPr>
              <a:t>n</a:t>
            </a:r>
            <a:r>
              <a:rPr sz="700" dirty="0">
                <a:latin typeface="Calibri"/>
                <a:cs typeface="Calibri"/>
              </a:rPr>
              <a:t>ts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collision</a:t>
            </a:r>
            <a:r>
              <a:rPr sz="700" spc="10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avoidance.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031996" y="7272193"/>
            <a:ext cx="123063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Functions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performed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ADT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are: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418076" y="786384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6764" y="1524"/>
                </a:moveTo>
                <a:lnTo>
                  <a:pt x="7620" y="1524"/>
                </a:lnTo>
                <a:lnTo>
                  <a:pt x="9144" y="0"/>
                </a:lnTo>
                <a:lnTo>
                  <a:pt x="15240" y="0"/>
                </a:lnTo>
                <a:lnTo>
                  <a:pt x="16764" y="1524"/>
                </a:lnTo>
                <a:close/>
              </a:path>
              <a:path w="24764" h="24765">
                <a:moveTo>
                  <a:pt x="21336" y="21336"/>
                </a:moveTo>
                <a:lnTo>
                  <a:pt x="3048" y="21336"/>
                </a:lnTo>
                <a:lnTo>
                  <a:pt x="3048" y="19812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9144"/>
                </a:lnTo>
                <a:lnTo>
                  <a:pt x="1524" y="7620"/>
                </a:lnTo>
                <a:lnTo>
                  <a:pt x="1524" y="6096"/>
                </a:lnTo>
                <a:lnTo>
                  <a:pt x="6096" y="1524"/>
                </a:lnTo>
                <a:lnTo>
                  <a:pt x="18288" y="1524"/>
                </a:lnTo>
                <a:lnTo>
                  <a:pt x="19812" y="3048"/>
                </a:lnTo>
                <a:lnTo>
                  <a:pt x="21336" y="3048"/>
                </a:lnTo>
                <a:lnTo>
                  <a:pt x="22860" y="4572"/>
                </a:lnTo>
                <a:lnTo>
                  <a:pt x="22860" y="6096"/>
                </a:lnTo>
                <a:lnTo>
                  <a:pt x="24384" y="7620"/>
                </a:lnTo>
                <a:lnTo>
                  <a:pt x="24384" y="16764"/>
                </a:lnTo>
                <a:lnTo>
                  <a:pt x="22860" y="18288"/>
                </a:lnTo>
                <a:lnTo>
                  <a:pt x="22860" y="19812"/>
                </a:lnTo>
                <a:lnTo>
                  <a:pt x="21336" y="21336"/>
                </a:lnTo>
                <a:close/>
              </a:path>
              <a:path w="24764" h="24765">
                <a:moveTo>
                  <a:pt x="18288" y="22860"/>
                </a:moveTo>
                <a:lnTo>
                  <a:pt x="6096" y="22860"/>
                </a:lnTo>
                <a:lnTo>
                  <a:pt x="4572" y="21336"/>
                </a:lnTo>
                <a:lnTo>
                  <a:pt x="19812" y="21336"/>
                </a:lnTo>
                <a:lnTo>
                  <a:pt x="18288" y="22860"/>
                </a:lnTo>
                <a:close/>
              </a:path>
              <a:path w="24764" h="24765">
                <a:moveTo>
                  <a:pt x="15240" y="24384"/>
                </a:moveTo>
                <a:lnTo>
                  <a:pt x="9144" y="24384"/>
                </a:lnTo>
                <a:lnTo>
                  <a:pt x="7620" y="22860"/>
                </a:lnTo>
                <a:lnTo>
                  <a:pt x="16764" y="22860"/>
                </a:lnTo>
                <a:lnTo>
                  <a:pt x="1524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443476" y="7765761"/>
            <a:ext cx="633095" cy="592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7790">
              <a:lnSpc>
                <a:spcPct val="131400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Detection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35" dirty="0">
                <a:latin typeface="Calibri"/>
                <a:cs typeface="Calibri"/>
              </a:rPr>
              <a:t>Track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initiation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31400"/>
              </a:lnSpc>
              <a:spcBef>
                <a:spcPts val="50"/>
              </a:spcBef>
            </a:pPr>
            <a:r>
              <a:rPr sz="700" spc="-35" dirty="0">
                <a:latin typeface="Calibri"/>
                <a:cs typeface="Calibri"/>
              </a:rPr>
              <a:t>Track</a:t>
            </a:r>
            <a:r>
              <a:rPr sz="700" spc="-4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Association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35" dirty="0">
                <a:latin typeface="Calibri"/>
                <a:cs typeface="Calibri"/>
              </a:rPr>
              <a:t>Track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update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418076" y="800404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6764" y="1524"/>
                </a:moveTo>
                <a:lnTo>
                  <a:pt x="7620" y="1524"/>
                </a:lnTo>
                <a:lnTo>
                  <a:pt x="9144" y="0"/>
                </a:lnTo>
                <a:lnTo>
                  <a:pt x="15240" y="0"/>
                </a:lnTo>
                <a:lnTo>
                  <a:pt x="16764" y="1524"/>
                </a:lnTo>
                <a:close/>
              </a:path>
              <a:path w="24764" h="24765">
                <a:moveTo>
                  <a:pt x="21336" y="21336"/>
                </a:moveTo>
                <a:lnTo>
                  <a:pt x="3048" y="21336"/>
                </a:lnTo>
                <a:lnTo>
                  <a:pt x="3048" y="19812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9144"/>
                </a:lnTo>
                <a:lnTo>
                  <a:pt x="1524" y="7620"/>
                </a:lnTo>
                <a:lnTo>
                  <a:pt x="1524" y="6096"/>
                </a:lnTo>
                <a:lnTo>
                  <a:pt x="6096" y="1524"/>
                </a:lnTo>
                <a:lnTo>
                  <a:pt x="18288" y="1524"/>
                </a:lnTo>
                <a:lnTo>
                  <a:pt x="19812" y="3048"/>
                </a:lnTo>
                <a:lnTo>
                  <a:pt x="21336" y="3048"/>
                </a:lnTo>
                <a:lnTo>
                  <a:pt x="22860" y="4572"/>
                </a:lnTo>
                <a:lnTo>
                  <a:pt x="22860" y="6096"/>
                </a:lnTo>
                <a:lnTo>
                  <a:pt x="24384" y="7620"/>
                </a:lnTo>
                <a:lnTo>
                  <a:pt x="24384" y="16764"/>
                </a:lnTo>
                <a:lnTo>
                  <a:pt x="22860" y="18288"/>
                </a:lnTo>
                <a:lnTo>
                  <a:pt x="22860" y="19812"/>
                </a:lnTo>
                <a:lnTo>
                  <a:pt x="21336" y="21336"/>
                </a:lnTo>
                <a:close/>
              </a:path>
              <a:path w="24764" h="24765">
                <a:moveTo>
                  <a:pt x="18288" y="22860"/>
                </a:moveTo>
                <a:lnTo>
                  <a:pt x="6096" y="22860"/>
                </a:lnTo>
                <a:lnTo>
                  <a:pt x="4572" y="21336"/>
                </a:lnTo>
                <a:lnTo>
                  <a:pt x="19812" y="21336"/>
                </a:lnTo>
                <a:lnTo>
                  <a:pt x="18288" y="22860"/>
                </a:lnTo>
                <a:close/>
              </a:path>
              <a:path w="24764" h="24765">
                <a:moveTo>
                  <a:pt x="15240" y="24384"/>
                </a:moveTo>
                <a:lnTo>
                  <a:pt x="9144" y="24384"/>
                </a:lnTo>
                <a:lnTo>
                  <a:pt x="7620" y="22860"/>
                </a:lnTo>
                <a:lnTo>
                  <a:pt x="16764" y="22860"/>
                </a:lnTo>
                <a:lnTo>
                  <a:pt x="1524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418076" y="815035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8288" y="1524"/>
                </a:moveTo>
                <a:lnTo>
                  <a:pt x="6096" y="1524"/>
                </a:lnTo>
                <a:lnTo>
                  <a:pt x="7620" y="0"/>
                </a:lnTo>
                <a:lnTo>
                  <a:pt x="16764" y="0"/>
                </a:lnTo>
                <a:lnTo>
                  <a:pt x="18288" y="1524"/>
                </a:lnTo>
                <a:close/>
              </a:path>
              <a:path w="24764" h="24765">
                <a:moveTo>
                  <a:pt x="18288" y="22860"/>
                </a:moveTo>
                <a:lnTo>
                  <a:pt x="6096" y="22860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7620"/>
                </a:lnTo>
                <a:lnTo>
                  <a:pt x="1524" y="6096"/>
                </a:lnTo>
                <a:lnTo>
                  <a:pt x="1524" y="4572"/>
                </a:lnTo>
                <a:lnTo>
                  <a:pt x="3048" y="4572"/>
                </a:lnTo>
                <a:lnTo>
                  <a:pt x="4572" y="3048"/>
                </a:lnTo>
                <a:lnTo>
                  <a:pt x="4572" y="1524"/>
                </a:lnTo>
                <a:lnTo>
                  <a:pt x="19812" y="1524"/>
                </a:lnTo>
                <a:lnTo>
                  <a:pt x="24384" y="6096"/>
                </a:lnTo>
                <a:lnTo>
                  <a:pt x="24384" y="16764"/>
                </a:lnTo>
                <a:lnTo>
                  <a:pt x="22860" y="18288"/>
                </a:lnTo>
                <a:lnTo>
                  <a:pt x="22860" y="19812"/>
                </a:lnTo>
                <a:lnTo>
                  <a:pt x="21336" y="19812"/>
                </a:lnTo>
                <a:lnTo>
                  <a:pt x="18288" y="22860"/>
                </a:lnTo>
                <a:close/>
              </a:path>
              <a:path w="24764" h="24765">
                <a:moveTo>
                  <a:pt x="13716" y="24384"/>
                </a:moveTo>
                <a:lnTo>
                  <a:pt x="10668" y="24384"/>
                </a:lnTo>
                <a:lnTo>
                  <a:pt x="9144" y="22860"/>
                </a:lnTo>
                <a:lnTo>
                  <a:pt x="15240" y="22860"/>
                </a:lnTo>
                <a:lnTo>
                  <a:pt x="13716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418076" y="829055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3716" y="24384"/>
                </a:moveTo>
                <a:lnTo>
                  <a:pt x="10668" y="24384"/>
                </a:lnTo>
                <a:lnTo>
                  <a:pt x="9144" y="22860"/>
                </a:lnTo>
                <a:lnTo>
                  <a:pt x="7620" y="22860"/>
                </a:lnTo>
                <a:lnTo>
                  <a:pt x="6096" y="21336"/>
                </a:lnTo>
                <a:lnTo>
                  <a:pt x="4572" y="21336"/>
                </a:lnTo>
                <a:lnTo>
                  <a:pt x="3048" y="19812"/>
                </a:lnTo>
                <a:lnTo>
                  <a:pt x="3048" y="18288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7620"/>
                </a:lnTo>
                <a:lnTo>
                  <a:pt x="1524" y="6096"/>
                </a:lnTo>
                <a:lnTo>
                  <a:pt x="1524" y="4572"/>
                </a:lnTo>
                <a:lnTo>
                  <a:pt x="3048" y="4572"/>
                </a:lnTo>
                <a:lnTo>
                  <a:pt x="4572" y="3048"/>
                </a:lnTo>
                <a:lnTo>
                  <a:pt x="4572" y="1524"/>
                </a:lnTo>
                <a:lnTo>
                  <a:pt x="6096" y="1524"/>
                </a:lnTo>
                <a:lnTo>
                  <a:pt x="7620" y="0"/>
                </a:lnTo>
                <a:lnTo>
                  <a:pt x="16764" y="0"/>
                </a:lnTo>
                <a:lnTo>
                  <a:pt x="18288" y="1524"/>
                </a:lnTo>
                <a:lnTo>
                  <a:pt x="19812" y="1524"/>
                </a:lnTo>
                <a:lnTo>
                  <a:pt x="24384" y="6096"/>
                </a:lnTo>
                <a:lnTo>
                  <a:pt x="24384" y="16764"/>
                </a:lnTo>
                <a:lnTo>
                  <a:pt x="19812" y="21336"/>
                </a:lnTo>
                <a:lnTo>
                  <a:pt x="18288" y="21336"/>
                </a:lnTo>
                <a:lnTo>
                  <a:pt x="16764" y="22860"/>
                </a:lnTo>
                <a:lnTo>
                  <a:pt x="15240" y="22860"/>
                </a:lnTo>
                <a:lnTo>
                  <a:pt x="13716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5847079" y="7730897"/>
            <a:ext cx="643890" cy="3746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7785" algn="ctr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  <a:p>
            <a:pPr marR="23495" algn="ctr">
              <a:lnSpc>
                <a:spcPct val="100000"/>
              </a:lnSpc>
              <a:spcBef>
                <a:spcPts val="5"/>
              </a:spcBef>
            </a:pPr>
            <a:r>
              <a:rPr sz="700" spc="-35" dirty="0">
                <a:latin typeface="Calibri"/>
                <a:cs typeface="Calibri"/>
              </a:rPr>
              <a:t>Track </a:t>
            </a:r>
            <a:r>
              <a:rPr sz="700" spc="-10" dirty="0">
                <a:latin typeface="Calibri"/>
                <a:cs typeface="Calibri"/>
              </a:rPr>
              <a:t>smoothing</a:t>
            </a:r>
            <a:endParaRPr sz="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700" spc="-35" dirty="0">
                <a:latin typeface="Calibri"/>
                <a:cs typeface="Calibri"/>
              </a:rPr>
              <a:t>Track</a:t>
            </a:r>
            <a:r>
              <a:rPr sz="700" spc="-4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termination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821679" y="789279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21336" y="19812"/>
                </a:moveTo>
                <a:lnTo>
                  <a:pt x="1524" y="19812"/>
                </a:lnTo>
                <a:lnTo>
                  <a:pt x="1524" y="18288"/>
                </a:lnTo>
                <a:lnTo>
                  <a:pt x="0" y="16764"/>
                </a:lnTo>
                <a:lnTo>
                  <a:pt x="0" y="7620"/>
                </a:lnTo>
                <a:lnTo>
                  <a:pt x="1524" y="6096"/>
                </a:lnTo>
                <a:lnTo>
                  <a:pt x="1524" y="4572"/>
                </a:lnTo>
                <a:lnTo>
                  <a:pt x="6096" y="0"/>
                </a:lnTo>
                <a:lnTo>
                  <a:pt x="16764" y="0"/>
                </a:lnTo>
                <a:lnTo>
                  <a:pt x="18288" y="1524"/>
                </a:lnTo>
                <a:lnTo>
                  <a:pt x="19812" y="1524"/>
                </a:lnTo>
                <a:lnTo>
                  <a:pt x="19812" y="3048"/>
                </a:lnTo>
                <a:lnTo>
                  <a:pt x="22860" y="6096"/>
                </a:lnTo>
                <a:lnTo>
                  <a:pt x="22860" y="7620"/>
                </a:lnTo>
                <a:lnTo>
                  <a:pt x="24384" y="10668"/>
                </a:lnTo>
                <a:lnTo>
                  <a:pt x="24384" y="13716"/>
                </a:lnTo>
                <a:lnTo>
                  <a:pt x="22860" y="15240"/>
                </a:lnTo>
                <a:lnTo>
                  <a:pt x="22860" y="18288"/>
                </a:lnTo>
                <a:lnTo>
                  <a:pt x="21336" y="19812"/>
                </a:lnTo>
                <a:close/>
              </a:path>
              <a:path w="24764" h="24765">
                <a:moveTo>
                  <a:pt x="18288" y="22860"/>
                </a:moveTo>
                <a:lnTo>
                  <a:pt x="4572" y="22860"/>
                </a:lnTo>
                <a:lnTo>
                  <a:pt x="4572" y="21336"/>
                </a:lnTo>
                <a:lnTo>
                  <a:pt x="3048" y="19812"/>
                </a:lnTo>
                <a:lnTo>
                  <a:pt x="19812" y="19812"/>
                </a:lnTo>
                <a:lnTo>
                  <a:pt x="18288" y="21336"/>
                </a:lnTo>
                <a:lnTo>
                  <a:pt x="18288" y="22860"/>
                </a:lnTo>
                <a:close/>
              </a:path>
              <a:path w="24764" h="24765">
                <a:moveTo>
                  <a:pt x="13716" y="24384"/>
                </a:moveTo>
                <a:lnTo>
                  <a:pt x="9144" y="24384"/>
                </a:lnTo>
                <a:lnTo>
                  <a:pt x="7620" y="22860"/>
                </a:lnTo>
                <a:lnTo>
                  <a:pt x="15240" y="22860"/>
                </a:lnTo>
                <a:lnTo>
                  <a:pt x="13716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21679" y="803757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8288" y="22860"/>
                </a:moveTo>
                <a:lnTo>
                  <a:pt x="4572" y="22860"/>
                </a:lnTo>
                <a:lnTo>
                  <a:pt x="4572" y="21336"/>
                </a:lnTo>
                <a:lnTo>
                  <a:pt x="3048" y="21336"/>
                </a:lnTo>
                <a:lnTo>
                  <a:pt x="1524" y="19812"/>
                </a:lnTo>
                <a:lnTo>
                  <a:pt x="1524" y="18288"/>
                </a:lnTo>
                <a:lnTo>
                  <a:pt x="0" y="16764"/>
                </a:lnTo>
                <a:lnTo>
                  <a:pt x="0" y="7620"/>
                </a:lnTo>
                <a:lnTo>
                  <a:pt x="1524" y="6096"/>
                </a:lnTo>
                <a:lnTo>
                  <a:pt x="1524" y="4572"/>
                </a:lnTo>
                <a:lnTo>
                  <a:pt x="6096" y="0"/>
                </a:lnTo>
                <a:lnTo>
                  <a:pt x="16764" y="0"/>
                </a:lnTo>
                <a:lnTo>
                  <a:pt x="18288" y="1524"/>
                </a:lnTo>
                <a:lnTo>
                  <a:pt x="19812" y="1524"/>
                </a:lnTo>
                <a:lnTo>
                  <a:pt x="19812" y="3048"/>
                </a:lnTo>
                <a:lnTo>
                  <a:pt x="22860" y="6096"/>
                </a:lnTo>
                <a:lnTo>
                  <a:pt x="22860" y="9144"/>
                </a:lnTo>
                <a:lnTo>
                  <a:pt x="24384" y="10668"/>
                </a:lnTo>
                <a:lnTo>
                  <a:pt x="24384" y="13716"/>
                </a:lnTo>
                <a:lnTo>
                  <a:pt x="22860" y="15240"/>
                </a:lnTo>
                <a:lnTo>
                  <a:pt x="22860" y="18288"/>
                </a:lnTo>
                <a:lnTo>
                  <a:pt x="21336" y="19812"/>
                </a:lnTo>
                <a:lnTo>
                  <a:pt x="19812" y="19812"/>
                </a:lnTo>
                <a:lnTo>
                  <a:pt x="18288" y="21336"/>
                </a:lnTo>
                <a:lnTo>
                  <a:pt x="18288" y="22860"/>
                </a:lnTo>
                <a:close/>
              </a:path>
              <a:path w="24764" h="24765">
                <a:moveTo>
                  <a:pt x="15240" y="24384"/>
                </a:moveTo>
                <a:lnTo>
                  <a:pt x="7620" y="24384"/>
                </a:lnTo>
                <a:lnTo>
                  <a:pt x="6096" y="22860"/>
                </a:lnTo>
                <a:lnTo>
                  <a:pt x="16764" y="22860"/>
                </a:lnTo>
                <a:lnTo>
                  <a:pt x="15240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3524503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131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246111" y="8661690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132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6367" y="2210175"/>
            <a:ext cx="67945" cy="272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50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5727" y="1962911"/>
            <a:ext cx="499871" cy="655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1243" y="1185472"/>
            <a:ext cx="3319779" cy="9690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82880" algn="ctr">
              <a:lnSpc>
                <a:spcPts val="145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Tracking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Scanning</a:t>
            </a:r>
            <a:r>
              <a:rPr sz="1250" spc="10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Radars</a:t>
            </a:r>
            <a:r>
              <a:rPr sz="1250" spc="39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(Track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While</a:t>
            </a:r>
            <a:endParaRPr sz="1250">
              <a:latin typeface="Calibri"/>
              <a:cs typeface="Calibri"/>
            </a:endParaRPr>
          </a:p>
          <a:p>
            <a:pPr marL="582295" algn="ctr">
              <a:lnSpc>
                <a:spcPts val="1355"/>
              </a:lnSpc>
            </a:pPr>
            <a:r>
              <a:rPr sz="1250" spc="-10" dirty="0">
                <a:latin typeface="Calibri"/>
                <a:cs typeface="Calibri"/>
              </a:rPr>
              <a:t>scan)</a:t>
            </a:r>
            <a:endParaRPr sz="1250">
              <a:latin typeface="Calibri"/>
              <a:cs typeface="Calibri"/>
            </a:endParaRPr>
          </a:p>
          <a:p>
            <a:pPr marR="1031875" algn="ctr">
              <a:lnSpc>
                <a:spcPts val="1220"/>
              </a:lnSpc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Automatic</a:t>
            </a:r>
            <a:r>
              <a:rPr sz="1100" u="heavy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Detection</a:t>
            </a:r>
            <a:r>
              <a:rPr sz="1100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Tracking</a:t>
            </a:r>
            <a:r>
              <a:rPr sz="11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(ADT)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700" spc="-35" dirty="0">
                <a:latin typeface="Calibri"/>
                <a:cs typeface="Calibri"/>
              </a:rPr>
              <a:t>Target</a:t>
            </a:r>
            <a:r>
              <a:rPr sz="700" spc="-6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Detection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(Range)</a:t>
            </a:r>
            <a:endParaRPr sz="700">
              <a:latin typeface="Calibri"/>
              <a:cs typeface="Calibri"/>
            </a:endParaRPr>
          </a:p>
          <a:p>
            <a:pPr marL="195580" marR="5080">
              <a:lnSpc>
                <a:spcPts val="760"/>
              </a:lnSpc>
              <a:spcBef>
                <a:spcPts val="260"/>
              </a:spcBef>
              <a:tabLst>
                <a:tab pos="2620010" algn="l"/>
              </a:tabLst>
            </a:pPr>
            <a:r>
              <a:rPr sz="700" dirty="0">
                <a:latin typeface="Calibri"/>
                <a:cs typeface="Calibri"/>
              </a:rPr>
              <a:t>As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described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before,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range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divided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into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range</a:t>
            </a:r>
            <a:r>
              <a:rPr sz="700" dirty="0">
                <a:latin typeface="Calibri"/>
                <a:cs typeface="Calibri"/>
              </a:rPr>
              <a:t>	whose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dimensions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close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 </a:t>
            </a:r>
            <a:r>
              <a:rPr sz="700" spc="-10" dirty="0">
                <a:latin typeface="Calibri"/>
                <a:cs typeface="Calibri"/>
              </a:rPr>
              <a:t>resolution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7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radar.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4123" y="2163745"/>
            <a:ext cx="288036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Each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cell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threshold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predetermined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number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exceed</a:t>
            </a:r>
            <a:r>
              <a:rPr sz="700" spc="7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1243" y="2200113"/>
            <a:ext cx="1583055" cy="312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82880">
              <a:lnSpc>
                <a:spcPct val="1343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threshold a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</a:t>
            </a:r>
            <a:r>
              <a:rPr sz="700" dirty="0">
                <a:latin typeface="Calibri"/>
                <a:cs typeface="Calibri"/>
              </a:rPr>
              <a:t> is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declared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present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Target</a:t>
            </a:r>
            <a:r>
              <a:rPr sz="700" spc="-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Detection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(Azimuth)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74392" y="3407664"/>
            <a:ext cx="447040" cy="6350"/>
          </a:xfrm>
          <a:custGeom>
            <a:avLst/>
            <a:gdLst/>
            <a:ahLst/>
            <a:cxnLst/>
            <a:rect l="l" t="t" r="r" b="b"/>
            <a:pathLst>
              <a:path w="447039" h="6350">
                <a:moveTo>
                  <a:pt x="446532" y="6095"/>
                </a:moveTo>
                <a:lnTo>
                  <a:pt x="0" y="6095"/>
                </a:lnTo>
                <a:lnTo>
                  <a:pt x="0" y="0"/>
                </a:lnTo>
                <a:lnTo>
                  <a:pt x="446532" y="0"/>
                </a:lnTo>
                <a:lnTo>
                  <a:pt x="446532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8723" y="2529504"/>
            <a:ext cx="3118485" cy="45148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8100" marR="30480">
              <a:lnSpc>
                <a:spcPts val="770"/>
              </a:lnSpc>
              <a:spcBef>
                <a:spcPts val="200"/>
              </a:spcBef>
            </a:pPr>
            <a:r>
              <a:rPr sz="700" spc="-10" dirty="0">
                <a:latin typeface="Calibri"/>
                <a:cs typeface="Calibri"/>
              </a:rPr>
              <a:t>Resolution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better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antenna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beamwidth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obtained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seeking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central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pulse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pulses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using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azimuth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associated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with</a:t>
            </a:r>
            <a:r>
              <a:rPr sz="900" spc="-15" baseline="-18518" dirty="0">
                <a:latin typeface="Calibri"/>
                <a:cs typeface="Calibri"/>
              </a:rPr>
              <a:t>n</a:t>
            </a:r>
            <a:r>
              <a:rPr sz="700" spc="-10" dirty="0">
                <a:latin typeface="Calibri"/>
                <a:cs typeface="Calibri"/>
              </a:rPr>
              <a:t>that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pulse.</a:t>
            </a:r>
            <a:endParaRPr sz="7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700" dirty="0">
                <a:latin typeface="Calibri"/>
                <a:cs typeface="Calibri"/>
              </a:rPr>
              <a:t>Thus </a:t>
            </a:r>
            <a:r>
              <a:rPr sz="700" spc="-10" dirty="0">
                <a:latin typeface="Calibri"/>
                <a:cs typeface="Calibri"/>
              </a:rPr>
              <a:t>theoretically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 resolution</a:t>
            </a:r>
            <a:r>
              <a:rPr sz="700" spc="6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is</a:t>
            </a:r>
            <a:endParaRPr sz="700">
              <a:latin typeface="Calibri"/>
              <a:cs typeface="Calibri"/>
            </a:endParaRPr>
          </a:p>
          <a:p>
            <a:pPr marL="1986914">
              <a:lnSpc>
                <a:spcPct val="100000"/>
              </a:lnSpc>
              <a:spcBef>
                <a:spcPts val="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34411" y="3227549"/>
            <a:ext cx="15176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900" i="1" dirty="0">
                <a:latin typeface="Times New Roman"/>
                <a:cs typeface="Times New Roman"/>
              </a:rPr>
              <a:t>f</a:t>
            </a:r>
            <a:r>
              <a:rPr sz="900" i="1" spc="-160" dirty="0">
                <a:latin typeface="Times New Roman"/>
                <a:cs typeface="Times New Roman"/>
              </a:rPr>
              <a:t> </a:t>
            </a:r>
            <a:r>
              <a:rPr sz="750" i="1" spc="-75" baseline="-16666" dirty="0">
                <a:latin typeface="Times New Roman"/>
                <a:cs typeface="Times New Roman"/>
              </a:rPr>
              <a:t>p</a:t>
            </a:r>
            <a:endParaRPr sz="750" baseline="-16666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73883" y="3413476"/>
            <a:ext cx="31623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dirty="0">
                <a:latin typeface="Times New Roman"/>
                <a:cs typeface="Times New Roman"/>
              </a:rPr>
              <a:t>360</a:t>
            </a:r>
            <a:r>
              <a:rPr sz="900" spc="23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Times New Roman"/>
                <a:cs typeface="Times New Roman"/>
              </a:rPr>
              <a:t>6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97480" y="3485400"/>
            <a:ext cx="114300" cy="60960"/>
          </a:xfrm>
          <a:custGeom>
            <a:avLst/>
            <a:gdLst/>
            <a:ahLst/>
            <a:cxnLst/>
            <a:rect l="l" t="t" r="r" b="b"/>
            <a:pathLst>
              <a:path w="114300" h="60960">
                <a:moveTo>
                  <a:pt x="12192" y="25908"/>
                </a:moveTo>
                <a:lnTo>
                  <a:pt x="10668" y="25908"/>
                </a:lnTo>
                <a:lnTo>
                  <a:pt x="7620" y="22860"/>
                </a:lnTo>
                <a:lnTo>
                  <a:pt x="4572" y="22860"/>
                </a:lnTo>
                <a:lnTo>
                  <a:pt x="1524" y="25908"/>
                </a:lnTo>
                <a:lnTo>
                  <a:pt x="0" y="25908"/>
                </a:lnTo>
                <a:lnTo>
                  <a:pt x="0" y="32004"/>
                </a:lnTo>
                <a:lnTo>
                  <a:pt x="3048" y="35052"/>
                </a:lnTo>
                <a:lnTo>
                  <a:pt x="9144" y="35052"/>
                </a:lnTo>
                <a:lnTo>
                  <a:pt x="12192" y="32004"/>
                </a:lnTo>
                <a:lnTo>
                  <a:pt x="12192" y="25908"/>
                </a:lnTo>
                <a:close/>
              </a:path>
              <a:path w="114300" h="60960">
                <a:moveTo>
                  <a:pt x="114300" y="21336"/>
                </a:moveTo>
                <a:lnTo>
                  <a:pt x="112776" y="15240"/>
                </a:lnTo>
                <a:lnTo>
                  <a:pt x="112776" y="10668"/>
                </a:lnTo>
                <a:lnTo>
                  <a:pt x="109728" y="6096"/>
                </a:lnTo>
                <a:lnTo>
                  <a:pt x="106680" y="4572"/>
                </a:lnTo>
                <a:lnTo>
                  <a:pt x="102108" y="1524"/>
                </a:lnTo>
                <a:lnTo>
                  <a:pt x="97536" y="0"/>
                </a:lnTo>
                <a:lnTo>
                  <a:pt x="89916" y="0"/>
                </a:lnTo>
                <a:lnTo>
                  <a:pt x="89916" y="3048"/>
                </a:lnTo>
                <a:lnTo>
                  <a:pt x="94488" y="4572"/>
                </a:lnTo>
                <a:lnTo>
                  <a:pt x="97536" y="6096"/>
                </a:lnTo>
                <a:lnTo>
                  <a:pt x="100584" y="9144"/>
                </a:lnTo>
                <a:lnTo>
                  <a:pt x="102057" y="14020"/>
                </a:lnTo>
                <a:lnTo>
                  <a:pt x="102069" y="19812"/>
                </a:lnTo>
                <a:lnTo>
                  <a:pt x="101003" y="26073"/>
                </a:lnTo>
                <a:lnTo>
                  <a:pt x="99060" y="33528"/>
                </a:lnTo>
                <a:lnTo>
                  <a:pt x="96012" y="44196"/>
                </a:lnTo>
                <a:lnTo>
                  <a:pt x="92964" y="50292"/>
                </a:lnTo>
                <a:lnTo>
                  <a:pt x="88392" y="53340"/>
                </a:lnTo>
                <a:lnTo>
                  <a:pt x="85344" y="56388"/>
                </a:lnTo>
                <a:lnTo>
                  <a:pt x="74676" y="56388"/>
                </a:lnTo>
                <a:lnTo>
                  <a:pt x="73152" y="53340"/>
                </a:lnTo>
                <a:lnTo>
                  <a:pt x="71628" y="51816"/>
                </a:lnTo>
                <a:lnTo>
                  <a:pt x="71628" y="48768"/>
                </a:lnTo>
                <a:lnTo>
                  <a:pt x="71628" y="42672"/>
                </a:lnTo>
                <a:lnTo>
                  <a:pt x="76200" y="35052"/>
                </a:lnTo>
                <a:lnTo>
                  <a:pt x="79248" y="28956"/>
                </a:lnTo>
                <a:lnTo>
                  <a:pt x="82296" y="19812"/>
                </a:lnTo>
                <a:lnTo>
                  <a:pt x="82296" y="10668"/>
                </a:lnTo>
                <a:lnTo>
                  <a:pt x="79248" y="10668"/>
                </a:lnTo>
                <a:lnTo>
                  <a:pt x="79248" y="12192"/>
                </a:lnTo>
                <a:lnTo>
                  <a:pt x="74676" y="16764"/>
                </a:lnTo>
                <a:lnTo>
                  <a:pt x="73152" y="19812"/>
                </a:lnTo>
                <a:lnTo>
                  <a:pt x="71628" y="24384"/>
                </a:lnTo>
                <a:lnTo>
                  <a:pt x="71539" y="26073"/>
                </a:lnTo>
                <a:lnTo>
                  <a:pt x="70104" y="28956"/>
                </a:lnTo>
                <a:lnTo>
                  <a:pt x="70104" y="33528"/>
                </a:lnTo>
                <a:lnTo>
                  <a:pt x="68580" y="36576"/>
                </a:lnTo>
                <a:lnTo>
                  <a:pt x="68580" y="42672"/>
                </a:lnTo>
                <a:lnTo>
                  <a:pt x="62484" y="51816"/>
                </a:lnTo>
                <a:lnTo>
                  <a:pt x="59436" y="53340"/>
                </a:lnTo>
                <a:lnTo>
                  <a:pt x="56388" y="56388"/>
                </a:lnTo>
                <a:lnTo>
                  <a:pt x="45720" y="56388"/>
                </a:lnTo>
                <a:lnTo>
                  <a:pt x="45720" y="53340"/>
                </a:lnTo>
                <a:lnTo>
                  <a:pt x="44196" y="48768"/>
                </a:lnTo>
                <a:lnTo>
                  <a:pt x="44196" y="42672"/>
                </a:lnTo>
                <a:lnTo>
                  <a:pt x="47244" y="33528"/>
                </a:lnTo>
                <a:lnTo>
                  <a:pt x="50292" y="22860"/>
                </a:lnTo>
                <a:lnTo>
                  <a:pt x="54864" y="16764"/>
                </a:lnTo>
                <a:lnTo>
                  <a:pt x="60960" y="12192"/>
                </a:lnTo>
                <a:lnTo>
                  <a:pt x="65532" y="6096"/>
                </a:lnTo>
                <a:lnTo>
                  <a:pt x="77724" y="3048"/>
                </a:lnTo>
                <a:lnTo>
                  <a:pt x="77724" y="0"/>
                </a:lnTo>
                <a:lnTo>
                  <a:pt x="73152" y="0"/>
                </a:lnTo>
                <a:lnTo>
                  <a:pt x="68580" y="1524"/>
                </a:lnTo>
                <a:lnTo>
                  <a:pt x="65532" y="1524"/>
                </a:lnTo>
                <a:lnTo>
                  <a:pt x="62484" y="3048"/>
                </a:lnTo>
                <a:lnTo>
                  <a:pt x="57912" y="4572"/>
                </a:lnTo>
                <a:lnTo>
                  <a:pt x="54864" y="7620"/>
                </a:lnTo>
                <a:lnTo>
                  <a:pt x="50292" y="9144"/>
                </a:lnTo>
                <a:lnTo>
                  <a:pt x="47244" y="12192"/>
                </a:lnTo>
                <a:lnTo>
                  <a:pt x="44196" y="16764"/>
                </a:lnTo>
                <a:lnTo>
                  <a:pt x="39624" y="21336"/>
                </a:lnTo>
                <a:lnTo>
                  <a:pt x="38100" y="27432"/>
                </a:lnTo>
                <a:lnTo>
                  <a:pt x="35052" y="32004"/>
                </a:lnTo>
                <a:lnTo>
                  <a:pt x="33528" y="38100"/>
                </a:lnTo>
                <a:lnTo>
                  <a:pt x="33528" y="51816"/>
                </a:lnTo>
                <a:lnTo>
                  <a:pt x="35052" y="56388"/>
                </a:lnTo>
                <a:lnTo>
                  <a:pt x="38100" y="57912"/>
                </a:lnTo>
                <a:lnTo>
                  <a:pt x="41148" y="60960"/>
                </a:lnTo>
                <a:lnTo>
                  <a:pt x="53340" y="60960"/>
                </a:lnTo>
                <a:lnTo>
                  <a:pt x="57912" y="57912"/>
                </a:lnTo>
                <a:lnTo>
                  <a:pt x="60960" y="56388"/>
                </a:lnTo>
                <a:lnTo>
                  <a:pt x="68580" y="48768"/>
                </a:lnTo>
                <a:lnTo>
                  <a:pt x="68580" y="53340"/>
                </a:lnTo>
                <a:lnTo>
                  <a:pt x="70104" y="56388"/>
                </a:lnTo>
                <a:lnTo>
                  <a:pt x="71628" y="57912"/>
                </a:lnTo>
                <a:lnTo>
                  <a:pt x="73152" y="60960"/>
                </a:lnTo>
                <a:lnTo>
                  <a:pt x="86868" y="60960"/>
                </a:lnTo>
                <a:lnTo>
                  <a:pt x="91440" y="57912"/>
                </a:lnTo>
                <a:lnTo>
                  <a:pt x="96012" y="56388"/>
                </a:lnTo>
                <a:lnTo>
                  <a:pt x="100584" y="51816"/>
                </a:lnTo>
                <a:lnTo>
                  <a:pt x="103632" y="47244"/>
                </a:lnTo>
                <a:lnTo>
                  <a:pt x="106680" y="44196"/>
                </a:lnTo>
                <a:lnTo>
                  <a:pt x="109728" y="38100"/>
                </a:lnTo>
                <a:lnTo>
                  <a:pt x="111252" y="33528"/>
                </a:lnTo>
                <a:lnTo>
                  <a:pt x="114300" y="27432"/>
                </a:lnTo>
                <a:lnTo>
                  <a:pt x="11430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515359" y="3782175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133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67120" y="2367940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31996" y="1185472"/>
            <a:ext cx="3199765" cy="11918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72415" algn="ctr">
              <a:lnSpc>
                <a:spcPts val="145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Tracking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Scanning</a:t>
            </a:r>
            <a:r>
              <a:rPr sz="1250" spc="10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Radars</a:t>
            </a:r>
            <a:r>
              <a:rPr sz="1250" spc="39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(Track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While</a:t>
            </a:r>
            <a:endParaRPr sz="1250">
              <a:latin typeface="Calibri"/>
              <a:cs typeface="Calibri"/>
            </a:endParaRPr>
          </a:p>
          <a:p>
            <a:pPr marL="671830" algn="ctr">
              <a:lnSpc>
                <a:spcPts val="1355"/>
              </a:lnSpc>
            </a:pPr>
            <a:r>
              <a:rPr sz="1250" spc="-10" dirty="0">
                <a:latin typeface="Calibri"/>
                <a:cs typeface="Calibri"/>
              </a:rPr>
              <a:t>scan)</a:t>
            </a:r>
            <a:endParaRPr sz="1250">
              <a:latin typeface="Calibri"/>
              <a:cs typeface="Calibri"/>
            </a:endParaRPr>
          </a:p>
          <a:p>
            <a:pPr marR="885825" algn="ctr">
              <a:lnSpc>
                <a:spcPts val="1220"/>
              </a:lnSpc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Automatic Detection</a:t>
            </a:r>
            <a:r>
              <a:rPr sz="1100" u="heavy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 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Tracking</a:t>
            </a:r>
            <a:r>
              <a:rPr sz="11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(ADT)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700" spc="-25" dirty="0">
                <a:latin typeface="Calibri"/>
                <a:cs typeface="Calibri"/>
              </a:rPr>
              <a:t>Track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Initiation</a:t>
            </a:r>
            <a:endParaRPr sz="700">
              <a:latin typeface="Calibri"/>
              <a:cs typeface="Calibri"/>
            </a:endParaRPr>
          </a:p>
          <a:p>
            <a:pPr marL="12700" marR="294640">
              <a:lnSpc>
                <a:spcPts val="800"/>
              </a:lnSpc>
              <a:spcBef>
                <a:spcPts val="300"/>
              </a:spcBef>
            </a:pPr>
            <a:r>
              <a:rPr sz="700" dirty="0">
                <a:latin typeface="Calibri"/>
                <a:cs typeface="Calibri"/>
              </a:rPr>
              <a:t>Radar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needs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enough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information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 establish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direction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speed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all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targets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present.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ts val="835"/>
              </a:lnSpc>
              <a:spcBef>
                <a:spcPts val="70"/>
              </a:spcBef>
            </a:pPr>
            <a:r>
              <a:rPr sz="700" dirty="0">
                <a:latin typeface="Calibri"/>
                <a:cs typeface="Calibri"/>
              </a:rPr>
              <a:t>If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only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present, only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two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scans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required.</a:t>
            </a:r>
            <a:endParaRPr sz="700">
              <a:latin typeface="Calibri"/>
              <a:cs typeface="Calibri"/>
            </a:endParaRPr>
          </a:p>
          <a:p>
            <a:pPr marL="3075305">
              <a:lnSpc>
                <a:spcPts val="715"/>
              </a:lnSpc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14876" y="2311573"/>
            <a:ext cx="232092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Usually </a:t>
            </a:r>
            <a:r>
              <a:rPr sz="700" spc="-10" dirty="0">
                <a:latin typeface="Calibri"/>
                <a:cs typeface="Calibri"/>
              </a:rPr>
              <a:t>require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many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scans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 build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up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all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tracks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present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14876" y="2453304"/>
            <a:ext cx="153987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e.g.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targets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for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two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scans and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two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82360" y="268950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500372" y="2955035"/>
            <a:ext cx="111760" cy="280670"/>
            <a:chOff x="4500372" y="2955035"/>
            <a:chExt cx="111760" cy="280670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0372" y="2955035"/>
              <a:ext cx="65531" cy="6705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0372" y="3168396"/>
              <a:ext cx="65531" cy="6705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576572" y="2987052"/>
              <a:ext cx="35560" cy="215265"/>
            </a:xfrm>
            <a:custGeom>
              <a:avLst/>
              <a:gdLst/>
              <a:ahLst/>
              <a:cxnLst/>
              <a:rect l="l" t="t" r="r" b="b"/>
              <a:pathLst>
                <a:path w="35560" h="215264">
                  <a:moveTo>
                    <a:pt x="35052" y="179832"/>
                  </a:moveTo>
                  <a:lnTo>
                    <a:pt x="24384" y="179832"/>
                  </a:lnTo>
                  <a:lnTo>
                    <a:pt x="24384" y="0"/>
                  </a:lnTo>
                  <a:lnTo>
                    <a:pt x="10668" y="0"/>
                  </a:lnTo>
                  <a:lnTo>
                    <a:pt x="10668" y="179832"/>
                  </a:lnTo>
                  <a:lnTo>
                    <a:pt x="0" y="179832"/>
                  </a:lnTo>
                  <a:lnTo>
                    <a:pt x="18275" y="214884"/>
                  </a:lnTo>
                  <a:lnTo>
                    <a:pt x="31991" y="185915"/>
                  </a:lnTo>
                  <a:lnTo>
                    <a:pt x="35052" y="17983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013960" y="2953511"/>
            <a:ext cx="167640" cy="312420"/>
            <a:chOff x="5013960" y="2953511"/>
            <a:chExt cx="167640" cy="312420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3960" y="2953511"/>
              <a:ext cx="65532" cy="990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4919" y="3166872"/>
              <a:ext cx="65532" cy="9905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6548" y="3163824"/>
              <a:ext cx="35051" cy="3962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106923" y="2987040"/>
              <a:ext cx="62865" cy="182880"/>
            </a:xfrm>
            <a:custGeom>
              <a:avLst/>
              <a:gdLst/>
              <a:ahLst/>
              <a:cxnLst/>
              <a:rect l="l" t="t" r="r" b="b"/>
              <a:pathLst>
                <a:path w="62864" h="182880">
                  <a:moveTo>
                    <a:pt x="50292" y="182879"/>
                  </a:moveTo>
                  <a:lnTo>
                    <a:pt x="0" y="3048"/>
                  </a:lnTo>
                  <a:lnTo>
                    <a:pt x="10668" y="0"/>
                  </a:lnTo>
                  <a:lnTo>
                    <a:pt x="62483" y="179832"/>
                  </a:lnTo>
                  <a:lnTo>
                    <a:pt x="50292" y="18287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336796" y="2912029"/>
            <a:ext cx="717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solidFill>
                  <a:srgbClr val="0000FF"/>
                </a:solidFill>
                <a:latin typeface="Calibri"/>
                <a:cs typeface="Calibri"/>
              </a:rPr>
              <a:t>1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36796" y="3125389"/>
            <a:ext cx="717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54955" y="2912029"/>
            <a:ext cx="717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85435" y="3155868"/>
            <a:ext cx="717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solidFill>
                  <a:srgbClr val="0000FF"/>
                </a:solidFill>
                <a:latin typeface="Calibri"/>
                <a:cs typeface="Calibri"/>
              </a:rPr>
              <a:t>1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748528" y="2985516"/>
            <a:ext cx="554990" cy="67310"/>
            <a:chOff x="5748528" y="2985516"/>
            <a:chExt cx="554990" cy="67310"/>
          </a:xfrm>
        </p:grpSpPr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48528" y="2985516"/>
              <a:ext cx="67055" cy="6705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6207" y="2985516"/>
              <a:ext cx="67055" cy="67055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45479" y="3197351"/>
            <a:ext cx="65532" cy="9905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24600" y="3197351"/>
            <a:ext cx="65532" cy="99059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5586476" y="2942509"/>
            <a:ext cx="717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solidFill>
                  <a:srgbClr val="0000FF"/>
                </a:solidFill>
                <a:latin typeface="Calibri"/>
                <a:cs typeface="Calibri"/>
              </a:rPr>
              <a:t>1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586476" y="3155868"/>
            <a:ext cx="717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164071" y="2848000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06160" y="2940985"/>
            <a:ext cx="7175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863844" y="3186349"/>
            <a:ext cx="480059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85115" algn="l"/>
                <a:tab pos="466725" algn="l"/>
              </a:tabLst>
            </a:pPr>
            <a:r>
              <a:rPr sz="7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7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1</a:t>
            </a:r>
            <a:r>
              <a:rPr sz="7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	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811012" y="3063252"/>
            <a:ext cx="428625" cy="35560"/>
          </a:xfrm>
          <a:custGeom>
            <a:avLst/>
            <a:gdLst/>
            <a:ahLst/>
            <a:cxnLst/>
            <a:rect l="l" t="t" r="r" b="b"/>
            <a:pathLst>
              <a:path w="428625" h="35560">
                <a:moveTo>
                  <a:pt x="428231" y="16751"/>
                </a:moveTo>
                <a:lnTo>
                  <a:pt x="416052" y="10668"/>
                </a:lnTo>
                <a:lnTo>
                  <a:pt x="393179" y="0"/>
                </a:lnTo>
                <a:lnTo>
                  <a:pt x="393179" y="10668"/>
                </a:lnTo>
                <a:lnTo>
                  <a:pt x="0" y="10668"/>
                </a:lnTo>
                <a:lnTo>
                  <a:pt x="0" y="22847"/>
                </a:lnTo>
                <a:lnTo>
                  <a:pt x="393179" y="22847"/>
                </a:lnTo>
                <a:lnTo>
                  <a:pt x="393179" y="35039"/>
                </a:lnTo>
                <a:lnTo>
                  <a:pt x="416052" y="22847"/>
                </a:lnTo>
                <a:lnTo>
                  <a:pt x="428231" y="16751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43015" y="3307079"/>
            <a:ext cx="36575" cy="36575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7246111" y="3782175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134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01243" y="6059224"/>
            <a:ext cx="3178810" cy="8909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57175" algn="ctr">
              <a:lnSpc>
                <a:spcPts val="145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Tracking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Scanning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Radars</a:t>
            </a:r>
            <a:r>
              <a:rPr sz="1250" spc="40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(Track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While</a:t>
            </a:r>
            <a:endParaRPr sz="1250">
              <a:latin typeface="Calibri"/>
              <a:cs typeface="Calibri"/>
            </a:endParaRPr>
          </a:p>
          <a:p>
            <a:pPr marL="662940" algn="ctr">
              <a:lnSpc>
                <a:spcPts val="1355"/>
              </a:lnSpc>
            </a:pPr>
            <a:r>
              <a:rPr sz="1250" spc="-10" dirty="0">
                <a:latin typeface="Calibri"/>
                <a:cs typeface="Calibri"/>
              </a:rPr>
              <a:t>scan)</a:t>
            </a:r>
            <a:endParaRPr sz="1250">
              <a:latin typeface="Calibri"/>
              <a:cs typeface="Calibri"/>
            </a:endParaRPr>
          </a:p>
          <a:p>
            <a:pPr marR="864869" algn="ctr">
              <a:lnSpc>
                <a:spcPts val="1220"/>
              </a:lnSpc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Automatic Detection</a:t>
            </a:r>
            <a:r>
              <a:rPr sz="1100" u="heavy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 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Tracking</a:t>
            </a:r>
            <a:r>
              <a:rPr sz="11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(ADT)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700" spc="-25" dirty="0">
                <a:latin typeface="Calibri"/>
                <a:cs typeface="Calibri"/>
              </a:rPr>
              <a:t>Track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Association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700" dirty="0">
                <a:latin typeface="Calibri"/>
                <a:cs typeface="Calibri"/>
              </a:rPr>
              <a:t>Radar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attempts</a:t>
            </a:r>
            <a:r>
              <a:rPr sz="700" dirty="0">
                <a:latin typeface="Calibri"/>
                <a:cs typeface="Calibri"/>
              </a:rPr>
              <a:t> to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associate each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detection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existing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track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01243" y="7084532"/>
            <a:ext cx="2823210" cy="30607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050" baseline="3968" dirty="0">
                <a:latin typeface="Calibri"/>
                <a:cs typeface="Calibri"/>
              </a:rPr>
              <a:t>-establishes</a:t>
            </a:r>
            <a:r>
              <a:rPr sz="1050" spc="-7" baseline="3968" dirty="0">
                <a:latin typeface="Calibri"/>
                <a:cs typeface="Calibri"/>
              </a:rPr>
              <a:t> </a:t>
            </a:r>
            <a:r>
              <a:rPr sz="1050" baseline="3968" dirty="0">
                <a:latin typeface="Calibri"/>
                <a:cs typeface="Calibri"/>
              </a:rPr>
              <a:t>a</a:t>
            </a:r>
            <a:r>
              <a:rPr sz="1050" spc="15" baseline="3968" dirty="0">
                <a:latin typeface="Calibri"/>
                <a:cs typeface="Calibri"/>
              </a:rPr>
              <a:t> </a:t>
            </a:r>
            <a:r>
              <a:rPr sz="1050" baseline="3968" dirty="0">
                <a:latin typeface="Calibri"/>
                <a:cs typeface="Calibri"/>
              </a:rPr>
              <a:t>search</a:t>
            </a:r>
            <a:r>
              <a:rPr sz="1050" spc="37" baseline="3968" dirty="0">
                <a:latin typeface="Calibri"/>
                <a:cs typeface="Calibri"/>
              </a:rPr>
              <a:t> </a:t>
            </a:r>
            <a:r>
              <a:rPr sz="1050" baseline="3968" dirty="0">
                <a:latin typeface="Calibri"/>
                <a:cs typeface="Calibri"/>
              </a:rPr>
              <a:t>region</a:t>
            </a:r>
            <a:r>
              <a:rPr sz="1050" spc="15" baseline="3968" dirty="0">
                <a:latin typeface="Calibri"/>
                <a:cs typeface="Calibri"/>
              </a:rPr>
              <a:t> </a:t>
            </a:r>
            <a:r>
              <a:rPr sz="1050" baseline="3968" dirty="0">
                <a:latin typeface="Calibri"/>
                <a:cs typeface="Calibri"/>
              </a:rPr>
              <a:t>(gate) for each</a:t>
            </a:r>
            <a:r>
              <a:rPr sz="1050" spc="37" baseline="3968" dirty="0">
                <a:latin typeface="Calibri"/>
                <a:cs typeface="Calibri"/>
              </a:rPr>
              <a:t> </a:t>
            </a:r>
            <a:r>
              <a:rPr sz="1050" baseline="3968" dirty="0">
                <a:latin typeface="Calibri"/>
                <a:cs typeface="Calibri"/>
              </a:rPr>
              <a:t>establishe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1050" baseline="3968" dirty="0">
                <a:latin typeface="Calibri"/>
                <a:cs typeface="Calibri"/>
              </a:rPr>
              <a:t>d</a:t>
            </a:r>
            <a:r>
              <a:rPr sz="1050" spc="89" baseline="3968" dirty="0">
                <a:latin typeface="Calibri"/>
                <a:cs typeface="Calibri"/>
              </a:rPr>
              <a:t> </a:t>
            </a:r>
            <a:r>
              <a:rPr sz="1050" spc="-15" baseline="3968" dirty="0">
                <a:latin typeface="Calibri"/>
                <a:cs typeface="Calibri"/>
              </a:rPr>
              <a:t>track,</a:t>
            </a:r>
            <a:endParaRPr sz="1050" baseline="3968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700" dirty="0">
                <a:latin typeface="Calibri"/>
                <a:cs typeface="Calibri"/>
              </a:rPr>
              <a:t>-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if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detection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falls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inside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gate,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assumed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asso</a:t>
            </a:r>
            <a:r>
              <a:rPr sz="900" baseline="4629" dirty="0">
                <a:latin typeface="Calibri"/>
                <a:cs typeface="Calibri"/>
              </a:rPr>
              <a:t>n</a:t>
            </a:r>
            <a:r>
              <a:rPr sz="700" dirty="0">
                <a:latin typeface="Calibri"/>
                <a:cs typeface="Calibri"/>
              </a:rPr>
              <a:t>ciated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with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</a:t>
            </a:r>
            <a:r>
              <a:rPr sz="700" spc="6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track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225800" y="7590688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225800" y="7770521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772668" y="7801355"/>
            <a:ext cx="558165" cy="410209"/>
            <a:chOff x="772668" y="7801355"/>
            <a:chExt cx="558165" cy="410209"/>
          </a:xfrm>
        </p:grpSpPr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2668" y="7929371"/>
              <a:ext cx="414527" cy="28194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6340" y="7801355"/>
              <a:ext cx="134112" cy="132588"/>
            </a:xfrm>
            <a:prstGeom prst="rect">
              <a:avLst/>
            </a:prstGeom>
          </p:spPr>
        </p:pic>
      </p:grpSp>
      <p:sp>
        <p:nvSpPr>
          <p:cNvPr id="51" name="object 51"/>
          <p:cNvSpPr/>
          <p:nvPr/>
        </p:nvSpPr>
        <p:spPr>
          <a:xfrm>
            <a:off x="2116836" y="7857743"/>
            <a:ext cx="542925" cy="556260"/>
          </a:xfrm>
          <a:custGeom>
            <a:avLst/>
            <a:gdLst/>
            <a:ahLst/>
            <a:cxnLst/>
            <a:rect l="l" t="t" r="r" b="b"/>
            <a:pathLst>
              <a:path w="542925" h="556259">
                <a:moveTo>
                  <a:pt x="164592" y="4572"/>
                </a:moveTo>
                <a:lnTo>
                  <a:pt x="163068" y="3048"/>
                </a:lnTo>
                <a:lnTo>
                  <a:pt x="163068" y="1524"/>
                </a:lnTo>
                <a:lnTo>
                  <a:pt x="161544" y="0"/>
                </a:lnTo>
                <a:lnTo>
                  <a:pt x="152400" y="0"/>
                </a:lnTo>
                <a:lnTo>
                  <a:pt x="152400" y="12192"/>
                </a:lnTo>
                <a:lnTo>
                  <a:pt x="152400" y="152400"/>
                </a:lnTo>
                <a:lnTo>
                  <a:pt x="12192" y="152400"/>
                </a:lnTo>
                <a:lnTo>
                  <a:pt x="12192" y="12192"/>
                </a:lnTo>
                <a:lnTo>
                  <a:pt x="152400" y="12192"/>
                </a:lnTo>
                <a:lnTo>
                  <a:pt x="152400" y="0"/>
                </a:lnTo>
                <a:lnTo>
                  <a:pt x="3048" y="0"/>
                </a:lnTo>
                <a:lnTo>
                  <a:pt x="1524" y="1524"/>
                </a:lnTo>
                <a:lnTo>
                  <a:pt x="1524" y="3048"/>
                </a:lnTo>
                <a:lnTo>
                  <a:pt x="0" y="4572"/>
                </a:lnTo>
                <a:lnTo>
                  <a:pt x="0" y="160020"/>
                </a:lnTo>
                <a:lnTo>
                  <a:pt x="3048" y="163068"/>
                </a:lnTo>
                <a:lnTo>
                  <a:pt x="161544" y="163068"/>
                </a:lnTo>
                <a:lnTo>
                  <a:pt x="164592" y="160020"/>
                </a:lnTo>
                <a:lnTo>
                  <a:pt x="164592" y="158496"/>
                </a:lnTo>
                <a:lnTo>
                  <a:pt x="164592" y="12192"/>
                </a:lnTo>
                <a:lnTo>
                  <a:pt x="164592" y="4572"/>
                </a:lnTo>
                <a:close/>
              </a:path>
              <a:path w="542925" h="556259">
                <a:moveTo>
                  <a:pt x="237731" y="160032"/>
                </a:moveTo>
                <a:lnTo>
                  <a:pt x="224015" y="152412"/>
                </a:lnTo>
                <a:lnTo>
                  <a:pt x="204495" y="186867"/>
                </a:lnTo>
                <a:lnTo>
                  <a:pt x="184404" y="152412"/>
                </a:lnTo>
                <a:lnTo>
                  <a:pt x="172212" y="160032"/>
                </a:lnTo>
                <a:lnTo>
                  <a:pt x="195948" y="201942"/>
                </a:lnTo>
                <a:lnTo>
                  <a:pt x="172212" y="243840"/>
                </a:lnTo>
                <a:lnTo>
                  <a:pt x="184404" y="251460"/>
                </a:lnTo>
                <a:lnTo>
                  <a:pt x="204495" y="217017"/>
                </a:lnTo>
                <a:lnTo>
                  <a:pt x="224015" y="251460"/>
                </a:lnTo>
                <a:lnTo>
                  <a:pt x="237731" y="243840"/>
                </a:lnTo>
                <a:lnTo>
                  <a:pt x="213283" y="201942"/>
                </a:lnTo>
                <a:lnTo>
                  <a:pt x="237731" y="160032"/>
                </a:lnTo>
                <a:close/>
              </a:path>
              <a:path w="542925" h="556259">
                <a:moveTo>
                  <a:pt x="298704" y="220980"/>
                </a:moveTo>
                <a:lnTo>
                  <a:pt x="284988" y="213360"/>
                </a:lnTo>
                <a:lnTo>
                  <a:pt x="265455" y="247827"/>
                </a:lnTo>
                <a:lnTo>
                  <a:pt x="245364" y="213360"/>
                </a:lnTo>
                <a:lnTo>
                  <a:pt x="233172" y="220980"/>
                </a:lnTo>
                <a:lnTo>
                  <a:pt x="256921" y="262902"/>
                </a:lnTo>
                <a:lnTo>
                  <a:pt x="233172" y="304812"/>
                </a:lnTo>
                <a:lnTo>
                  <a:pt x="245364" y="312432"/>
                </a:lnTo>
                <a:lnTo>
                  <a:pt x="265455" y="277977"/>
                </a:lnTo>
                <a:lnTo>
                  <a:pt x="284988" y="312432"/>
                </a:lnTo>
                <a:lnTo>
                  <a:pt x="298704" y="304812"/>
                </a:lnTo>
                <a:lnTo>
                  <a:pt x="274243" y="262902"/>
                </a:lnTo>
                <a:lnTo>
                  <a:pt x="298704" y="220980"/>
                </a:lnTo>
                <a:close/>
              </a:path>
              <a:path w="542925" h="556259">
                <a:moveTo>
                  <a:pt x="359664" y="281940"/>
                </a:moveTo>
                <a:lnTo>
                  <a:pt x="345935" y="274332"/>
                </a:lnTo>
                <a:lnTo>
                  <a:pt x="326402" y="308787"/>
                </a:lnTo>
                <a:lnTo>
                  <a:pt x="306311" y="274332"/>
                </a:lnTo>
                <a:lnTo>
                  <a:pt x="294119" y="281940"/>
                </a:lnTo>
                <a:lnTo>
                  <a:pt x="317868" y="323862"/>
                </a:lnTo>
                <a:lnTo>
                  <a:pt x="294119" y="365760"/>
                </a:lnTo>
                <a:lnTo>
                  <a:pt x="306311" y="373380"/>
                </a:lnTo>
                <a:lnTo>
                  <a:pt x="326402" y="338937"/>
                </a:lnTo>
                <a:lnTo>
                  <a:pt x="345935" y="373380"/>
                </a:lnTo>
                <a:lnTo>
                  <a:pt x="359664" y="365760"/>
                </a:lnTo>
                <a:lnTo>
                  <a:pt x="335203" y="323862"/>
                </a:lnTo>
                <a:lnTo>
                  <a:pt x="359664" y="281940"/>
                </a:lnTo>
                <a:close/>
              </a:path>
              <a:path w="542925" h="556259">
                <a:moveTo>
                  <a:pt x="420611" y="342912"/>
                </a:moveTo>
                <a:lnTo>
                  <a:pt x="406895" y="335280"/>
                </a:lnTo>
                <a:lnTo>
                  <a:pt x="387362" y="369747"/>
                </a:lnTo>
                <a:lnTo>
                  <a:pt x="367271" y="335280"/>
                </a:lnTo>
                <a:lnTo>
                  <a:pt x="355079" y="342912"/>
                </a:lnTo>
                <a:lnTo>
                  <a:pt x="378828" y="384822"/>
                </a:lnTo>
                <a:lnTo>
                  <a:pt x="355079" y="426732"/>
                </a:lnTo>
                <a:lnTo>
                  <a:pt x="367271" y="434340"/>
                </a:lnTo>
                <a:lnTo>
                  <a:pt x="387362" y="399897"/>
                </a:lnTo>
                <a:lnTo>
                  <a:pt x="406895" y="434340"/>
                </a:lnTo>
                <a:lnTo>
                  <a:pt x="420611" y="426732"/>
                </a:lnTo>
                <a:lnTo>
                  <a:pt x="396163" y="384822"/>
                </a:lnTo>
                <a:lnTo>
                  <a:pt x="420611" y="342912"/>
                </a:lnTo>
                <a:close/>
              </a:path>
              <a:path w="542925" h="556259">
                <a:moveTo>
                  <a:pt x="481571" y="403860"/>
                </a:moveTo>
                <a:lnTo>
                  <a:pt x="467855" y="396240"/>
                </a:lnTo>
                <a:lnTo>
                  <a:pt x="448335" y="430695"/>
                </a:lnTo>
                <a:lnTo>
                  <a:pt x="428244" y="396240"/>
                </a:lnTo>
                <a:lnTo>
                  <a:pt x="416052" y="403860"/>
                </a:lnTo>
                <a:lnTo>
                  <a:pt x="439788" y="445782"/>
                </a:lnTo>
                <a:lnTo>
                  <a:pt x="416052" y="487680"/>
                </a:lnTo>
                <a:lnTo>
                  <a:pt x="428244" y="495312"/>
                </a:lnTo>
                <a:lnTo>
                  <a:pt x="448335" y="460857"/>
                </a:lnTo>
                <a:lnTo>
                  <a:pt x="467855" y="495312"/>
                </a:lnTo>
                <a:lnTo>
                  <a:pt x="481571" y="487680"/>
                </a:lnTo>
                <a:lnTo>
                  <a:pt x="457123" y="445782"/>
                </a:lnTo>
                <a:lnTo>
                  <a:pt x="481571" y="403860"/>
                </a:lnTo>
                <a:close/>
              </a:path>
              <a:path w="542925" h="556259">
                <a:moveTo>
                  <a:pt x="542544" y="464832"/>
                </a:moveTo>
                <a:lnTo>
                  <a:pt x="528828" y="457212"/>
                </a:lnTo>
                <a:lnTo>
                  <a:pt x="509295" y="491667"/>
                </a:lnTo>
                <a:lnTo>
                  <a:pt x="489204" y="457212"/>
                </a:lnTo>
                <a:lnTo>
                  <a:pt x="477012" y="464832"/>
                </a:lnTo>
                <a:lnTo>
                  <a:pt x="500748" y="506742"/>
                </a:lnTo>
                <a:lnTo>
                  <a:pt x="477012" y="548640"/>
                </a:lnTo>
                <a:lnTo>
                  <a:pt x="489204" y="556260"/>
                </a:lnTo>
                <a:lnTo>
                  <a:pt x="509295" y="521817"/>
                </a:lnTo>
                <a:lnTo>
                  <a:pt x="528828" y="556260"/>
                </a:lnTo>
                <a:lnTo>
                  <a:pt x="542544" y="548640"/>
                </a:lnTo>
                <a:lnTo>
                  <a:pt x="518096" y="506742"/>
                </a:lnTo>
                <a:lnTo>
                  <a:pt x="542544" y="46483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4158488" y="6077512"/>
            <a:ext cx="330136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Tracking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Scanning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Radars</a:t>
            </a:r>
            <a:r>
              <a:rPr sz="1250" spc="39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(Track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While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scan)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164071" y="773394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174739" y="7555636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031996" y="6405132"/>
            <a:ext cx="2277745" cy="5391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Automatic</a:t>
            </a:r>
            <a:r>
              <a:rPr sz="1100" u="heavy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Detection</a:t>
            </a:r>
            <a:r>
              <a:rPr sz="1100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</a:t>
            </a:r>
            <a:r>
              <a:rPr sz="11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Tracking</a:t>
            </a:r>
            <a:r>
              <a:rPr sz="1100" u="heavy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(ADT)</a:t>
            </a:r>
            <a:endParaRPr sz="1100">
              <a:latin typeface="Calibri"/>
              <a:cs typeface="Calibri"/>
            </a:endParaRPr>
          </a:p>
          <a:p>
            <a:pPr marL="194945" marR="1645920" indent="-182880">
              <a:lnSpc>
                <a:spcPct val="131400"/>
              </a:lnSpc>
              <a:spcBef>
                <a:spcPts val="500"/>
              </a:spcBef>
            </a:pPr>
            <a:r>
              <a:rPr sz="700" spc="-35" dirty="0">
                <a:latin typeface="Calibri"/>
                <a:cs typeface="Calibri"/>
              </a:rPr>
              <a:t>Track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Association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Tradeoffs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4858511" y="7046976"/>
            <a:ext cx="685800" cy="303530"/>
            <a:chOff x="4858511" y="7046976"/>
            <a:chExt cx="685800" cy="303530"/>
          </a:xfrm>
        </p:grpSpPr>
        <p:pic>
          <p:nvPicPr>
            <p:cNvPr id="57" name="object 5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64608" y="7094219"/>
              <a:ext cx="483107" cy="6248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858499" y="7046988"/>
              <a:ext cx="686435" cy="303530"/>
            </a:xfrm>
            <a:custGeom>
              <a:avLst/>
              <a:gdLst/>
              <a:ahLst/>
              <a:cxnLst/>
              <a:rect l="l" t="t" r="r" b="b"/>
              <a:pathLst>
                <a:path w="686435" h="303529">
                  <a:moveTo>
                    <a:pt x="106692" y="248399"/>
                  </a:moveTo>
                  <a:lnTo>
                    <a:pt x="58585" y="239217"/>
                  </a:lnTo>
                  <a:lnTo>
                    <a:pt x="42672" y="193535"/>
                  </a:lnTo>
                  <a:lnTo>
                    <a:pt x="28956" y="198120"/>
                  </a:lnTo>
                  <a:lnTo>
                    <a:pt x="41567" y="235966"/>
                  </a:lnTo>
                  <a:lnTo>
                    <a:pt x="3048" y="228600"/>
                  </a:lnTo>
                  <a:lnTo>
                    <a:pt x="0" y="243840"/>
                  </a:lnTo>
                  <a:lnTo>
                    <a:pt x="47205" y="252869"/>
                  </a:lnTo>
                  <a:lnTo>
                    <a:pt x="62496" y="298704"/>
                  </a:lnTo>
                  <a:lnTo>
                    <a:pt x="77724" y="294119"/>
                  </a:lnTo>
                  <a:lnTo>
                    <a:pt x="64490" y="256171"/>
                  </a:lnTo>
                  <a:lnTo>
                    <a:pt x="103644" y="263652"/>
                  </a:lnTo>
                  <a:lnTo>
                    <a:pt x="106692" y="248399"/>
                  </a:lnTo>
                  <a:close/>
                </a:path>
                <a:path w="686435" h="303529">
                  <a:moveTo>
                    <a:pt x="192024" y="243840"/>
                  </a:moveTo>
                  <a:lnTo>
                    <a:pt x="145122" y="234188"/>
                  </a:lnTo>
                  <a:lnTo>
                    <a:pt x="129540" y="187452"/>
                  </a:lnTo>
                  <a:lnTo>
                    <a:pt x="115824" y="193535"/>
                  </a:lnTo>
                  <a:lnTo>
                    <a:pt x="128422" y="230746"/>
                  </a:lnTo>
                  <a:lnTo>
                    <a:pt x="88392" y="222504"/>
                  </a:lnTo>
                  <a:lnTo>
                    <a:pt x="86880" y="237731"/>
                  </a:lnTo>
                  <a:lnTo>
                    <a:pt x="134124" y="247611"/>
                  </a:lnTo>
                  <a:lnTo>
                    <a:pt x="149364" y="292595"/>
                  </a:lnTo>
                  <a:lnTo>
                    <a:pt x="163080" y="288036"/>
                  </a:lnTo>
                  <a:lnTo>
                    <a:pt x="150749" y="251091"/>
                  </a:lnTo>
                  <a:lnTo>
                    <a:pt x="188976" y="259067"/>
                  </a:lnTo>
                  <a:lnTo>
                    <a:pt x="192024" y="243840"/>
                  </a:lnTo>
                  <a:close/>
                </a:path>
                <a:path w="686435" h="303529">
                  <a:moveTo>
                    <a:pt x="278892" y="237731"/>
                  </a:moveTo>
                  <a:lnTo>
                    <a:pt x="231063" y="228600"/>
                  </a:lnTo>
                  <a:lnTo>
                    <a:pt x="214896" y="182867"/>
                  </a:lnTo>
                  <a:lnTo>
                    <a:pt x="201180" y="187452"/>
                  </a:lnTo>
                  <a:lnTo>
                    <a:pt x="213779" y="225285"/>
                  </a:lnTo>
                  <a:lnTo>
                    <a:pt x="175260" y="217919"/>
                  </a:lnTo>
                  <a:lnTo>
                    <a:pt x="172212" y="231635"/>
                  </a:lnTo>
                  <a:lnTo>
                    <a:pt x="219113" y="241300"/>
                  </a:lnTo>
                  <a:lnTo>
                    <a:pt x="234696" y="288036"/>
                  </a:lnTo>
                  <a:lnTo>
                    <a:pt x="249948" y="281940"/>
                  </a:lnTo>
                  <a:lnTo>
                    <a:pt x="236855" y="244957"/>
                  </a:lnTo>
                  <a:lnTo>
                    <a:pt x="275844" y="252984"/>
                  </a:lnTo>
                  <a:lnTo>
                    <a:pt x="278892" y="237731"/>
                  </a:lnTo>
                  <a:close/>
                </a:path>
                <a:path w="686435" h="303529">
                  <a:moveTo>
                    <a:pt x="364248" y="231635"/>
                  </a:moveTo>
                  <a:lnTo>
                    <a:pt x="317030" y="222618"/>
                  </a:lnTo>
                  <a:lnTo>
                    <a:pt x="301764" y="176784"/>
                  </a:lnTo>
                  <a:lnTo>
                    <a:pt x="288048" y="181356"/>
                  </a:lnTo>
                  <a:lnTo>
                    <a:pt x="300761" y="219506"/>
                  </a:lnTo>
                  <a:lnTo>
                    <a:pt x="260616" y="211836"/>
                  </a:lnTo>
                  <a:lnTo>
                    <a:pt x="257556" y="227063"/>
                  </a:lnTo>
                  <a:lnTo>
                    <a:pt x="306387" y="236410"/>
                  </a:lnTo>
                  <a:lnTo>
                    <a:pt x="321576" y="281940"/>
                  </a:lnTo>
                  <a:lnTo>
                    <a:pt x="335292" y="277368"/>
                  </a:lnTo>
                  <a:lnTo>
                    <a:pt x="322668" y="239522"/>
                  </a:lnTo>
                  <a:lnTo>
                    <a:pt x="361200" y="246888"/>
                  </a:lnTo>
                  <a:lnTo>
                    <a:pt x="364248" y="231635"/>
                  </a:lnTo>
                  <a:close/>
                </a:path>
                <a:path w="686435" h="303529">
                  <a:moveTo>
                    <a:pt x="451116" y="225552"/>
                  </a:moveTo>
                  <a:lnTo>
                    <a:pt x="403009" y="216369"/>
                  </a:lnTo>
                  <a:lnTo>
                    <a:pt x="387096" y="170688"/>
                  </a:lnTo>
                  <a:lnTo>
                    <a:pt x="373392" y="175247"/>
                  </a:lnTo>
                  <a:lnTo>
                    <a:pt x="386003" y="213118"/>
                  </a:lnTo>
                  <a:lnTo>
                    <a:pt x="347472" y="205740"/>
                  </a:lnTo>
                  <a:lnTo>
                    <a:pt x="344424" y="220967"/>
                  </a:lnTo>
                  <a:lnTo>
                    <a:pt x="391629" y="229997"/>
                  </a:lnTo>
                  <a:lnTo>
                    <a:pt x="406908" y="275831"/>
                  </a:lnTo>
                  <a:lnTo>
                    <a:pt x="422160" y="271272"/>
                  </a:lnTo>
                  <a:lnTo>
                    <a:pt x="408914" y="233299"/>
                  </a:lnTo>
                  <a:lnTo>
                    <a:pt x="448056" y="240779"/>
                  </a:lnTo>
                  <a:lnTo>
                    <a:pt x="451116" y="225552"/>
                  </a:lnTo>
                  <a:close/>
                </a:path>
                <a:path w="686435" h="303529">
                  <a:moveTo>
                    <a:pt x="626376" y="4572"/>
                  </a:moveTo>
                  <a:lnTo>
                    <a:pt x="624852" y="3048"/>
                  </a:lnTo>
                  <a:lnTo>
                    <a:pt x="624852" y="1524"/>
                  </a:lnTo>
                  <a:lnTo>
                    <a:pt x="623328" y="0"/>
                  </a:lnTo>
                  <a:lnTo>
                    <a:pt x="614184" y="0"/>
                  </a:lnTo>
                  <a:lnTo>
                    <a:pt x="614184" y="12192"/>
                  </a:lnTo>
                  <a:lnTo>
                    <a:pt x="614184" y="121920"/>
                  </a:lnTo>
                  <a:lnTo>
                    <a:pt x="504456" y="121920"/>
                  </a:lnTo>
                  <a:lnTo>
                    <a:pt x="504456" y="12192"/>
                  </a:lnTo>
                  <a:lnTo>
                    <a:pt x="614184" y="12192"/>
                  </a:lnTo>
                  <a:lnTo>
                    <a:pt x="614184" y="0"/>
                  </a:lnTo>
                  <a:lnTo>
                    <a:pt x="495312" y="0"/>
                  </a:lnTo>
                  <a:lnTo>
                    <a:pt x="493788" y="1524"/>
                  </a:lnTo>
                  <a:lnTo>
                    <a:pt x="493788" y="3048"/>
                  </a:lnTo>
                  <a:lnTo>
                    <a:pt x="492264" y="4572"/>
                  </a:lnTo>
                  <a:lnTo>
                    <a:pt x="492264" y="129540"/>
                  </a:lnTo>
                  <a:lnTo>
                    <a:pt x="496836" y="134112"/>
                  </a:lnTo>
                  <a:lnTo>
                    <a:pt x="621804" y="134112"/>
                  </a:lnTo>
                  <a:lnTo>
                    <a:pt x="626376" y="129540"/>
                  </a:lnTo>
                  <a:lnTo>
                    <a:pt x="626376" y="128016"/>
                  </a:lnTo>
                  <a:lnTo>
                    <a:pt x="626376" y="12192"/>
                  </a:lnTo>
                  <a:lnTo>
                    <a:pt x="626376" y="4572"/>
                  </a:lnTo>
                  <a:close/>
                </a:path>
                <a:path w="686435" h="303529">
                  <a:moveTo>
                    <a:pt x="685812" y="143243"/>
                  </a:moveTo>
                  <a:lnTo>
                    <a:pt x="684288" y="141719"/>
                  </a:lnTo>
                  <a:lnTo>
                    <a:pt x="684288" y="140195"/>
                  </a:lnTo>
                  <a:lnTo>
                    <a:pt x="682764" y="140195"/>
                  </a:lnTo>
                  <a:lnTo>
                    <a:pt x="681240" y="138671"/>
                  </a:lnTo>
                  <a:lnTo>
                    <a:pt x="673620" y="138671"/>
                  </a:lnTo>
                  <a:lnTo>
                    <a:pt x="673620" y="150863"/>
                  </a:lnTo>
                  <a:lnTo>
                    <a:pt x="673620" y="291071"/>
                  </a:lnTo>
                  <a:lnTo>
                    <a:pt x="533412" y="291071"/>
                  </a:lnTo>
                  <a:lnTo>
                    <a:pt x="533412" y="236220"/>
                  </a:lnTo>
                  <a:lnTo>
                    <a:pt x="536460" y="220967"/>
                  </a:lnTo>
                  <a:lnTo>
                    <a:pt x="533412" y="220345"/>
                  </a:lnTo>
                  <a:lnTo>
                    <a:pt x="533412" y="150863"/>
                  </a:lnTo>
                  <a:lnTo>
                    <a:pt x="673620" y="150863"/>
                  </a:lnTo>
                  <a:lnTo>
                    <a:pt x="673620" y="138671"/>
                  </a:lnTo>
                  <a:lnTo>
                    <a:pt x="525792" y="138671"/>
                  </a:lnTo>
                  <a:lnTo>
                    <a:pt x="524268" y="140195"/>
                  </a:lnTo>
                  <a:lnTo>
                    <a:pt x="522744" y="140195"/>
                  </a:lnTo>
                  <a:lnTo>
                    <a:pt x="522744" y="141719"/>
                  </a:lnTo>
                  <a:lnTo>
                    <a:pt x="521220" y="143243"/>
                  </a:lnTo>
                  <a:lnTo>
                    <a:pt x="521220" y="217843"/>
                  </a:lnTo>
                  <a:lnTo>
                    <a:pt x="489546" y="211315"/>
                  </a:lnTo>
                  <a:lnTo>
                    <a:pt x="473976" y="164579"/>
                  </a:lnTo>
                  <a:lnTo>
                    <a:pt x="458724" y="170688"/>
                  </a:lnTo>
                  <a:lnTo>
                    <a:pt x="471805" y="207657"/>
                  </a:lnTo>
                  <a:lnTo>
                    <a:pt x="432828" y="199631"/>
                  </a:lnTo>
                  <a:lnTo>
                    <a:pt x="429780" y="214884"/>
                  </a:lnTo>
                  <a:lnTo>
                    <a:pt x="477862" y="224790"/>
                  </a:lnTo>
                  <a:lnTo>
                    <a:pt x="493776" y="269735"/>
                  </a:lnTo>
                  <a:lnTo>
                    <a:pt x="507492" y="265163"/>
                  </a:lnTo>
                  <a:lnTo>
                    <a:pt x="495223" y="228358"/>
                  </a:lnTo>
                  <a:lnTo>
                    <a:pt x="521220" y="233718"/>
                  </a:lnTo>
                  <a:lnTo>
                    <a:pt x="521220" y="298691"/>
                  </a:lnTo>
                  <a:lnTo>
                    <a:pt x="522744" y="300215"/>
                  </a:lnTo>
                  <a:lnTo>
                    <a:pt x="522744" y="301739"/>
                  </a:lnTo>
                  <a:lnTo>
                    <a:pt x="524268" y="301739"/>
                  </a:lnTo>
                  <a:lnTo>
                    <a:pt x="525792" y="303263"/>
                  </a:lnTo>
                  <a:lnTo>
                    <a:pt x="681240" y="303263"/>
                  </a:lnTo>
                  <a:lnTo>
                    <a:pt x="682764" y="301739"/>
                  </a:lnTo>
                  <a:lnTo>
                    <a:pt x="684288" y="301739"/>
                  </a:lnTo>
                  <a:lnTo>
                    <a:pt x="684288" y="300215"/>
                  </a:lnTo>
                  <a:lnTo>
                    <a:pt x="685812" y="298691"/>
                  </a:lnTo>
                  <a:lnTo>
                    <a:pt x="685812" y="297167"/>
                  </a:lnTo>
                  <a:lnTo>
                    <a:pt x="685812" y="150863"/>
                  </a:lnTo>
                  <a:lnTo>
                    <a:pt x="685812" y="14324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5738876" y="7054261"/>
            <a:ext cx="88328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Close </a:t>
            </a:r>
            <a:r>
              <a:rPr sz="700" spc="-10" dirty="0">
                <a:latin typeface="Calibri"/>
                <a:cs typeface="Calibri"/>
              </a:rPr>
              <a:t>tracks</a:t>
            </a:r>
            <a:r>
              <a:rPr sz="700" dirty="0">
                <a:latin typeface="Calibri"/>
                <a:cs typeface="Calibri"/>
              </a:rPr>
              <a:t> -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small</a:t>
            </a:r>
            <a:r>
              <a:rPr sz="700" spc="-7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gate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165596" y="7115200"/>
            <a:ext cx="570230" cy="37465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5080" indent="254000">
              <a:lnSpc>
                <a:spcPct val="72300"/>
              </a:lnSpc>
              <a:spcBef>
                <a:spcPts val="334"/>
              </a:spcBef>
            </a:pPr>
            <a:r>
              <a:rPr sz="600" dirty="0">
                <a:latin typeface="Calibri"/>
                <a:cs typeface="Calibri"/>
              </a:rPr>
              <a:t>n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Small </a:t>
            </a:r>
            <a:r>
              <a:rPr sz="700" spc="-10" dirty="0">
                <a:latin typeface="Calibri"/>
                <a:cs typeface="Calibri"/>
              </a:rPr>
              <a:t>gate: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can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lose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</a:t>
            </a:r>
            <a:r>
              <a:rPr sz="700" dirty="0">
                <a:latin typeface="Calibri"/>
                <a:cs typeface="Calibri"/>
              </a:rPr>
              <a:t> if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it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ts val="770"/>
              </a:lnSpc>
            </a:pPr>
            <a:r>
              <a:rPr sz="700" spc="-10" dirty="0">
                <a:latin typeface="Calibri"/>
                <a:cs typeface="Calibri"/>
              </a:rPr>
              <a:t>manoeuvres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479035" y="7834883"/>
            <a:ext cx="26034" cy="24765"/>
          </a:xfrm>
          <a:custGeom>
            <a:avLst/>
            <a:gdLst/>
            <a:ahLst/>
            <a:cxnLst/>
            <a:rect l="l" t="t" r="r" b="b"/>
            <a:pathLst>
              <a:path w="26035" h="24765">
                <a:moveTo>
                  <a:pt x="18288" y="24384"/>
                </a:moveTo>
                <a:lnTo>
                  <a:pt x="7620" y="24384"/>
                </a:lnTo>
                <a:lnTo>
                  <a:pt x="6096" y="22860"/>
                </a:lnTo>
                <a:lnTo>
                  <a:pt x="4572" y="22860"/>
                </a:lnTo>
                <a:lnTo>
                  <a:pt x="4572" y="21336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9144"/>
                </a:lnTo>
                <a:lnTo>
                  <a:pt x="1524" y="7620"/>
                </a:lnTo>
                <a:lnTo>
                  <a:pt x="1524" y="6096"/>
                </a:lnTo>
                <a:lnTo>
                  <a:pt x="4572" y="3048"/>
                </a:lnTo>
                <a:lnTo>
                  <a:pt x="4572" y="1524"/>
                </a:lnTo>
                <a:lnTo>
                  <a:pt x="6096" y="1524"/>
                </a:lnTo>
                <a:lnTo>
                  <a:pt x="7620" y="0"/>
                </a:lnTo>
                <a:lnTo>
                  <a:pt x="18288" y="0"/>
                </a:lnTo>
                <a:lnTo>
                  <a:pt x="24384" y="6096"/>
                </a:lnTo>
                <a:lnTo>
                  <a:pt x="24384" y="9144"/>
                </a:lnTo>
                <a:lnTo>
                  <a:pt x="25908" y="10668"/>
                </a:lnTo>
                <a:lnTo>
                  <a:pt x="25908" y="13716"/>
                </a:lnTo>
                <a:lnTo>
                  <a:pt x="24384" y="15240"/>
                </a:lnTo>
                <a:lnTo>
                  <a:pt x="24384" y="18288"/>
                </a:lnTo>
                <a:lnTo>
                  <a:pt x="1828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479035" y="8001000"/>
            <a:ext cx="26034" cy="24765"/>
          </a:xfrm>
          <a:custGeom>
            <a:avLst/>
            <a:gdLst/>
            <a:ahLst/>
            <a:cxnLst/>
            <a:rect l="l" t="t" r="r" b="b"/>
            <a:pathLst>
              <a:path w="26035" h="24765">
                <a:moveTo>
                  <a:pt x="19812" y="22860"/>
                </a:moveTo>
                <a:lnTo>
                  <a:pt x="6096" y="22860"/>
                </a:lnTo>
                <a:lnTo>
                  <a:pt x="1524" y="18288"/>
                </a:lnTo>
                <a:lnTo>
                  <a:pt x="1524" y="16764"/>
                </a:lnTo>
                <a:lnTo>
                  <a:pt x="0" y="15240"/>
                </a:lnTo>
                <a:lnTo>
                  <a:pt x="0" y="9144"/>
                </a:lnTo>
                <a:lnTo>
                  <a:pt x="1524" y="7620"/>
                </a:lnTo>
                <a:lnTo>
                  <a:pt x="1524" y="6096"/>
                </a:lnTo>
                <a:lnTo>
                  <a:pt x="4572" y="3048"/>
                </a:lnTo>
                <a:lnTo>
                  <a:pt x="4572" y="1524"/>
                </a:lnTo>
                <a:lnTo>
                  <a:pt x="6096" y="1524"/>
                </a:lnTo>
                <a:lnTo>
                  <a:pt x="7620" y="0"/>
                </a:lnTo>
                <a:lnTo>
                  <a:pt x="18288" y="0"/>
                </a:lnTo>
                <a:lnTo>
                  <a:pt x="24384" y="6096"/>
                </a:lnTo>
                <a:lnTo>
                  <a:pt x="24384" y="9144"/>
                </a:lnTo>
                <a:lnTo>
                  <a:pt x="25908" y="10668"/>
                </a:lnTo>
                <a:lnTo>
                  <a:pt x="25908" y="13716"/>
                </a:lnTo>
                <a:lnTo>
                  <a:pt x="24384" y="15240"/>
                </a:lnTo>
                <a:lnTo>
                  <a:pt x="24384" y="18288"/>
                </a:lnTo>
                <a:lnTo>
                  <a:pt x="21336" y="21336"/>
                </a:lnTo>
                <a:lnTo>
                  <a:pt x="19812" y="21336"/>
                </a:lnTo>
                <a:lnTo>
                  <a:pt x="19812" y="22860"/>
                </a:lnTo>
                <a:close/>
              </a:path>
              <a:path w="26035" h="24765">
                <a:moveTo>
                  <a:pt x="16764" y="24384"/>
                </a:moveTo>
                <a:lnTo>
                  <a:pt x="9144" y="24384"/>
                </a:lnTo>
                <a:lnTo>
                  <a:pt x="7620" y="22860"/>
                </a:lnTo>
                <a:lnTo>
                  <a:pt x="18288" y="22860"/>
                </a:lnTo>
                <a:lnTo>
                  <a:pt x="1676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4275835" y="7546305"/>
            <a:ext cx="1531620" cy="522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40005" indent="-228600">
              <a:lnSpc>
                <a:spcPct val="1557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Gate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size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made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variable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depending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on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Accuracy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track</a:t>
            </a:r>
            <a:endParaRPr sz="7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455"/>
              </a:spcBef>
            </a:pPr>
            <a:r>
              <a:rPr sz="700" dirty="0">
                <a:latin typeface="Calibri"/>
                <a:cs typeface="Calibri"/>
              </a:rPr>
              <a:t>Expected </a:t>
            </a:r>
            <a:r>
              <a:rPr sz="700" spc="-10" dirty="0">
                <a:latin typeface="Calibri"/>
                <a:cs typeface="Calibri"/>
              </a:rPr>
              <a:t>acceleration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target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515359" y="8661690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135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246111" y="8661690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136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6367" y="2210175"/>
            <a:ext cx="67945" cy="272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5000"/>
              </a:lnSpc>
              <a:spcBef>
                <a:spcPts val="90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r>
              <a:rPr sz="600" spc="500" dirty="0">
                <a:latin typeface="Calibri"/>
                <a:cs typeface="Calibri"/>
              </a:rPr>
              <a:t> </a:t>
            </a: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33319" y="2860192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3988" y="2681884"/>
            <a:ext cx="6794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0" dirty="0">
                <a:latin typeface="Calibri"/>
                <a:cs typeface="Calibri"/>
              </a:rPr>
              <a:t>n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0863" y="1205284"/>
            <a:ext cx="2460625" cy="91694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407034" marR="5080" indent="-394970">
              <a:lnSpc>
                <a:spcPts val="1250"/>
              </a:lnSpc>
              <a:spcBef>
                <a:spcPts val="380"/>
              </a:spcBef>
            </a:pPr>
            <a:r>
              <a:rPr sz="1250" spc="-20" dirty="0">
                <a:latin typeface="Calibri"/>
                <a:cs typeface="Calibri"/>
              </a:rPr>
              <a:t>Tracking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Scanning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Radars</a:t>
            </a:r>
            <a:r>
              <a:rPr sz="1250" spc="459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(Track </a:t>
            </a:r>
            <a:r>
              <a:rPr sz="1250" dirty="0">
                <a:latin typeface="Calibri"/>
                <a:cs typeface="Calibri"/>
              </a:rPr>
              <a:t>While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scan)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Automatic</a:t>
            </a:r>
            <a:r>
              <a:rPr sz="11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Detection</a:t>
            </a:r>
            <a:r>
              <a:rPr sz="11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</a:t>
            </a:r>
            <a:r>
              <a:rPr sz="1100" u="heavy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Tracking</a:t>
            </a:r>
            <a:r>
              <a:rPr sz="1100" u="heavy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(ADT)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700" spc="-20" dirty="0">
                <a:latin typeface="Calibri"/>
                <a:cs typeface="Calibri"/>
              </a:rPr>
              <a:t>Track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Smoothing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700" dirty="0">
                <a:latin typeface="Calibri"/>
                <a:cs typeface="Calibri"/>
              </a:rPr>
              <a:t>Predictions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are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based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 track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history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1383" y="2264663"/>
            <a:ext cx="120650" cy="81280"/>
          </a:xfrm>
          <a:custGeom>
            <a:avLst/>
            <a:gdLst/>
            <a:ahLst/>
            <a:cxnLst/>
            <a:rect l="l" t="t" r="r" b="b"/>
            <a:pathLst>
              <a:path w="120650" h="81280">
                <a:moveTo>
                  <a:pt x="45720" y="57912"/>
                </a:moveTo>
                <a:lnTo>
                  <a:pt x="44196" y="57912"/>
                </a:lnTo>
                <a:lnTo>
                  <a:pt x="44196" y="59436"/>
                </a:lnTo>
                <a:lnTo>
                  <a:pt x="39624" y="59436"/>
                </a:lnTo>
                <a:lnTo>
                  <a:pt x="36576" y="56388"/>
                </a:lnTo>
                <a:lnTo>
                  <a:pt x="36576" y="50292"/>
                </a:lnTo>
                <a:lnTo>
                  <a:pt x="35052" y="47244"/>
                </a:lnTo>
                <a:lnTo>
                  <a:pt x="36576" y="45720"/>
                </a:lnTo>
                <a:lnTo>
                  <a:pt x="36576" y="42672"/>
                </a:lnTo>
                <a:lnTo>
                  <a:pt x="38100" y="41148"/>
                </a:lnTo>
                <a:lnTo>
                  <a:pt x="38100" y="38100"/>
                </a:lnTo>
                <a:lnTo>
                  <a:pt x="39624" y="36576"/>
                </a:lnTo>
                <a:lnTo>
                  <a:pt x="39624" y="35052"/>
                </a:lnTo>
                <a:lnTo>
                  <a:pt x="39624" y="30480"/>
                </a:lnTo>
                <a:lnTo>
                  <a:pt x="41148" y="28956"/>
                </a:lnTo>
                <a:lnTo>
                  <a:pt x="41148" y="21336"/>
                </a:lnTo>
                <a:lnTo>
                  <a:pt x="35052" y="21336"/>
                </a:lnTo>
                <a:lnTo>
                  <a:pt x="35052" y="25908"/>
                </a:lnTo>
                <a:lnTo>
                  <a:pt x="33528" y="27432"/>
                </a:lnTo>
                <a:lnTo>
                  <a:pt x="33528" y="32004"/>
                </a:lnTo>
                <a:lnTo>
                  <a:pt x="32004" y="35052"/>
                </a:lnTo>
                <a:lnTo>
                  <a:pt x="32004" y="30480"/>
                </a:lnTo>
                <a:lnTo>
                  <a:pt x="30480" y="27432"/>
                </a:lnTo>
                <a:lnTo>
                  <a:pt x="30480" y="25908"/>
                </a:lnTo>
                <a:lnTo>
                  <a:pt x="27432" y="22860"/>
                </a:lnTo>
                <a:lnTo>
                  <a:pt x="27432" y="32004"/>
                </a:lnTo>
                <a:lnTo>
                  <a:pt x="27432" y="51816"/>
                </a:lnTo>
                <a:lnTo>
                  <a:pt x="25908" y="53340"/>
                </a:lnTo>
                <a:lnTo>
                  <a:pt x="25908" y="54864"/>
                </a:lnTo>
                <a:lnTo>
                  <a:pt x="21336" y="59436"/>
                </a:lnTo>
                <a:lnTo>
                  <a:pt x="13716" y="59436"/>
                </a:lnTo>
                <a:lnTo>
                  <a:pt x="12192" y="57912"/>
                </a:lnTo>
                <a:lnTo>
                  <a:pt x="12192" y="56388"/>
                </a:lnTo>
                <a:lnTo>
                  <a:pt x="10668" y="56388"/>
                </a:lnTo>
                <a:lnTo>
                  <a:pt x="9144" y="54864"/>
                </a:lnTo>
                <a:lnTo>
                  <a:pt x="9144" y="50292"/>
                </a:lnTo>
                <a:lnTo>
                  <a:pt x="7620" y="48768"/>
                </a:lnTo>
                <a:lnTo>
                  <a:pt x="7620" y="38100"/>
                </a:lnTo>
                <a:lnTo>
                  <a:pt x="9144" y="36576"/>
                </a:lnTo>
                <a:lnTo>
                  <a:pt x="9144" y="32004"/>
                </a:lnTo>
                <a:lnTo>
                  <a:pt x="10668" y="30480"/>
                </a:lnTo>
                <a:lnTo>
                  <a:pt x="10668" y="28956"/>
                </a:lnTo>
                <a:lnTo>
                  <a:pt x="12192" y="27432"/>
                </a:lnTo>
                <a:lnTo>
                  <a:pt x="13716" y="27432"/>
                </a:lnTo>
                <a:lnTo>
                  <a:pt x="15240" y="25908"/>
                </a:lnTo>
                <a:lnTo>
                  <a:pt x="21336" y="25908"/>
                </a:lnTo>
                <a:lnTo>
                  <a:pt x="21336" y="27432"/>
                </a:lnTo>
                <a:lnTo>
                  <a:pt x="22860" y="27432"/>
                </a:lnTo>
                <a:lnTo>
                  <a:pt x="27432" y="32004"/>
                </a:lnTo>
                <a:lnTo>
                  <a:pt x="27432" y="22860"/>
                </a:lnTo>
                <a:lnTo>
                  <a:pt x="25908" y="22860"/>
                </a:lnTo>
                <a:lnTo>
                  <a:pt x="24384" y="21336"/>
                </a:lnTo>
                <a:lnTo>
                  <a:pt x="22860" y="21336"/>
                </a:lnTo>
                <a:lnTo>
                  <a:pt x="21336" y="19812"/>
                </a:lnTo>
                <a:lnTo>
                  <a:pt x="12192" y="19812"/>
                </a:lnTo>
                <a:lnTo>
                  <a:pt x="10668" y="21336"/>
                </a:lnTo>
                <a:lnTo>
                  <a:pt x="7620" y="22860"/>
                </a:lnTo>
                <a:lnTo>
                  <a:pt x="3048" y="27432"/>
                </a:lnTo>
                <a:lnTo>
                  <a:pt x="1524" y="30480"/>
                </a:lnTo>
                <a:lnTo>
                  <a:pt x="1524" y="33528"/>
                </a:lnTo>
                <a:lnTo>
                  <a:pt x="0" y="36576"/>
                </a:lnTo>
                <a:lnTo>
                  <a:pt x="0" y="48768"/>
                </a:lnTo>
                <a:lnTo>
                  <a:pt x="1524" y="51816"/>
                </a:lnTo>
                <a:lnTo>
                  <a:pt x="1524" y="54864"/>
                </a:lnTo>
                <a:lnTo>
                  <a:pt x="3048" y="56388"/>
                </a:lnTo>
                <a:lnTo>
                  <a:pt x="4572" y="59436"/>
                </a:lnTo>
                <a:lnTo>
                  <a:pt x="10668" y="65544"/>
                </a:lnTo>
                <a:lnTo>
                  <a:pt x="19812" y="65544"/>
                </a:lnTo>
                <a:lnTo>
                  <a:pt x="21336" y="64020"/>
                </a:lnTo>
                <a:lnTo>
                  <a:pt x="24384" y="64020"/>
                </a:lnTo>
                <a:lnTo>
                  <a:pt x="24384" y="62496"/>
                </a:lnTo>
                <a:lnTo>
                  <a:pt x="25908" y="62496"/>
                </a:lnTo>
                <a:lnTo>
                  <a:pt x="27432" y="60972"/>
                </a:lnTo>
                <a:lnTo>
                  <a:pt x="27432" y="59436"/>
                </a:lnTo>
                <a:lnTo>
                  <a:pt x="28956" y="59436"/>
                </a:lnTo>
                <a:lnTo>
                  <a:pt x="28956" y="57912"/>
                </a:lnTo>
                <a:lnTo>
                  <a:pt x="30480" y="56388"/>
                </a:lnTo>
                <a:lnTo>
                  <a:pt x="30480" y="59436"/>
                </a:lnTo>
                <a:lnTo>
                  <a:pt x="32004" y="60972"/>
                </a:lnTo>
                <a:lnTo>
                  <a:pt x="32004" y="62496"/>
                </a:lnTo>
                <a:lnTo>
                  <a:pt x="33528" y="64020"/>
                </a:lnTo>
                <a:lnTo>
                  <a:pt x="35052" y="64020"/>
                </a:lnTo>
                <a:lnTo>
                  <a:pt x="36576" y="65544"/>
                </a:lnTo>
                <a:lnTo>
                  <a:pt x="44196" y="65544"/>
                </a:lnTo>
                <a:lnTo>
                  <a:pt x="44196" y="64020"/>
                </a:lnTo>
                <a:lnTo>
                  <a:pt x="45720" y="64020"/>
                </a:lnTo>
                <a:lnTo>
                  <a:pt x="45720" y="59436"/>
                </a:lnTo>
                <a:lnTo>
                  <a:pt x="45720" y="57912"/>
                </a:lnTo>
                <a:close/>
              </a:path>
              <a:path w="120650" h="81280">
                <a:moveTo>
                  <a:pt x="120408" y="44196"/>
                </a:moveTo>
                <a:lnTo>
                  <a:pt x="118884" y="41148"/>
                </a:lnTo>
                <a:lnTo>
                  <a:pt x="118884" y="38100"/>
                </a:lnTo>
                <a:lnTo>
                  <a:pt x="115836" y="35052"/>
                </a:lnTo>
                <a:lnTo>
                  <a:pt x="115836" y="33528"/>
                </a:lnTo>
                <a:lnTo>
                  <a:pt x="112788" y="30480"/>
                </a:lnTo>
                <a:lnTo>
                  <a:pt x="112788" y="44196"/>
                </a:lnTo>
                <a:lnTo>
                  <a:pt x="112788" y="48768"/>
                </a:lnTo>
                <a:lnTo>
                  <a:pt x="111264" y="50292"/>
                </a:lnTo>
                <a:lnTo>
                  <a:pt x="111264" y="53340"/>
                </a:lnTo>
                <a:lnTo>
                  <a:pt x="109740" y="54864"/>
                </a:lnTo>
                <a:lnTo>
                  <a:pt x="109740" y="56388"/>
                </a:lnTo>
                <a:lnTo>
                  <a:pt x="108216" y="56388"/>
                </a:lnTo>
                <a:lnTo>
                  <a:pt x="106692" y="57912"/>
                </a:lnTo>
                <a:lnTo>
                  <a:pt x="105168" y="57912"/>
                </a:lnTo>
                <a:lnTo>
                  <a:pt x="103644" y="59436"/>
                </a:lnTo>
                <a:lnTo>
                  <a:pt x="96024" y="59436"/>
                </a:lnTo>
                <a:lnTo>
                  <a:pt x="94500" y="57912"/>
                </a:lnTo>
                <a:lnTo>
                  <a:pt x="92976" y="57912"/>
                </a:lnTo>
                <a:lnTo>
                  <a:pt x="89928" y="54864"/>
                </a:lnTo>
                <a:lnTo>
                  <a:pt x="89928" y="12192"/>
                </a:lnTo>
                <a:lnTo>
                  <a:pt x="91452" y="10668"/>
                </a:lnTo>
                <a:lnTo>
                  <a:pt x="91452" y="9144"/>
                </a:lnTo>
                <a:lnTo>
                  <a:pt x="92976" y="9144"/>
                </a:lnTo>
                <a:lnTo>
                  <a:pt x="92976" y="7620"/>
                </a:lnTo>
                <a:lnTo>
                  <a:pt x="94500" y="7620"/>
                </a:lnTo>
                <a:lnTo>
                  <a:pt x="96024" y="6096"/>
                </a:lnTo>
                <a:lnTo>
                  <a:pt x="103644" y="6096"/>
                </a:lnTo>
                <a:lnTo>
                  <a:pt x="103644" y="7620"/>
                </a:lnTo>
                <a:lnTo>
                  <a:pt x="105168" y="7620"/>
                </a:lnTo>
                <a:lnTo>
                  <a:pt x="105168" y="9144"/>
                </a:lnTo>
                <a:lnTo>
                  <a:pt x="106692" y="9144"/>
                </a:lnTo>
                <a:lnTo>
                  <a:pt x="106692" y="13716"/>
                </a:lnTo>
                <a:lnTo>
                  <a:pt x="108216" y="15240"/>
                </a:lnTo>
                <a:lnTo>
                  <a:pt x="108216" y="16764"/>
                </a:lnTo>
                <a:lnTo>
                  <a:pt x="106692" y="18288"/>
                </a:lnTo>
                <a:lnTo>
                  <a:pt x="106692" y="21336"/>
                </a:lnTo>
                <a:lnTo>
                  <a:pt x="105168" y="22860"/>
                </a:lnTo>
                <a:lnTo>
                  <a:pt x="105168" y="24384"/>
                </a:lnTo>
                <a:lnTo>
                  <a:pt x="103644" y="24384"/>
                </a:lnTo>
                <a:lnTo>
                  <a:pt x="103644" y="25908"/>
                </a:lnTo>
                <a:lnTo>
                  <a:pt x="102120" y="25908"/>
                </a:lnTo>
                <a:lnTo>
                  <a:pt x="100596" y="27432"/>
                </a:lnTo>
                <a:lnTo>
                  <a:pt x="94500" y="27432"/>
                </a:lnTo>
                <a:lnTo>
                  <a:pt x="94500" y="33528"/>
                </a:lnTo>
                <a:lnTo>
                  <a:pt x="103644" y="33528"/>
                </a:lnTo>
                <a:lnTo>
                  <a:pt x="105168" y="35052"/>
                </a:lnTo>
                <a:lnTo>
                  <a:pt x="106692" y="35052"/>
                </a:lnTo>
                <a:lnTo>
                  <a:pt x="108216" y="36576"/>
                </a:lnTo>
                <a:lnTo>
                  <a:pt x="109740" y="36576"/>
                </a:lnTo>
                <a:lnTo>
                  <a:pt x="109740" y="38100"/>
                </a:lnTo>
                <a:lnTo>
                  <a:pt x="111264" y="39624"/>
                </a:lnTo>
                <a:lnTo>
                  <a:pt x="111264" y="42672"/>
                </a:lnTo>
                <a:lnTo>
                  <a:pt x="112788" y="44196"/>
                </a:lnTo>
                <a:lnTo>
                  <a:pt x="112788" y="30480"/>
                </a:lnTo>
                <a:lnTo>
                  <a:pt x="111264" y="30480"/>
                </a:lnTo>
                <a:lnTo>
                  <a:pt x="108216" y="28956"/>
                </a:lnTo>
                <a:lnTo>
                  <a:pt x="106692" y="28956"/>
                </a:lnTo>
                <a:lnTo>
                  <a:pt x="109740" y="27432"/>
                </a:lnTo>
                <a:lnTo>
                  <a:pt x="112788" y="24384"/>
                </a:lnTo>
                <a:lnTo>
                  <a:pt x="115836" y="18288"/>
                </a:lnTo>
                <a:lnTo>
                  <a:pt x="115836" y="13716"/>
                </a:lnTo>
                <a:lnTo>
                  <a:pt x="114312" y="10668"/>
                </a:lnTo>
                <a:lnTo>
                  <a:pt x="114312" y="7620"/>
                </a:lnTo>
                <a:lnTo>
                  <a:pt x="112788" y="6096"/>
                </a:lnTo>
                <a:lnTo>
                  <a:pt x="108216" y="1524"/>
                </a:lnTo>
                <a:lnTo>
                  <a:pt x="106692" y="1524"/>
                </a:lnTo>
                <a:lnTo>
                  <a:pt x="103644" y="0"/>
                </a:lnTo>
                <a:lnTo>
                  <a:pt x="94500" y="0"/>
                </a:lnTo>
                <a:lnTo>
                  <a:pt x="91452" y="1524"/>
                </a:lnTo>
                <a:lnTo>
                  <a:pt x="89928" y="1524"/>
                </a:lnTo>
                <a:lnTo>
                  <a:pt x="85356" y="6096"/>
                </a:lnTo>
                <a:lnTo>
                  <a:pt x="83832" y="9144"/>
                </a:lnTo>
                <a:lnTo>
                  <a:pt x="82308" y="10668"/>
                </a:lnTo>
                <a:lnTo>
                  <a:pt x="82308" y="80772"/>
                </a:lnTo>
                <a:lnTo>
                  <a:pt x="88404" y="80772"/>
                </a:lnTo>
                <a:lnTo>
                  <a:pt x="88404" y="79248"/>
                </a:lnTo>
                <a:lnTo>
                  <a:pt x="89928" y="79248"/>
                </a:lnTo>
                <a:lnTo>
                  <a:pt x="89928" y="65532"/>
                </a:lnTo>
                <a:lnTo>
                  <a:pt x="88404" y="64008"/>
                </a:lnTo>
                <a:lnTo>
                  <a:pt x="88404" y="62484"/>
                </a:lnTo>
                <a:lnTo>
                  <a:pt x="89928" y="62484"/>
                </a:lnTo>
                <a:lnTo>
                  <a:pt x="91452" y="64008"/>
                </a:lnTo>
                <a:lnTo>
                  <a:pt x="94500" y="64008"/>
                </a:lnTo>
                <a:lnTo>
                  <a:pt x="96024" y="65532"/>
                </a:lnTo>
                <a:lnTo>
                  <a:pt x="106692" y="65532"/>
                </a:lnTo>
                <a:lnTo>
                  <a:pt x="109740" y="64008"/>
                </a:lnTo>
                <a:lnTo>
                  <a:pt x="111264" y="62484"/>
                </a:lnTo>
                <a:lnTo>
                  <a:pt x="112788" y="60960"/>
                </a:lnTo>
                <a:lnTo>
                  <a:pt x="115836" y="59436"/>
                </a:lnTo>
                <a:lnTo>
                  <a:pt x="117360" y="57912"/>
                </a:lnTo>
                <a:lnTo>
                  <a:pt x="117360" y="56388"/>
                </a:lnTo>
                <a:lnTo>
                  <a:pt x="118884" y="53340"/>
                </a:lnTo>
                <a:lnTo>
                  <a:pt x="118884" y="50292"/>
                </a:lnTo>
                <a:lnTo>
                  <a:pt x="120408" y="48768"/>
                </a:lnTo>
                <a:lnTo>
                  <a:pt x="120408" y="44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4123" y="2224704"/>
            <a:ext cx="41719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u="sng" spc="2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-</a:t>
            </a:r>
            <a:r>
              <a:rPr sz="700" u="sng" spc="3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Tracker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9160" y="2596895"/>
            <a:ext cx="44450" cy="27940"/>
          </a:xfrm>
          <a:custGeom>
            <a:avLst/>
            <a:gdLst/>
            <a:ahLst/>
            <a:cxnLst/>
            <a:rect l="l" t="t" r="r" b="b"/>
            <a:pathLst>
              <a:path w="44450" h="27939">
                <a:moveTo>
                  <a:pt x="44195" y="27431"/>
                </a:moveTo>
                <a:lnTo>
                  <a:pt x="41148" y="27431"/>
                </a:lnTo>
                <a:lnTo>
                  <a:pt x="19812" y="9143"/>
                </a:lnTo>
                <a:lnTo>
                  <a:pt x="1524" y="27431"/>
                </a:lnTo>
                <a:lnTo>
                  <a:pt x="0" y="27431"/>
                </a:lnTo>
                <a:lnTo>
                  <a:pt x="13716" y="0"/>
                </a:lnTo>
                <a:lnTo>
                  <a:pt x="28956" y="0"/>
                </a:lnTo>
                <a:lnTo>
                  <a:pt x="44195" y="27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92479" y="2541835"/>
            <a:ext cx="22987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300" i="1" dirty="0">
                <a:latin typeface="Times New Roman"/>
                <a:cs typeface="Times New Roman"/>
              </a:rPr>
              <a:t>x</a:t>
            </a:r>
            <a:r>
              <a:rPr sz="1300" i="1" spc="-85" dirty="0">
                <a:latin typeface="Times New Roman"/>
                <a:cs typeface="Times New Roman"/>
              </a:rPr>
              <a:t> </a:t>
            </a:r>
            <a:r>
              <a:rPr sz="1125" i="1" spc="-75" baseline="-14814" dirty="0">
                <a:latin typeface="Times New Roman"/>
                <a:cs typeface="Times New Roman"/>
              </a:rPr>
              <a:t>n</a:t>
            </a:r>
            <a:endParaRPr sz="1125" baseline="-14814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87552" y="2657855"/>
            <a:ext cx="82550" cy="38100"/>
          </a:xfrm>
          <a:custGeom>
            <a:avLst/>
            <a:gdLst/>
            <a:ahLst/>
            <a:cxnLst/>
            <a:rect l="l" t="t" r="r" b="b"/>
            <a:pathLst>
              <a:path w="82550" h="38100">
                <a:moveTo>
                  <a:pt x="82296" y="7620"/>
                </a:moveTo>
                <a:lnTo>
                  <a:pt x="0" y="7620"/>
                </a:lnTo>
                <a:lnTo>
                  <a:pt x="0" y="0"/>
                </a:lnTo>
                <a:lnTo>
                  <a:pt x="82296" y="0"/>
                </a:lnTo>
                <a:lnTo>
                  <a:pt x="82296" y="7620"/>
                </a:lnTo>
                <a:close/>
              </a:path>
              <a:path w="82550" h="38100">
                <a:moveTo>
                  <a:pt x="82296" y="38100"/>
                </a:moveTo>
                <a:lnTo>
                  <a:pt x="0" y="38100"/>
                </a:lnTo>
                <a:lnTo>
                  <a:pt x="0" y="30480"/>
                </a:lnTo>
                <a:lnTo>
                  <a:pt x="82296" y="30480"/>
                </a:lnTo>
                <a:lnTo>
                  <a:pt x="82296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78991" y="2567743"/>
            <a:ext cx="25400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950" i="1" spc="-37" baseline="8547" dirty="0">
                <a:latin typeface="Times New Roman"/>
                <a:cs typeface="Times New Roman"/>
              </a:rPr>
              <a:t>x</a:t>
            </a:r>
            <a:r>
              <a:rPr sz="750" i="1" spc="-25" dirty="0">
                <a:latin typeface="Times New Roman"/>
                <a:cs typeface="Times New Roman"/>
              </a:rPr>
              <a:t>pn</a:t>
            </a:r>
            <a:endParaRPr sz="75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31975" y="2633471"/>
            <a:ext cx="219710" cy="88900"/>
            <a:chOff x="1331975" y="2633471"/>
            <a:chExt cx="219710" cy="8890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1975" y="2634996"/>
              <a:ext cx="83819" cy="838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8084" y="2633471"/>
              <a:ext cx="113347" cy="88392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1845563" y="2671572"/>
            <a:ext cx="83820" cy="9525"/>
          </a:xfrm>
          <a:custGeom>
            <a:avLst/>
            <a:gdLst/>
            <a:ahLst/>
            <a:cxnLst/>
            <a:rect l="l" t="t" r="r" b="b"/>
            <a:pathLst>
              <a:path w="83819" h="9525">
                <a:moveTo>
                  <a:pt x="83820" y="9143"/>
                </a:moveTo>
                <a:lnTo>
                  <a:pt x="0" y="9143"/>
                </a:lnTo>
                <a:lnTo>
                  <a:pt x="0" y="0"/>
                </a:lnTo>
                <a:lnTo>
                  <a:pt x="83820" y="0"/>
                </a:lnTo>
                <a:lnTo>
                  <a:pt x="8382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97583" y="2541835"/>
            <a:ext cx="775335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0"/>
              </a:spcBef>
              <a:tabLst>
                <a:tab pos="472440" algn="l"/>
              </a:tabLst>
            </a:pPr>
            <a:r>
              <a:rPr sz="1300" spc="-25" dirty="0">
                <a:latin typeface="Times New Roman"/>
                <a:cs typeface="Times New Roman"/>
              </a:rPr>
              <a:t>(</a:t>
            </a:r>
            <a:r>
              <a:rPr sz="1300" i="1" spc="-25" dirty="0">
                <a:latin typeface="Times New Roman"/>
                <a:cs typeface="Times New Roman"/>
              </a:rPr>
              <a:t>x</a:t>
            </a:r>
            <a:r>
              <a:rPr sz="1125" i="1" spc="-37" baseline="-14814" dirty="0">
                <a:latin typeface="Times New Roman"/>
                <a:cs typeface="Times New Roman"/>
              </a:rPr>
              <a:t>n</a:t>
            </a:r>
            <a:r>
              <a:rPr sz="1125" i="1" baseline="-14814" dirty="0">
                <a:latin typeface="Times New Roman"/>
                <a:cs typeface="Times New Roman"/>
              </a:rPr>
              <a:t>	</a:t>
            </a:r>
            <a:r>
              <a:rPr sz="1300" i="1" dirty="0">
                <a:latin typeface="Times New Roman"/>
                <a:cs typeface="Times New Roman"/>
              </a:rPr>
              <a:t>x</a:t>
            </a:r>
            <a:r>
              <a:rPr sz="1125" i="1" baseline="-14814" dirty="0">
                <a:latin typeface="Times New Roman"/>
                <a:cs typeface="Times New Roman"/>
              </a:rPr>
              <a:t>pn</a:t>
            </a:r>
            <a:r>
              <a:rPr sz="1125" i="1" spc="22" baseline="-14814" dirty="0">
                <a:latin typeface="Times New Roman"/>
                <a:cs typeface="Times New Roman"/>
              </a:rPr>
              <a:t> </a:t>
            </a:r>
            <a:r>
              <a:rPr sz="1300" spc="-5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11300" y="3120808"/>
            <a:ext cx="6921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i="1" spc="-50" dirty="0">
                <a:latin typeface="Times New Roman"/>
                <a:cs typeface="Times New Roman"/>
              </a:rPr>
              <a:t>S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5791" y="3004984"/>
            <a:ext cx="6921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i="1" spc="-50" dirty="0">
                <a:latin typeface="Times New Roman"/>
                <a:cs typeface="Times New Roman"/>
              </a:rPr>
              <a:t>n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79347" y="2951988"/>
            <a:ext cx="40005" cy="24765"/>
          </a:xfrm>
          <a:custGeom>
            <a:avLst/>
            <a:gdLst/>
            <a:ahLst/>
            <a:cxnLst/>
            <a:rect l="l" t="t" r="r" b="b"/>
            <a:pathLst>
              <a:path w="40005" h="24764">
                <a:moveTo>
                  <a:pt x="39624" y="24383"/>
                </a:moveTo>
                <a:lnTo>
                  <a:pt x="38100" y="24383"/>
                </a:lnTo>
                <a:lnTo>
                  <a:pt x="18288" y="9143"/>
                </a:lnTo>
                <a:lnTo>
                  <a:pt x="3048" y="24383"/>
                </a:lnTo>
                <a:lnTo>
                  <a:pt x="0" y="24383"/>
                </a:lnTo>
                <a:lnTo>
                  <a:pt x="13716" y="0"/>
                </a:lnTo>
                <a:lnTo>
                  <a:pt x="27432" y="0"/>
                </a:lnTo>
                <a:lnTo>
                  <a:pt x="39624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86027" y="3006852"/>
            <a:ext cx="74930" cy="35560"/>
          </a:xfrm>
          <a:custGeom>
            <a:avLst/>
            <a:gdLst/>
            <a:ahLst/>
            <a:cxnLst/>
            <a:rect l="l" t="t" r="r" b="b"/>
            <a:pathLst>
              <a:path w="74930" h="35560">
                <a:moveTo>
                  <a:pt x="74676" y="7620"/>
                </a:moveTo>
                <a:lnTo>
                  <a:pt x="0" y="7620"/>
                </a:lnTo>
                <a:lnTo>
                  <a:pt x="0" y="0"/>
                </a:lnTo>
                <a:lnTo>
                  <a:pt x="74676" y="0"/>
                </a:lnTo>
                <a:lnTo>
                  <a:pt x="74676" y="7620"/>
                </a:lnTo>
                <a:close/>
              </a:path>
              <a:path w="74930" h="35560">
                <a:moveTo>
                  <a:pt x="74676" y="35052"/>
                </a:moveTo>
                <a:lnTo>
                  <a:pt x="0" y="35052"/>
                </a:lnTo>
                <a:lnTo>
                  <a:pt x="0" y="27432"/>
                </a:lnTo>
                <a:lnTo>
                  <a:pt x="74676" y="27432"/>
                </a:lnTo>
                <a:lnTo>
                  <a:pt x="74676" y="350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10260" y="2902992"/>
            <a:ext cx="354965" cy="202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76225" algn="l"/>
              </a:tabLst>
            </a:pPr>
            <a:r>
              <a:rPr sz="1150" i="1" spc="-50" dirty="0">
                <a:latin typeface="Times New Roman"/>
                <a:cs typeface="Times New Roman"/>
              </a:rPr>
              <a:t>v</a:t>
            </a:r>
            <a:r>
              <a:rPr sz="1150" i="1" dirty="0">
                <a:latin typeface="Times New Roman"/>
                <a:cs typeface="Times New Roman"/>
              </a:rPr>
              <a:t>	</a:t>
            </a:r>
            <a:r>
              <a:rPr sz="1150" i="1" spc="-50" dirty="0">
                <a:latin typeface="Times New Roman"/>
                <a:cs typeface="Times New Roman"/>
              </a:rPr>
              <a:t>v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13104" y="3078480"/>
            <a:ext cx="45720" cy="6350"/>
          </a:xfrm>
          <a:custGeom>
            <a:avLst/>
            <a:gdLst/>
            <a:ahLst/>
            <a:cxnLst/>
            <a:rect l="l" t="t" r="r" b="b"/>
            <a:pathLst>
              <a:path w="45719" h="6350">
                <a:moveTo>
                  <a:pt x="45720" y="6095"/>
                </a:moveTo>
                <a:lnTo>
                  <a:pt x="0" y="6095"/>
                </a:lnTo>
                <a:lnTo>
                  <a:pt x="0" y="0"/>
                </a:lnTo>
                <a:lnTo>
                  <a:pt x="45720" y="0"/>
                </a:lnTo>
                <a:lnTo>
                  <a:pt x="45720" y="6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151636" y="3004984"/>
            <a:ext cx="16065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i="1" dirty="0">
                <a:latin typeface="Times New Roman"/>
                <a:cs typeface="Times New Roman"/>
              </a:rPr>
              <a:t>n</a:t>
            </a:r>
            <a:r>
              <a:rPr sz="650" i="1" spc="225" dirty="0">
                <a:latin typeface="Times New Roman"/>
                <a:cs typeface="Times New Roman"/>
              </a:rPr>
              <a:t> </a:t>
            </a:r>
            <a:r>
              <a:rPr sz="650" spc="-50" dirty="0">
                <a:latin typeface="Times New Roman"/>
                <a:cs typeface="Times New Roman"/>
              </a:rPr>
              <a:t>1</a:t>
            </a:r>
            <a:endParaRPr sz="650">
              <a:latin typeface="Times New Roman"/>
              <a:cs typeface="Times New Roman"/>
            </a:endParaRPr>
          </a:p>
        </p:txBody>
      </p:sp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6547" y="2953512"/>
            <a:ext cx="77724" cy="77724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472171" y="2852927"/>
            <a:ext cx="105410" cy="147955"/>
          </a:xfrm>
          <a:custGeom>
            <a:avLst/>
            <a:gdLst/>
            <a:ahLst/>
            <a:cxnLst/>
            <a:rect l="l" t="t" r="r" b="b"/>
            <a:pathLst>
              <a:path w="105409" h="147955">
                <a:moveTo>
                  <a:pt x="105168" y="18288"/>
                </a:moveTo>
                <a:lnTo>
                  <a:pt x="103644" y="12192"/>
                </a:lnTo>
                <a:lnTo>
                  <a:pt x="99580" y="6096"/>
                </a:lnTo>
                <a:lnTo>
                  <a:pt x="97548" y="3048"/>
                </a:lnTo>
                <a:lnTo>
                  <a:pt x="91452" y="0"/>
                </a:lnTo>
                <a:lnTo>
                  <a:pt x="89928" y="0"/>
                </a:lnTo>
                <a:lnTo>
                  <a:pt x="89928" y="15240"/>
                </a:lnTo>
                <a:lnTo>
                  <a:pt x="88404" y="19812"/>
                </a:lnTo>
                <a:lnTo>
                  <a:pt x="86880" y="27432"/>
                </a:lnTo>
                <a:lnTo>
                  <a:pt x="85356" y="33528"/>
                </a:lnTo>
                <a:lnTo>
                  <a:pt x="80784" y="39624"/>
                </a:lnTo>
                <a:lnTo>
                  <a:pt x="76212" y="47244"/>
                </a:lnTo>
                <a:lnTo>
                  <a:pt x="71640" y="45720"/>
                </a:lnTo>
                <a:lnTo>
                  <a:pt x="64020" y="45720"/>
                </a:lnTo>
                <a:lnTo>
                  <a:pt x="60972" y="48768"/>
                </a:lnTo>
                <a:lnTo>
                  <a:pt x="60972" y="51816"/>
                </a:lnTo>
                <a:lnTo>
                  <a:pt x="62496" y="53340"/>
                </a:lnTo>
                <a:lnTo>
                  <a:pt x="71640" y="53340"/>
                </a:lnTo>
                <a:lnTo>
                  <a:pt x="74688" y="51816"/>
                </a:lnTo>
                <a:lnTo>
                  <a:pt x="76212" y="56388"/>
                </a:lnTo>
                <a:lnTo>
                  <a:pt x="77736" y="62484"/>
                </a:lnTo>
                <a:lnTo>
                  <a:pt x="79260" y="67056"/>
                </a:lnTo>
                <a:lnTo>
                  <a:pt x="79260" y="70104"/>
                </a:lnTo>
                <a:lnTo>
                  <a:pt x="54876" y="109728"/>
                </a:lnTo>
                <a:lnTo>
                  <a:pt x="44208" y="109728"/>
                </a:lnTo>
                <a:lnTo>
                  <a:pt x="42684" y="108204"/>
                </a:lnTo>
                <a:lnTo>
                  <a:pt x="39636" y="106680"/>
                </a:lnTo>
                <a:lnTo>
                  <a:pt x="36588" y="103632"/>
                </a:lnTo>
                <a:lnTo>
                  <a:pt x="32016" y="100584"/>
                </a:lnTo>
                <a:lnTo>
                  <a:pt x="56400" y="30480"/>
                </a:lnTo>
                <a:lnTo>
                  <a:pt x="57924" y="22860"/>
                </a:lnTo>
                <a:lnTo>
                  <a:pt x="60972" y="16764"/>
                </a:lnTo>
                <a:lnTo>
                  <a:pt x="68592" y="9144"/>
                </a:lnTo>
                <a:lnTo>
                  <a:pt x="73164" y="6096"/>
                </a:lnTo>
                <a:lnTo>
                  <a:pt x="83832" y="6096"/>
                </a:lnTo>
                <a:lnTo>
                  <a:pt x="86880" y="7620"/>
                </a:lnTo>
                <a:lnTo>
                  <a:pt x="88404" y="10668"/>
                </a:lnTo>
                <a:lnTo>
                  <a:pt x="89928" y="15240"/>
                </a:lnTo>
                <a:lnTo>
                  <a:pt x="89928" y="0"/>
                </a:lnTo>
                <a:lnTo>
                  <a:pt x="76212" y="0"/>
                </a:lnTo>
                <a:lnTo>
                  <a:pt x="70116" y="1524"/>
                </a:lnTo>
                <a:lnTo>
                  <a:pt x="41160" y="36576"/>
                </a:lnTo>
                <a:lnTo>
                  <a:pt x="13728" y="117348"/>
                </a:lnTo>
                <a:lnTo>
                  <a:pt x="13728" y="121920"/>
                </a:lnTo>
                <a:lnTo>
                  <a:pt x="12700" y="123456"/>
                </a:lnTo>
                <a:lnTo>
                  <a:pt x="0" y="123456"/>
                </a:lnTo>
                <a:lnTo>
                  <a:pt x="0" y="137172"/>
                </a:lnTo>
                <a:lnTo>
                  <a:pt x="7620" y="137172"/>
                </a:lnTo>
                <a:lnTo>
                  <a:pt x="6108" y="141732"/>
                </a:lnTo>
                <a:lnTo>
                  <a:pt x="3060" y="147828"/>
                </a:lnTo>
                <a:lnTo>
                  <a:pt x="15252" y="147828"/>
                </a:lnTo>
                <a:lnTo>
                  <a:pt x="18415" y="140119"/>
                </a:lnTo>
                <a:lnTo>
                  <a:pt x="19545" y="137172"/>
                </a:lnTo>
                <a:lnTo>
                  <a:pt x="88392" y="137172"/>
                </a:lnTo>
                <a:lnTo>
                  <a:pt x="88392" y="123456"/>
                </a:lnTo>
                <a:lnTo>
                  <a:pt x="24739" y="123456"/>
                </a:lnTo>
                <a:lnTo>
                  <a:pt x="25920" y="120396"/>
                </a:lnTo>
                <a:lnTo>
                  <a:pt x="30492" y="106680"/>
                </a:lnTo>
                <a:lnTo>
                  <a:pt x="36588" y="112776"/>
                </a:lnTo>
                <a:lnTo>
                  <a:pt x="39636" y="114300"/>
                </a:lnTo>
                <a:lnTo>
                  <a:pt x="42684" y="114300"/>
                </a:lnTo>
                <a:lnTo>
                  <a:pt x="45732" y="115824"/>
                </a:lnTo>
                <a:lnTo>
                  <a:pt x="54876" y="115824"/>
                </a:lnTo>
                <a:lnTo>
                  <a:pt x="59448" y="114300"/>
                </a:lnTo>
                <a:lnTo>
                  <a:pt x="68592" y="109728"/>
                </a:lnTo>
                <a:lnTo>
                  <a:pt x="71640" y="108204"/>
                </a:lnTo>
                <a:lnTo>
                  <a:pt x="76212" y="103632"/>
                </a:lnTo>
                <a:lnTo>
                  <a:pt x="82308" y="99060"/>
                </a:lnTo>
                <a:lnTo>
                  <a:pt x="86880" y="92964"/>
                </a:lnTo>
                <a:lnTo>
                  <a:pt x="89928" y="86868"/>
                </a:lnTo>
                <a:lnTo>
                  <a:pt x="91452" y="80772"/>
                </a:lnTo>
                <a:lnTo>
                  <a:pt x="93395" y="71056"/>
                </a:lnTo>
                <a:lnTo>
                  <a:pt x="92214" y="62484"/>
                </a:lnTo>
                <a:lnTo>
                  <a:pt x="87591" y="55054"/>
                </a:lnTo>
                <a:lnTo>
                  <a:pt x="83299" y="51816"/>
                </a:lnTo>
                <a:lnTo>
                  <a:pt x="79260" y="48768"/>
                </a:lnTo>
                <a:lnTo>
                  <a:pt x="82308" y="47244"/>
                </a:lnTo>
                <a:lnTo>
                  <a:pt x="85356" y="45720"/>
                </a:lnTo>
                <a:lnTo>
                  <a:pt x="89928" y="42672"/>
                </a:lnTo>
                <a:lnTo>
                  <a:pt x="97548" y="35052"/>
                </a:lnTo>
                <a:lnTo>
                  <a:pt x="100596" y="30480"/>
                </a:lnTo>
                <a:lnTo>
                  <a:pt x="102120" y="25908"/>
                </a:lnTo>
                <a:lnTo>
                  <a:pt x="105168" y="182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34895" y="2988564"/>
            <a:ext cx="76200" cy="9525"/>
          </a:xfrm>
          <a:custGeom>
            <a:avLst/>
            <a:gdLst/>
            <a:ahLst/>
            <a:cxnLst/>
            <a:rect l="l" t="t" r="r" b="b"/>
            <a:pathLst>
              <a:path w="76200" h="9525">
                <a:moveTo>
                  <a:pt x="76200" y="9143"/>
                </a:moveTo>
                <a:lnTo>
                  <a:pt x="0" y="9143"/>
                </a:lnTo>
                <a:lnTo>
                  <a:pt x="0" y="0"/>
                </a:lnTo>
                <a:lnTo>
                  <a:pt x="76200" y="0"/>
                </a:lnTo>
                <a:lnTo>
                  <a:pt x="76200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607312" y="2870987"/>
            <a:ext cx="585470" cy="2635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230"/>
              </a:lnSpc>
              <a:spcBef>
                <a:spcPts val="110"/>
              </a:spcBef>
              <a:tabLst>
                <a:tab pos="337185" algn="l"/>
              </a:tabLst>
            </a:pPr>
            <a:r>
              <a:rPr sz="1150" spc="-25" dirty="0">
                <a:latin typeface="Times New Roman"/>
                <a:cs typeface="Times New Roman"/>
              </a:rPr>
              <a:t>(</a:t>
            </a:r>
            <a:r>
              <a:rPr sz="1150" i="1" spc="-25" dirty="0">
                <a:latin typeface="Times New Roman"/>
                <a:cs typeface="Times New Roman"/>
              </a:rPr>
              <a:t>x</a:t>
            </a:r>
            <a:r>
              <a:rPr sz="1150" i="1" dirty="0">
                <a:latin typeface="Times New Roman"/>
                <a:cs typeface="Times New Roman"/>
              </a:rPr>
              <a:t>	x</a:t>
            </a:r>
            <a:r>
              <a:rPr sz="1150" i="1" spc="185" dirty="0">
                <a:latin typeface="Times New Roman"/>
                <a:cs typeface="Times New Roman"/>
              </a:rPr>
              <a:t>  </a:t>
            </a:r>
            <a:r>
              <a:rPr sz="1150" spc="-50" dirty="0">
                <a:latin typeface="Times New Roman"/>
                <a:cs typeface="Times New Roman"/>
              </a:rPr>
              <a:t>)</a:t>
            </a:r>
            <a:endParaRPr sz="1150">
              <a:latin typeface="Times New Roman"/>
              <a:cs typeface="Times New Roman"/>
            </a:endParaRPr>
          </a:p>
          <a:p>
            <a:pPr marL="140335">
              <a:lnSpc>
                <a:spcPts val="630"/>
              </a:lnSpc>
              <a:tabLst>
                <a:tab pos="417830" algn="l"/>
              </a:tabLst>
            </a:pPr>
            <a:r>
              <a:rPr sz="650" i="1" spc="-50" dirty="0">
                <a:latin typeface="Times New Roman"/>
                <a:cs typeface="Times New Roman"/>
              </a:rPr>
              <a:t>n</a:t>
            </a:r>
            <a:r>
              <a:rPr sz="650" i="1" dirty="0">
                <a:latin typeface="Times New Roman"/>
                <a:cs typeface="Times New Roman"/>
              </a:rPr>
              <a:t>	</a:t>
            </a:r>
            <a:r>
              <a:rPr sz="650" i="1" spc="-25" dirty="0">
                <a:latin typeface="Times New Roman"/>
                <a:cs typeface="Times New Roman"/>
              </a:rPr>
              <a:t>pn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33575" y="3021863"/>
            <a:ext cx="107950" cy="202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50" i="1" spc="-50" dirty="0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258824" y="2374392"/>
            <a:ext cx="370840" cy="250190"/>
            <a:chOff x="1258824" y="2374392"/>
            <a:chExt cx="370840" cy="250190"/>
          </a:xfrm>
        </p:grpSpPr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8824" y="2589276"/>
              <a:ext cx="39624" cy="3505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284732" y="2374392"/>
              <a:ext cx="344805" cy="234950"/>
            </a:xfrm>
            <a:custGeom>
              <a:avLst/>
              <a:gdLst/>
              <a:ahLst/>
              <a:cxnLst/>
              <a:rect l="l" t="t" r="r" b="b"/>
              <a:pathLst>
                <a:path w="344805" h="234950">
                  <a:moveTo>
                    <a:pt x="6095" y="234696"/>
                  </a:moveTo>
                  <a:lnTo>
                    <a:pt x="0" y="224027"/>
                  </a:lnTo>
                  <a:lnTo>
                    <a:pt x="336803" y="0"/>
                  </a:lnTo>
                  <a:lnTo>
                    <a:pt x="344423" y="9144"/>
                  </a:lnTo>
                  <a:lnTo>
                    <a:pt x="6095" y="23469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1746504" y="2374392"/>
            <a:ext cx="368935" cy="250190"/>
            <a:chOff x="1746504" y="2374392"/>
            <a:chExt cx="368935" cy="250190"/>
          </a:xfrm>
        </p:grpSpPr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6504" y="2589276"/>
              <a:ext cx="39624" cy="3505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772412" y="2374392"/>
              <a:ext cx="342900" cy="234950"/>
            </a:xfrm>
            <a:custGeom>
              <a:avLst/>
              <a:gdLst/>
              <a:ahLst/>
              <a:cxnLst/>
              <a:rect l="l" t="t" r="r" b="b"/>
              <a:pathLst>
                <a:path w="342900" h="234950">
                  <a:moveTo>
                    <a:pt x="6095" y="234696"/>
                  </a:moveTo>
                  <a:lnTo>
                    <a:pt x="0" y="224027"/>
                  </a:lnTo>
                  <a:lnTo>
                    <a:pt x="336803" y="0"/>
                  </a:lnTo>
                  <a:lnTo>
                    <a:pt x="342900" y="9144"/>
                  </a:lnTo>
                  <a:lnTo>
                    <a:pt x="6095" y="23469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276604" y="2271949"/>
            <a:ext cx="103187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652145" algn="l"/>
              </a:tabLst>
            </a:pPr>
            <a:r>
              <a:rPr sz="700" spc="-10" dirty="0">
                <a:solidFill>
                  <a:srgbClr val="0000FF"/>
                </a:solidFill>
                <a:latin typeface="Calibri"/>
                <a:cs typeface="Calibri"/>
              </a:rPr>
              <a:t>predicted</a:t>
            </a:r>
            <a:r>
              <a:rPr sz="700" dirty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sz="700" spc="-10" dirty="0">
                <a:solidFill>
                  <a:srgbClr val="0000FF"/>
                </a:solidFill>
                <a:latin typeface="Calibri"/>
                <a:cs typeface="Calibri"/>
              </a:rPr>
              <a:t>measured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515359" y="3782175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137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84123" y="3338749"/>
            <a:ext cx="71310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Predicted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position: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944624" y="3467099"/>
            <a:ext cx="97790" cy="45720"/>
          </a:xfrm>
          <a:custGeom>
            <a:avLst/>
            <a:gdLst/>
            <a:ahLst/>
            <a:cxnLst/>
            <a:rect l="l" t="t" r="r" b="b"/>
            <a:pathLst>
              <a:path w="97789" h="45720">
                <a:moveTo>
                  <a:pt x="97536" y="36576"/>
                </a:moveTo>
                <a:lnTo>
                  <a:pt x="0" y="36576"/>
                </a:lnTo>
                <a:lnTo>
                  <a:pt x="0" y="45720"/>
                </a:lnTo>
                <a:lnTo>
                  <a:pt x="97536" y="45720"/>
                </a:lnTo>
                <a:lnTo>
                  <a:pt x="97536" y="36576"/>
                </a:lnTo>
                <a:close/>
              </a:path>
              <a:path w="97789" h="45720">
                <a:moveTo>
                  <a:pt x="97536" y="0"/>
                </a:moveTo>
                <a:lnTo>
                  <a:pt x="0" y="0"/>
                </a:lnTo>
                <a:lnTo>
                  <a:pt x="0" y="9144"/>
                </a:lnTo>
                <a:lnTo>
                  <a:pt x="97536" y="9144"/>
                </a:lnTo>
                <a:lnTo>
                  <a:pt x="975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173224" y="3398520"/>
            <a:ext cx="53340" cy="32384"/>
          </a:xfrm>
          <a:custGeom>
            <a:avLst/>
            <a:gdLst/>
            <a:ahLst/>
            <a:cxnLst/>
            <a:rect l="l" t="t" r="r" b="b"/>
            <a:pathLst>
              <a:path w="53339" h="32385">
                <a:moveTo>
                  <a:pt x="53339" y="32003"/>
                </a:moveTo>
                <a:lnTo>
                  <a:pt x="50292" y="32003"/>
                </a:lnTo>
                <a:lnTo>
                  <a:pt x="24384" y="12191"/>
                </a:lnTo>
                <a:lnTo>
                  <a:pt x="3048" y="32003"/>
                </a:lnTo>
                <a:lnTo>
                  <a:pt x="0" y="32003"/>
                </a:lnTo>
                <a:lnTo>
                  <a:pt x="18288" y="0"/>
                </a:lnTo>
                <a:lnTo>
                  <a:pt x="35052" y="0"/>
                </a:lnTo>
                <a:lnTo>
                  <a:pt x="53339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206244" y="3445472"/>
            <a:ext cx="8255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i="1" spc="-50" dirty="0">
                <a:latin typeface="Times New Roman"/>
                <a:cs typeface="Times New Roman"/>
              </a:rPr>
              <a:t>n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282939" y="3439680"/>
            <a:ext cx="100965" cy="100330"/>
          </a:xfrm>
          <a:custGeom>
            <a:avLst/>
            <a:gdLst/>
            <a:ahLst/>
            <a:cxnLst/>
            <a:rect l="l" t="t" r="r" b="b"/>
            <a:pathLst>
              <a:path w="100964" h="100329">
                <a:moveTo>
                  <a:pt x="100584" y="45720"/>
                </a:moveTo>
                <a:lnTo>
                  <a:pt x="54864" y="45720"/>
                </a:lnTo>
                <a:lnTo>
                  <a:pt x="54864" y="0"/>
                </a:lnTo>
                <a:lnTo>
                  <a:pt x="45720" y="0"/>
                </a:lnTo>
                <a:lnTo>
                  <a:pt x="45720" y="45720"/>
                </a:lnTo>
                <a:lnTo>
                  <a:pt x="0" y="45720"/>
                </a:lnTo>
                <a:lnTo>
                  <a:pt x="0" y="54610"/>
                </a:lnTo>
                <a:lnTo>
                  <a:pt x="45720" y="54610"/>
                </a:lnTo>
                <a:lnTo>
                  <a:pt x="45720" y="100330"/>
                </a:lnTo>
                <a:lnTo>
                  <a:pt x="54864" y="100330"/>
                </a:lnTo>
                <a:lnTo>
                  <a:pt x="54864" y="54610"/>
                </a:lnTo>
                <a:lnTo>
                  <a:pt x="100584" y="54610"/>
                </a:lnTo>
                <a:lnTo>
                  <a:pt x="100584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03932" y="3398520"/>
            <a:ext cx="53340" cy="32384"/>
          </a:xfrm>
          <a:custGeom>
            <a:avLst/>
            <a:gdLst/>
            <a:ahLst/>
            <a:cxnLst/>
            <a:rect l="l" t="t" r="r" b="b"/>
            <a:pathLst>
              <a:path w="53339" h="32385">
                <a:moveTo>
                  <a:pt x="53339" y="32003"/>
                </a:moveTo>
                <a:lnTo>
                  <a:pt x="50292" y="32003"/>
                </a:lnTo>
                <a:lnTo>
                  <a:pt x="24384" y="12191"/>
                </a:lnTo>
                <a:lnTo>
                  <a:pt x="1524" y="32003"/>
                </a:lnTo>
                <a:lnTo>
                  <a:pt x="0" y="32003"/>
                </a:lnTo>
                <a:lnTo>
                  <a:pt x="16764" y="0"/>
                </a:lnTo>
                <a:lnTo>
                  <a:pt x="35052" y="0"/>
                </a:lnTo>
                <a:lnTo>
                  <a:pt x="53339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529587" y="3332849"/>
            <a:ext cx="1189990" cy="2590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65785" algn="l"/>
                <a:tab pos="891540" algn="l"/>
              </a:tabLst>
            </a:pPr>
            <a:r>
              <a:rPr sz="1500" i="1" spc="-50" dirty="0">
                <a:latin typeface="Times New Roman"/>
                <a:cs typeface="Times New Roman"/>
              </a:rPr>
              <a:t>x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1500" i="1" spc="-50" dirty="0">
                <a:latin typeface="Times New Roman"/>
                <a:cs typeface="Times New Roman"/>
              </a:rPr>
              <a:t>x</a:t>
            </a:r>
            <a:r>
              <a:rPr sz="1500" i="1" dirty="0">
                <a:latin typeface="Times New Roman"/>
                <a:cs typeface="Times New Roman"/>
              </a:rPr>
              <a:t>	v</a:t>
            </a:r>
            <a:r>
              <a:rPr sz="1500" i="1" spc="345" dirty="0">
                <a:latin typeface="Times New Roman"/>
                <a:cs typeface="Times New Roman"/>
              </a:rPr>
              <a:t> </a:t>
            </a:r>
            <a:r>
              <a:rPr sz="1500" i="1" spc="-50" dirty="0">
                <a:latin typeface="Times New Roman"/>
                <a:cs typeface="Times New Roman"/>
              </a:rPr>
              <a:t>T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538475" y="3445472"/>
            <a:ext cx="214629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i="1" dirty="0">
                <a:latin typeface="Times New Roman"/>
                <a:cs typeface="Times New Roman"/>
              </a:rPr>
              <a:t>n</a:t>
            </a:r>
            <a:r>
              <a:rPr sz="900" i="1" spc="459" dirty="0">
                <a:latin typeface="Times New Roman"/>
                <a:cs typeface="Times New Roman"/>
              </a:rPr>
              <a:t> </a:t>
            </a:r>
            <a:r>
              <a:rPr sz="900" i="1" spc="-50" dirty="0">
                <a:latin typeface="Times New Roman"/>
                <a:cs typeface="Times New Roman"/>
              </a:rPr>
              <a:t>s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767840" y="3537203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19" h="58420">
                <a:moveTo>
                  <a:pt x="32003" y="57912"/>
                </a:moveTo>
                <a:lnTo>
                  <a:pt x="25907" y="57912"/>
                </a:lnTo>
                <a:lnTo>
                  <a:pt x="25907" y="32004"/>
                </a:lnTo>
                <a:lnTo>
                  <a:pt x="0" y="32004"/>
                </a:lnTo>
                <a:lnTo>
                  <a:pt x="0" y="25908"/>
                </a:lnTo>
                <a:lnTo>
                  <a:pt x="25907" y="25908"/>
                </a:lnTo>
                <a:lnTo>
                  <a:pt x="25907" y="0"/>
                </a:lnTo>
                <a:lnTo>
                  <a:pt x="32003" y="0"/>
                </a:lnTo>
                <a:lnTo>
                  <a:pt x="32003" y="25908"/>
                </a:lnTo>
                <a:lnTo>
                  <a:pt x="57911" y="25908"/>
                </a:lnTo>
                <a:lnTo>
                  <a:pt x="57911" y="32004"/>
                </a:lnTo>
                <a:lnTo>
                  <a:pt x="32003" y="32004"/>
                </a:lnTo>
                <a:lnTo>
                  <a:pt x="32003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631695" y="3468332"/>
            <a:ext cx="26289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i="1" dirty="0">
                <a:latin typeface="Times New Roman"/>
                <a:cs typeface="Times New Roman"/>
              </a:rPr>
              <a:t>pn</a:t>
            </a:r>
            <a:r>
              <a:rPr sz="900" i="1" spc="275" dirty="0">
                <a:latin typeface="Times New Roman"/>
                <a:cs typeface="Times New Roman"/>
              </a:rPr>
              <a:t> </a:t>
            </a:r>
            <a:r>
              <a:rPr sz="900" spc="-50" dirty="0"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246111" y="3782175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138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846064" y="1714500"/>
            <a:ext cx="170815" cy="33655"/>
          </a:xfrm>
          <a:custGeom>
            <a:avLst/>
            <a:gdLst/>
            <a:ahLst/>
            <a:cxnLst/>
            <a:rect l="l" t="t" r="r" b="b"/>
            <a:pathLst>
              <a:path w="170814" h="33655">
                <a:moveTo>
                  <a:pt x="164592" y="33528"/>
                </a:moveTo>
                <a:lnTo>
                  <a:pt x="4571" y="33528"/>
                </a:lnTo>
                <a:lnTo>
                  <a:pt x="1524" y="32004"/>
                </a:lnTo>
                <a:lnTo>
                  <a:pt x="1524" y="28956"/>
                </a:lnTo>
                <a:lnTo>
                  <a:pt x="0" y="25908"/>
                </a:lnTo>
                <a:lnTo>
                  <a:pt x="0" y="6096"/>
                </a:lnTo>
                <a:lnTo>
                  <a:pt x="1524" y="3048"/>
                </a:lnTo>
                <a:lnTo>
                  <a:pt x="1524" y="0"/>
                </a:lnTo>
                <a:lnTo>
                  <a:pt x="166116" y="0"/>
                </a:lnTo>
                <a:lnTo>
                  <a:pt x="167640" y="1524"/>
                </a:lnTo>
                <a:lnTo>
                  <a:pt x="167640" y="3048"/>
                </a:lnTo>
                <a:lnTo>
                  <a:pt x="169164" y="4572"/>
                </a:lnTo>
                <a:lnTo>
                  <a:pt x="169164" y="10668"/>
                </a:lnTo>
                <a:lnTo>
                  <a:pt x="170688" y="13716"/>
                </a:lnTo>
                <a:lnTo>
                  <a:pt x="170688" y="22860"/>
                </a:lnTo>
                <a:lnTo>
                  <a:pt x="167640" y="28956"/>
                </a:lnTo>
                <a:lnTo>
                  <a:pt x="167640" y="32004"/>
                </a:lnTo>
                <a:lnTo>
                  <a:pt x="164592" y="33528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939165" algn="l"/>
              </a:tabLst>
            </a:pPr>
            <a:r>
              <a:rPr spc="-20" dirty="0"/>
              <a:t>UNIT</a:t>
            </a:r>
            <a:r>
              <a:rPr dirty="0"/>
              <a:t>	</a:t>
            </a:r>
            <a:r>
              <a:rPr spc="-25" dirty="0"/>
              <a:t>IV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4746752" y="2138182"/>
            <a:ext cx="2044064" cy="354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50" b="1" spc="-10" dirty="0">
                <a:latin typeface="Calibri"/>
                <a:cs typeface="Calibri"/>
              </a:rPr>
              <a:t>TRACKING</a:t>
            </a:r>
            <a:r>
              <a:rPr sz="2150" b="1" spc="-100" dirty="0">
                <a:latin typeface="Calibri"/>
                <a:cs typeface="Calibri"/>
              </a:rPr>
              <a:t> </a:t>
            </a:r>
            <a:r>
              <a:rPr sz="2150" b="1" spc="-20" dirty="0">
                <a:latin typeface="Calibri"/>
                <a:cs typeface="Calibri"/>
              </a:rPr>
              <a:t>RADAR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39087" y="6243743"/>
            <a:ext cx="136652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solidFill>
                  <a:srgbClr val="347CD6"/>
                </a:solidFill>
                <a:latin typeface="Calibri"/>
                <a:cs typeface="Calibri"/>
              </a:rPr>
              <a:t>1.</a:t>
            </a:r>
            <a:r>
              <a:rPr sz="1750" spc="-6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347CD6"/>
                </a:solidFill>
                <a:latin typeface="Calibri"/>
                <a:cs typeface="Calibri"/>
              </a:rPr>
              <a:t>Introduction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20623" y="678941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5051"/>
                </a:lnTo>
                <a:lnTo>
                  <a:pt x="0" y="25907"/>
                </a:lnTo>
                <a:lnTo>
                  <a:pt x="0" y="15239"/>
                </a:lnTo>
                <a:lnTo>
                  <a:pt x="6095" y="6095"/>
                </a:lnTo>
                <a:lnTo>
                  <a:pt x="15239" y="0"/>
                </a:lnTo>
                <a:lnTo>
                  <a:pt x="25907" y="0"/>
                </a:lnTo>
                <a:lnTo>
                  <a:pt x="35051" y="6095"/>
                </a:lnTo>
                <a:lnTo>
                  <a:pt x="38099" y="10667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5051" y="35051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35939" y="6690160"/>
            <a:ext cx="2856865" cy="57277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algn="just">
              <a:lnSpc>
                <a:spcPct val="92400"/>
              </a:lnSpc>
              <a:spcBef>
                <a:spcPts val="245"/>
              </a:spcBef>
            </a:pPr>
            <a:r>
              <a:rPr sz="1250" spc="-20" dirty="0">
                <a:latin typeface="Calibri"/>
                <a:cs typeface="Calibri"/>
              </a:rPr>
              <a:t>Tracking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systems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are used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to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measure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targets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range, azimuth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angle,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elevation </a:t>
            </a:r>
            <a:r>
              <a:rPr sz="1250" dirty="0">
                <a:latin typeface="Calibri"/>
                <a:cs typeface="Calibri"/>
              </a:rPr>
              <a:t>angle,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and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velocity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20623" y="758951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6095" y="33527"/>
                </a:lnTo>
                <a:lnTo>
                  <a:pt x="0" y="24383"/>
                </a:lnTo>
                <a:lnTo>
                  <a:pt x="0" y="13715"/>
                </a:lnTo>
                <a:lnTo>
                  <a:pt x="6095" y="4571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5051" y="4571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28955"/>
                </a:lnTo>
                <a:lnTo>
                  <a:pt x="35051" y="33527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535939" y="7490260"/>
            <a:ext cx="164147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Predict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future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values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20623" y="804214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6095" y="33527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28955"/>
                </a:lnTo>
                <a:lnTo>
                  <a:pt x="35051" y="33527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535939" y="7942888"/>
            <a:ext cx="2798445" cy="57150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ts val="1380"/>
              </a:lnSpc>
              <a:spcBef>
                <a:spcPts val="275"/>
              </a:spcBef>
            </a:pPr>
            <a:r>
              <a:rPr sz="1250" spc="-35" dirty="0">
                <a:latin typeface="Calibri"/>
                <a:cs typeface="Calibri"/>
              </a:rPr>
              <a:t>Target</a:t>
            </a:r>
            <a:r>
              <a:rPr sz="1250" spc="-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tracking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important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to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military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and </a:t>
            </a:r>
            <a:r>
              <a:rPr sz="1250" dirty="0">
                <a:latin typeface="Calibri"/>
                <a:cs typeface="Calibri"/>
              </a:rPr>
              <a:t>civilian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purposes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as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missile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guidance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and </a:t>
            </a:r>
            <a:r>
              <a:rPr sz="1250" dirty="0">
                <a:latin typeface="Calibri"/>
                <a:cs typeface="Calibri"/>
              </a:rPr>
              <a:t>airport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traffic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control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241540" y="8654070"/>
            <a:ext cx="132715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75" spc="-142" baseline="6172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450" spc="-95" dirty="0">
                <a:solidFill>
                  <a:srgbClr val="878787"/>
                </a:solidFill>
                <a:latin typeface="Arial MT"/>
                <a:cs typeface="Arial MT"/>
              </a:rPr>
              <a:t>1</a:t>
            </a:r>
            <a:r>
              <a:rPr sz="675" spc="-142" baseline="6172" dirty="0">
                <a:solidFill>
                  <a:srgbClr val="878787"/>
                </a:solidFill>
                <a:latin typeface="Calibri"/>
                <a:cs typeface="Calibri"/>
              </a:rPr>
              <a:t>4</a:t>
            </a:r>
            <a:r>
              <a:rPr sz="450" spc="-95" dirty="0">
                <a:solidFill>
                  <a:srgbClr val="878787"/>
                </a:solidFill>
                <a:latin typeface="Arial MT"/>
                <a:cs typeface="Arial MT"/>
              </a:rPr>
              <a:t>4</a:t>
            </a:r>
            <a:r>
              <a:rPr sz="675" spc="-142" baseline="6172" dirty="0">
                <a:solidFill>
                  <a:srgbClr val="878787"/>
                </a:solidFill>
                <a:latin typeface="Calibri"/>
                <a:cs typeface="Calibri"/>
              </a:rPr>
              <a:t>0</a:t>
            </a:r>
            <a:r>
              <a:rPr sz="450" spc="-95" dirty="0">
                <a:solidFill>
                  <a:srgbClr val="878787"/>
                </a:solidFill>
                <a:latin typeface="Arial MT"/>
                <a:cs typeface="Arial MT"/>
              </a:rPr>
              <a:t>0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515359" y="8661690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139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074411" y="6243743"/>
            <a:ext cx="135699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spc="-35" dirty="0">
                <a:solidFill>
                  <a:srgbClr val="347CD6"/>
                </a:solidFill>
                <a:latin typeface="Calibri"/>
                <a:cs typeface="Calibri"/>
              </a:rPr>
              <a:t>Target</a:t>
            </a:r>
            <a:r>
              <a:rPr sz="1750" spc="-4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347CD6"/>
                </a:solidFill>
                <a:latin typeface="Calibri"/>
                <a:cs typeface="Calibri"/>
              </a:rPr>
              <a:t>tracking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129532" y="6946268"/>
            <a:ext cx="263398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80" dirty="0">
                <a:latin typeface="Calibri"/>
                <a:cs typeface="Calibri"/>
              </a:rPr>
              <a:t>Targets</a:t>
            </a:r>
            <a:r>
              <a:rPr sz="1600" spc="-1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are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divided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two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types: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129532" y="7507554"/>
            <a:ext cx="1529715" cy="61722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224790" indent="-212090">
              <a:lnSpc>
                <a:spcPct val="100000"/>
              </a:lnSpc>
              <a:spcBef>
                <a:spcPts val="509"/>
              </a:spcBef>
              <a:buAutoNum type="arabicPlain"/>
              <a:tabLst>
                <a:tab pos="224790" algn="l"/>
              </a:tabLst>
            </a:pPr>
            <a:r>
              <a:rPr sz="1600" spc="-10" dirty="0">
                <a:latin typeface="Calibri"/>
                <a:cs typeface="Calibri"/>
              </a:rPr>
              <a:t>Single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target</a:t>
            </a:r>
            <a:endParaRPr sz="1600">
              <a:latin typeface="Calibri"/>
              <a:cs typeface="Calibri"/>
            </a:endParaRPr>
          </a:p>
          <a:p>
            <a:pPr marL="224790" indent="-212090">
              <a:lnSpc>
                <a:spcPct val="100000"/>
              </a:lnSpc>
              <a:spcBef>
                <a:spcPts val="405"/>
              </a:spcBef>
              <a:buAutoNum type="arabicPlain"/>
              <a:tabLst>
                <a:tab pos="224790" algn="l"/>
              </a:tabLst>
            </a:pPr>
            <a:r>
              <a:rPr sz="1600" dirty="0">
                <a:latin typeface="Calibri"/>
                <a:cs typeface="Calibri"/>
              </a:rPr>
              <a:t>Multiple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targets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15359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141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69212" y="1386715"/>
            <a:ext cx="104203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Single</a:t>
            </a:r>
            <a:r>
              <a:rPr sz="1600" spc="-8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target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8780" y="1836220"/>
            <a:ext cx="2532380" cy="8064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b="1" dirty="0">
                <a:latin typeface="Calibri"/>
                <a:cs typeface="Calibri"/>
              </a:rPr>
              <a:t>1</a:t>
            </a:r>
            <a:r>
              <a:rPr sz="1250" b="1" spc="430" dirty="0">
                <a:latin typeface="Calibri"/>
                <a:cs typeface="Calibri"/>
              </a:rPr>
              <a:t> </a:t>
            </a:r>
            <a:r>
              <a:rPr sz="1250" b="1" dirty="0">
                <a:latin typeface="Calibri"/>
                <a:cs typeface="Calibri"/>
              </a:rPr>
              <a:t>Angle</a:t>
            </a:r>
            <a:r>
              <a:rPr sz="1250" b="1" spc="10" dirty="0">
                <a:latin typeface="Calibri"/>
                <a:cs typeface="Calibri"/>
              </a:rPr>
              <a:t> </a:t>
            </a:r>
            <a:r>
              <a:rPr sz="1250" b="1" spc="-10" dirty="0">
                <a:latin typeface="Calibri"/>
                <a:cs typeface="Calibri"/>
              </a:rPr>
              <a:t>tracking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50" dirty="0">
                <a:latin typeface="Calibri"/>
                <a:cs typeface="Calibri"/>
              </a:rPr>
              <a:t>A-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Sequential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lobing</a:t>
            </a:r>
            <a:r>
              <a:rPr sz="1250" spc="409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B-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Conical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scan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50" dirty="0">
                <a:latin typeface="Calibri"/>
                <a:cs typeface="Calibri"/>
              </a:rPr>
              <a:t>C-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Amplitude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compression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monopulse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50" dirty="0">
                <a:latin typeface="Calibri"/>
                <a:cs typeface="Calibri"/>
              </a:rPr>
              <a:t>D-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Phase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compression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monopulse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8780" y="2828344"/>
            <a:ext cx="117792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b="1" dirty="0">
                <a:latin typeface="Calibri"/>
                <a:cs typeface="Calibri"/>
              </a:rPr>
              <a:t>2</a:t>
            </a:r>
            <a:r>
              <a:rPr sz="1250" b="1" spc="434" dirty="0">
                <a:latin typeface="Calibri"/>
                <a:cs typeface="Calibri"/>
              </a:rPr>
              <a:t> </a:t>
            </a:r>
            <a:r>
              <a:rPr sz="1250" b="1" dirty="0">
                <a:latin typeface="Calibri"/>
                <a:cs typeface="Calibri"/>
              </a:rPr>
              <a:t>Range</a:t>
            </a:r>
            <a:r>
              <a:rPr sz="1250" b="1" spc="-20" dirty="0">
                <a:latin typeface="Calibri"/>
                <a:cs typeface="Calibri"/>
              </a:rPr>
              <a:t> </a:t>
            </a:r>
            <a:r>
              <a:rPr sz="1250" b="1" spc="-10" dirty="0">
                <a:latin typeface="Calibri"/>
                <a:cs typeface="Calibri"/>
              </a:rPr>
              <a:t>tracking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55084" y="1191644"/>
            <a:ext cx="278447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42669" marR="5080" indent="-1030605">
              <a:lnSpc>
                <a:spcPct val="100000"/>
              </a:lnSpc>
              <a:spcBef>
                <a:spcPts val="90"/>
              </a:spcBef>
            </a:pPr>
            <a:r>
              <a:rPr sz="1600" spc="-25" dirty="0">
                <a:solidFill>
                  <a:srgbClr val="347CD6"/>
                </a:solidFill>
                <a:latin typeface="Calibri"/>
                <a:cs typeface="Calibri"/>
              </a:rPr>
              <a:t>Relation</a:t>
            </a:r>
            <a:r>
              <a:rPr sz="1600" spc="-6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between</a:t>
            </a:r>
            <a:r>
              <a:rPr sz="1600" spc="-4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beamwidth </a:t>
            </a:r>
            <a:r>
              <a:rPr sz="1600" spc="-25" dirty="0">
                <a:solidFill>
                  <a:srgbClr val="347CD6"/>
                </a:solidFill>
                <a:latin typeface="Calibri"/>
                <a:cs typeface="Calibri"/>
              </a:rPr>
              <a:t>and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accuracy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30700" y="1930708"/>
            <a:ext cx="282321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144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Antennas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wide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beamwidth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are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less </a:t>
            </a:r>
            <a:r>
              <a:rPr sz="1250" dirty="0">
                <a:latin typeface="Calibri"/>
                <a:cs typeface="Calibri"/>
              </a:rPr>
              <a:t>accuracy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than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antennas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narrow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beam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6720" y="2334767"/>
            <a:ext cx="2945892" cy="154533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246111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142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08251" y="6187315"/>
            <a:ext cx="100266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30" dirty="0">
                <a:solidFill>
                  <a:srgbClr val="347CD6"/>
                </a:solidFill>
                <a:latin typeface="Calibri"/>
                <a:cs typeface="Calibri"/>
              </a:rPr>
              <a:t>Pencil</a:t>
            </a:r>
            <a:r>
              <a:rPr sz="1600" spc="-6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347CD6"/>
                </a:solidFill>
                <a:latin typeface="Calibri"/>
                <a:cs typeface="Calibri"/>
              </a:rPr>
              <a:t>beam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4331" y="6926380"/>
            <a:ext cx="276860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78560" marR="5080" indent="-116586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In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tracking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processes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 used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narrower </a:t>
            </a:r>
            <a:r>
              <a:rPr sz="1250" spc="-20" dirty="0">
                <a:latin typeface="Calibri"/>
                <a:cs typeface="Calibri"/>
              </a:rPr>
              <a:t>beams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248" y="7799832"/>
            <a:ext cx="3151632" cy="51053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818379" y="6297043"/>
            <a:ext cx="183197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Line</a:t>
            </a:r>
            <a:r>
              <a:rPr sz="1600" spc="-5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of</a:t>
            </a:r>
            <a:r>
              <a:rPr sz="1600" spc="-3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Sight</a:t>
            </a:r>
            <a:r>
              <a:rPr sz="1600" spc="-4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347CD6"/>
                </a:solidFill>
                <a:latin typeface="Calibri"/>
                <a:cs typeface="Calibri"/>
              </a:rPr>
              <a:t>(LOS)</a:t>
            </a:r>
            <a:r>
              <a:rPr sz="1600" spc="-6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347CD6"/>
                </a:solidFill>
                <a:latin typeface="Calibri"/>
                <a:cs typeface="Calibri"/>
              </a:rPr>
              <a:t>axis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95291" y="6795276"/>
            <a:ext cx="2466340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called 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radar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tracking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axis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too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379976" y="7152132"/>
            <a:ext cx="2714625" cy="1458595"/>
            <a:chOff x="4379976" y="7152132"/>
            <a:chExt cx="2714625" cy="145859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2168" y="7437120"/>
              <a:ext cx="2572511" cy="9631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9976" y="7152132"/>
              <a:ext cx="2714243" cy="145846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515359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143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46111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144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15359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145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97583" y="1369991"/>
            <a:ext cx="104457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latin typeface="Calibri"/>
                <a:cs typeface="Calibri"/>
              </a:rPr>
              <a:t>Error</a:t>
            </a:r>
            <a:r>
              <a:rPr sz="1750" spc="-90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signal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0623" y="217017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39" y="2070916"/>
            <a:ext cx="2935605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Describes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how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much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has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deviated </a:t>
            </a:r>
            <a:r>
              <a:rPr sz="1250" dirty="0">
                <a:latin typeface="Calibri"/>
                <a:cs typeface="Calibri"/>
              </a:rPr>
              <a:t>from the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beam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main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axis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0623" y="284683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5939" y="2747572"/>
            <a:ext cx="278955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Radar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trying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to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produce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zero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error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signal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0623" y="33360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5239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5939" y="3236776"/>
            <a:ext cx="187134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Azimuth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and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elevation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error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46111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146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68088" y="1353266"/>
            <a:ext cx="1966595" cy="3175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900" dirty="0">
                <a:solidFill>
                  <a:srgbClr val="347CD6"/>
                </a:solidFill>
                <a:latin typeface="Calibri"/>
                <a:cs typeface="Calibri"/>
              </a:rPr>
              <a:t>1.</a:t>
            </a:r>
            <a:r>
              <a:rPr sz="1900" spc="6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47CD6"/>
                </a:solidFill>
                <a:latin typeface="Calibri"/>
                <a:cs typeface="Calibri"/>
              </a:rPr>
              <a:t>Sequential</a:t>
            </a:r>
            <a:r>
              <a:rPr sz="1900" spc="-6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47CD6"/>
                </a:solidFill>
                <a:latin typeface="Calibri"/>
                <a:cs typeface="Calibri"/>
              </a:rPr>
              <a:t>lobing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1376" y="217017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5907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266691" y="2070916"/>
            <a:ext cx="292989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Sequential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lobing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often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referred</a:t>
            </a:r>
            <a:r>
              <a:rPr sz="1250" dirty="0">
                <a:latin typeface="Calibri"/>
                <a:cs typeface="Calibri"/>
              </a:rPr>
              <a:t> to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as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lobe </a:t>
            </a:r>
            <a:r>
              <a:rPr sz="1250" dirty="0">
                <a:latin typeface="Calibri"/>
                <a:cs typeface="Calibri"/>
              </a:rPr>
              <a:t>switching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sequential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switching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51376" y="284683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5907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66691" y="2747572"/>
            <a:ext cx="293179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Accuracy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depends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on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pencil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beam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width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51376" y="33360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5907"/>
                </a:lnTo>
                <a:lnTo>
                  <a:pt x="0" y="15239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5239"/>
                </a:lnTo>
                <a:lnTo>
                  <a:pt x="39624" y="25907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266691" y="3236776"/>
            <a:ext cx="1977389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It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very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simple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to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implement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66748" y="6246752"/>
            <a:ext cx="74231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SCR-</a:t>
            </a:r>
            <a:r>
              <a:rPr sz="1600" spc="-7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347CD6"/>
                </a:solidFill>
                <a:latin typeface="Calibri"/>
                <a:cs typeface="Calibri"/>
              </a:rPr>
              <a:t>268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668" y="6780276"/>
            <a:ext cx="3144011" cy="183032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737608" y="6242219"/>
            <a:ext cx="2002789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solidFill>
                  <a:srgbClr val="347CD6"/>
                </a:solidFill>
                <a:latin typeface="Calibri"/>
                <a:cs typeface="Calibri"/>
              </a:rPr>
              <a:t>Concept</a:t>
            </a:r>
            <a:r>
              <a:rPr sz="1750" spc="-1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347CD6"/>
                </a:solidFill>
                <a:latin typeface="Calibri"/>
                <a:cs typeface="Calibri"/>
              </a:rPr>
              <a:t>of</a:t>
            </a:r>
            <a:r>
              <a:rPr sz="1750" spc="-8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347CD6"/>
                </a:solidFill>
                <a:latin typeface="Calibri"/>
                <a:cs typeface="Calibri"/>
              </a:rPr>
              <a:t>operation: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55947" y="726948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5" h="50800">
                <a:moveTo>
                  <a:pt x="48767" y="50291"/>
                </a:moveTo>
                <a:lnTo>
                  <a:pt x="0" y="50291"/>
                </a:lnTo>
                <a:lnTo>
                  <a:pt x="0" y="0"/>
                </a:lnTo>
                <a:lnTo>
                  <a:pt x="48767" y="0"/>
                </a:lnTo>
                <a:lnTo>
                  <a:pt x="48767" y="502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266691" y="7177840"/>
            <a:ext cx="289052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Measuring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difference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between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echo </a:t>
            </a:r>
            <a:r>
              <a:rPr sz="1250" dirty="0">
                <a:latin typeface="Calibri"/>
                <a:cs typeface="Calibri"/>
              </a:rPr>
              <a:t>signals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voltage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levels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15359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147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46111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148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119" y="1312039"/>
            <a:ext cx="300418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1-</a:t>
            </a:r>
            <a:r>
              <a:rPr sz="1600" spc="-3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When</a:t>
            </a:r>
            <a:r>
              <a:rPr sz="1600" spc="-3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the</a:t>
            </a:r>
            <a:r>
              <a:rPr sz="1600" spc="-2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347CD6"/>
                </a:solidFill>
                <a:latin typeface="Calibri"/>
                <a:cs typeface="Calibri"/>
              </a:rPr>
              <a:t>target</a:t>
            </a:r>
            <a:r>
              <a:rPr sz="1600" spc="-6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being</a:t>
            </a:r>
            <a:r>
              <a:rPr sz="1600" spc="-3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on</a:t>
            </a:r>
            <a:r>
              <a:rPr sz="1600" spc="-2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the</a:t>
            </a:r>
            <a:r>
              <a:rPr sz="1600" spc="-8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347CD6"/>
                </a:solidFill>
                <a:latin typeface="Calibri"/>
                <a:cs typeface="Calibri"/>
              </a:rPr>
              <a:t>LOS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3935" y="2065019"/>
            <a:ext cx="355092" cy="1143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3811" y="1807264"/>
            <a:ext cx="3340100" cy="6108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The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difference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between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echo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signals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voltage </a:t>
            </a:r>
            <a:r>
              <a:rPr sz="1250" spc="-25" dirty="0">
                <a:latin typeface="Calibri"/>
                <a:cs typeface="Calibri"/>
              </a:rPr>
              <a:t>in</a:t>
            </a:r>
            <a:endParaRPr sz="1250">
              <a:latin typeface="Calibri"/>
              <a:cs typeface="Calibri"/>
            </a:endParaRPr>
          </a:p>
          <a:p>
            <a:pPr marL="12700" marR="381635">
              <a:lnSpc>
                <a:spcPct val="102400"/>
              </a:lnSpc>
              <a:tabLst>
                <a:tab pos="1897380" algn="l"/>
              </a:tabLst>
            </a:pPr>
            <a:r>
              <a:rPr sz="1250" dirty="0">
                <a:latin typeface="Calibri"/>
                <a:cs typeface="Calibri"/>
              </a:rPr>
              <a:t>(A)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and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(B)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equal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zero,</a:t>
            </a:r>
            <a:r>
              <a:rPr sz="1250" dirty="0">
                <a:latin typeface="Calibri"/>
                <a:cs typeface="Calibri"/>
              </a:rPr>
              <a:t>	mean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zero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error </a:t>
            </a:r>
            <a:r>
              <a:rPr sz="1250" spc="-10" dirty="0">
                <a:latin typeface="Calibri"/>
                <a:cs typeface="Calibri"/>
              </a:rPr>
              <a:t>signal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983" y="2820924"/>
            <a:ext cx="2627375" cy="104089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515359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149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95064" y="1312039"/>
            <a:ext cx="301117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2.</a:t>
            </a:r>
            <a:r>
              <a:rPr sz="1600" spc="-5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When</a:t>
            </a:r>
            <a:r>
              <a:rPr sz="1600" spc="-5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the</a:t>
            </a:r>
            <a:r>
              <a:rPr sz="1600" spc="-3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target</a:t>
            </a:r>
            <a:r>
              <a:rPr sz="1600" spc="-6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being</a:t>
            </a:r>
            <a:r>
              <a:rPr sz="1600" spc="-5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off</a:t>
            </a:r>
            <a:r>
              <a:rPr sz="1600" spc="-3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the</a:t>
            </a:r>
            <a:r>
              <a:rPr sz="1600" spc="-9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347CD6"/>
                </a:solidFill>
                <a:latin typeface="Calibri"/>
                <a:cs typeface="Calibri"/>
              </a:rPr>
              <a:t>LOS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95064" y="1807264"/>
            <a:ext cx="2993390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Signal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position(A)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will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attenuate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more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than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40908" y="2065019"/>
            <a:ext cx="355092" cy="1143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316984" y="2002336"/>
            <a:ext cx="2894330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819910" algn="l"/>
              </a:tabLst>
            </a:pPr>
            <a:r>
              <a:rPr sz="1250" dirty="0">
                <a:latin typeface="Calibri"/>
                <a:cs typeface="Calibri"/>
              </a:rPr>
              <a:t>signal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position(B)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50" dirty="0">
                <a:latin typeface="Calibri"/>
                <a:cs typeface="Calibri"/>
              </a:rPr>
              <a:t>,</a:t>
            </a:r>
            <a:r>
              <a:rPr sz="1250" dirty="0">
                <a:latin typeface="Calibri"/>
                <a:cs typeface="Calibri"/>
              </a:rPr>
              <a:t>	mean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nonzero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68544" y="2197408"/>
            <a:ext cx="807720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error</a:t>
            </a:r>
            <a:r>
              <a:rPr sz="1250" spc="29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signal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27220" y="2505456"/>
            <a:ext cx="2455164" cy="127406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216140" y="3774555"/>
            <a:ext cx="18351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675" spc="-82" baseline="6172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450" spc="-55" dirty="0">
                <a:solidFill>
                  <a:srgbClr val="878787"/>
                </a:solidFill>
                <a:latin typeface="Arial MT"/>
                <a:cs typeface="Arial MT"/>
              </a:rPr>
              <a:t>1</a:t>
            </a:r>
            <a:r>
              <a:rPr sz="675" spc="-82" baseline="6172" dirty="0">
                <a:solidFill>
                  <a:srgbClr val="878787"/>
                </a:solidFill>
                <a:latin typeface="Calibri"/>
                <a:cs typeface="Calibri"/>
              </a:rPr>
              <a:t>5</a:t>
            </a:r>
            <a:r>
              <a:rPr sz="450" spc="-55" dirty="0">
                <a:solidFill>
                  <a:srgbClr val="878787"/>
                </a:solidFill>
                <a:latin typeface="Arial MT"/>
                <a:cs typeface="Arial MT"/>
              </a:rPr>
              <a:t>5</a:t>
            </a:r>
            <a:r>
              <a:rPr sz="675" spc="-82" baseline="6172" dirty="0">
                <a:solidFill>
                  <a:srgbClr val="878787"/>
                </a:solidFill>
                <a:latin typeface="Calibri"/>
                <a:cs typeface="Calibri"/>
              </a:rPr>
              <a:t>0</a:t>
            </a:r>
            <a:r>
              <a:rPr sz="450" spc="-55" dirty="0">
                <a:solidFill>
                  <a:srgbClr val="878787"/>
                </a:solidFill>
                <a:latin typeface="Arial MT"/>
                <a:cs typeface="Arial MT"/>
              </a:rPr>
              <a:t>0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5543" y="6243743"/>
            <a:ext cx="122872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latin typeface="Calibri"/>
                <a:cs typeface="Calibri"/>
              </a:rPr>
              <a:t>Mat</a:t>
            </a:r>
            <a:r>
              <a:rPr sz="1750" spc="-2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lab</a:t>
            </a:r>
            <a:r>
              <a:rPr sz="1750" spc="-80" dirty="0">
                <a:latin typeface="Calibri"/>
                <a:cs typeface="Calibri"/>
              </a:rPr>
              <a:t> </a:t>
            </a:r>
            <a:r>
              <a:rPr sz="1750" spc="-20" dirty="0">
                <a:latin typeface="Calibri"/>
                <a:cs typeface="Calibri"/>
              </a:rPr>
              <a:t>Code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78507" y="6141720"/>
            <a:ext cx="1901951" cy="24124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101844" y="6155311"/>
            <a:ext cx="121666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2.</a:t>
            </a:r>
            <a:r>
              <a:rPr sz="1600" spc="-1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Conical</a:t>
            </a:r>
            <a:r>
              <a:rPr sz="1600" spc="-9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347CD6"/>
                </a:solidFill>
                <a:latin typeface="Calibri"/>
                <a:cs typeface="Calibri"/>
              </a:rPr>
              <a:t>scan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82084" y="6742176"/>
            <a:ext cx="170688" cy="11430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394708" y="6621657"/>
            <a:ext cx="2590165" cy="69215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  <a:tabLst>
                <a:tab pos="299085" algn="l"/>
              </a:tabLst>
            </a:pPr>
            <a:r>
              <a:rPr sz="1600" spc="-50" dirty="0">
                <a:latin typeface="Calibri"/>
                <a:cs typeface="Calibri"/>
              </a:rPr>
              <a:t>-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250" dirty="0">
                <a:latin typeface="Calibri"/>
                <a:cs typeface="Calibri"/>
              </a:rPr>
              <a:t>an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extension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sequential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lobbing</a:t>
            </a:r>
            <a:endParaRPr sz="1250">
              <a:latin typeface="Calibri"/>
              <a:cs typeface="Calibri"/>
            </a:endParaRPr>
          </a:p>
          <a:p>
            <a:pPr marL="12700" marR="5080">
              <a:lnSpc>
                <a:spcPct val="102400"/>
              </a:lnSpc>
              <a:spcBef>
                <a:spcPts val="110"/>
              </a:spcBef>
            </a:pPr>
            <a:r>
              <a:rPr sz="1250" spc="-10" dirty="0">
                <a:latin typeface="Calibri"/>
                <a:cs typeface="Calibri"/>
              </a:rPr>
              <a:t>-</a:t>
            </a:r>
            <a:r>
              <a:rPr sz="1250" dirty="0">
                <a:latin typeface="Calibri"/>
                <a:cs typeface="Calibri"/>
              </a:rPr>
              <a:t>The feed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antenna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rotating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around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30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antenna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axis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78096" y="7546847"/>
            <a:ext cx="2350007" cy="108051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510788" y="8654374"/>
            <a:ext cx="132715" cy="9779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95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675" spc="-142" baseline="-12345" dirty="0">
                <a:solidFill>
                  <a:srgbClr val="878787"/>
                </a:solidFill>
                <a:latin typeface="Arial MT"/>
                <a:cs typeface="Arial MT"/>
              </a:rPr>
              <a:t>1</a:t>
            </a:r>
            <a:r>
              <a:rPr sz="450" spc="-95" dirty="0">
                <a:solidFill>
                  <a:srgbClr val="878787"/>
                </a:solidFill>
                <a:latin typeface="Calibri"/>
                <a:cs typeface="Calibri"/>
              </a:rPr>
              <a:t>5</a:t>
            </a:r>
            <a:r>
              <a:rPr sz="675" spc="-142" baseline="-12345" dirty="0">
                <a:solidFill>
                  <a:srgbClr val="878787"/>
                </a:solidFill>
                <a:latin typeface="Arial MT"/>
                <a:cs typeface="Arial MT"/>
              </a:rPr>
              <a:t>5</a:t>
            </a:r>
            <a:r>
              <a:rPr sz="450" spc="-95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675" spc="-142" baseline="-12345" dirty="0">
                <a:solidFill>
                  <a:srgbClr val="878787"/>
                </a:solidFill>
                <a:latin typeface="Arial MT"/>
                <a:cs typeface="Arial MT"/>
              </a:rPr>
              <a:t>1</a:t>
            </a:r>
            <a:endParaRPr sz="675" baseline="-12345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46111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152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9572" y="1302820"/>
            <a:ext cx="274574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4865" marR="5080" indent="-812800">
              <a:lnSpc>
                <a:spcPct val="102400"/>
              </a:lnSpc>
              <a:spcBef>
                <a:spcPts val="95"/>
              </a:spcBef>
            </a:pPr>
            <a:r>
              <a:rPr sz="1150" dirty="0">
                <a:latin typeface="Calibri"/>
                <a:cs typeface="Calibri"/>
              </a:rPr>
              <a:t>-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envelope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detector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used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to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extract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35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return signal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amplitude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3163" y="1888036"/>
            <a:ext cx="3174365" cy="3975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47040" marR="5080" indent="-434340">
              <a:lnSpc>
                <a:spcPct val="101099"/>
              </a:lnSpc>
              <a:spcBef>
                <a:spcPts val="114"/>
              </a:spcBef>
            </a:pPr>
            <a:r>
              <a:rPr sz="1250" dirty="0">
                <a:latin typeface="Calibri"/>
                <a:cs typeface="Calibri"/>
              </a:rPr>
              <a:t>-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AGC</a:t>
            </a:r>
            <a:r>
              <a:rPr sz="1150" spc="-3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is</a:t>
            </a:r>
            <a:r>
              <a:rPr sz="1150" spc="-1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used to</a:t>
            </a:r>
            <a:r>
              <a:rPr sz="1150" spc="-20" dirty="0">
                <a:latin typeface="Calibri"/>
                <a:cs typeface="Calibri"/>
              </a:rPr>
              <a:t> </a:t>
            </a:r>
            <a:r>
              <a:rPr sz="1150" spc="-10" dirty="0">
                <a:latin typeface="Calibri"/>
                <a:cs typeface="Calibri"/>
              </a:rPr>
              <a:t>reduce</a:t>
            </a:r>
            <a:r>
              <a:rPr sz="1150" spc="-2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the</a:t>
            </a:r>
            <a:r>
              <a:rPr sz="1150" spc="-1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echo</a:t>
            </a:r>
            <a:r>
              <a:rPr sz="1150" spc="-1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signal</a:t>
            </a:r>
            <a:r>
              <a:rPr sz="1150" spc="-1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amplitude</a:t>
            </a:r>
            <a:r>
              <a:rPr sz="1150" spc="5" dirty="0">
                <a:latin typeface="Calibri"/>
                <a:cs typeface="Calibri"/>
              </a:rPr>
              <a:t> </a:t>
            </a:r>
            <a:r>
              <a:rPr sz="1150" spc="-10" dirty="0">
                <a:latin typeface="Calibri"/>
                <a:cs typeface="Calibri"/>
              </a:rPr>
              <a:t>if</a:t>
            </a:r>
            <a:r>
              <a:rPr sz="1150" spc="-180" dirty="0">
                <a:latin typeface="Calibri"/>
                <a:cs typeface="Calibri"/>
              </a:rPr>
              <a:t> </a:t>
            </a:r>
            <a:r>
              <a:rPr sz="1150" spc="-25" dirty="0">
                <a:latin typeface="Calibri"/>
                <a:cs typeface="Calibri"/>
              </a:rPr>
              <a:t>it </a:t>
            </a:r>
            <a:r>
              <a:rPr sz="1150" dirty="0">
                <a:latin typeface="Calibri"/>
                <a:cs typeface="Calibri"/>
              </a:rPr>
              <a:t>is </a:t>
            </a:r>
            <a:r>
              <a:rPr sz="1150" spc="-20" dirty="0">
                <a:latin typeface="Calibri"/>
                <a:cs typeface="Calibri"/>
              </a:rPr>
              <a:t>strong</a:t>
            </a:r>
            <a:r>
              <a:rPr sz="1150" spc="-3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and </a:t>
            </a:r>
            <a:r>
              <a:rPr sz="1150" spc="-10" dirty="0">
                <a:latin typeface="Calibri"/>
                <a:cs typeface="Calibri"/>
              </a:rPr>
              <a:t>raises</a:t>
            </a:r>
            <a:r>
              <a:rPr sz="1150" spc="-20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it when</a:t>
            </a:r>
            <a:r>
              <a:rPr sz="1150" spc="-5" dirty="0">
                <a:latin typeface="Calibri"/>
                <a:cs typeface="Calibri"/>
              </a:rPr>
              <a:t> </a:t>
            </a:r>
            <a:r>
              <a:rPr sz="1150" dirty="0">
                <a:latin typeface="Calibri"/>
                <a:cs typeface="Calibri"/>
              </a:rPr>
              <a:t>it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-10" dirty="0">
                <a:latin typeface="Calibri"/>
                <a:cs typeface="Calibri"/>
              </a:rPr>
              <a:t>is</a:t>
            </a:r>
            <a:r>
              <a:rPr sz="1150" spc="-90" dirty="0">
                <a:latin typeface="Calibri"/>
                <a:cs typeface="Calibri"/>
              </a:rPr>
              <a:t> </a:t>
            </a:r>
            <a:r>
              <a:rPr sz="1150" spc="-10" dirty="0">
                <a:latin typeface="Calibri"/>
                <a:cs typeface="Calibri"/>
              </a:rPr>
              <a:t>weaker</a:t>
            </a:r>
            <a:endParaRPr sz="11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" y="2601467"/>
            <a:ext cx="2272283" cy="11475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15359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153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81576" y="1369991"/>
            <a:ext cx="254063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latin typeface="Calibri"/>
                <a:cs typeface="Calibri"/>
              </a:rPr>
              <a:t>Elevation</a:t>
            </a:r>
            <a:r>
              <a:rPr sz="1750" spc="-3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and</a:t>
            </a:r>
            <a:r>
              <a:rPr sz="1750" spc="-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azimuth</a:t>
            </a:r>
            <a:r>
              <a:rPr sz="1750" spc="-95" dirty="0">
                <a:latin typeface="Calibri"/>
                <a:cs typeface="Calibri"/>
              </a:rPr>
              <a:t> </a:t>
            </a:r>
            <a:r>
              <a:rPr sz="1750" spc="-20" dirty="0">
                <a:latin typeface="Calibri"/>
                <a:cs typeface="Calibri"/>
              </a:rPr>
              <a:t>error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24527" y="2125979"/>
            <a:ext cx="1130808" cy="135331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9403" y="2229611"/>
            <a:ext cx="1200912" cy="94030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246111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154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4604" y="6233036"/>
            <a:ext cx="300609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1-</a:t>
            </a:r>
            <a:r>
              <a:rPr sz="1600" spc="-4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When</a:t>
            </a:r>
            <a:r>
              <a:rPr sz="1600" spc="-4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the</a:t>
            </a:r>
            <a:r>
              <a:rPr sz="1600" spc="-4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target</a:t>
            </a:r>
            <a:r>
              <a:rPr sz="1600" spc="-5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being</a:t>
            </a:r>
            <a:r>
              <a:rPr sz="1600" spc="-5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on</a:t>
            </a:r>
            <a:r>
              <a:rPr sz="1600" spc="-3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the</a:t>
            </a:r>
            <a:r>
              <a:rPr sz="1600" spc="-9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347CD6"/>
                </a:solidFill>
                <a:latin typeface="Calibri"/>
                <a:cs typeface="Calibri"/>
              </a:rPr>
              <a:t>LOS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076" y="6934200"/>
            <a:ext cx="1306068" cy="155143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00883" y="6865619"/>
            <a:ext cx="1095756" cy="135483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243832" y="6233036"/>
            <a:ext cx="300926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2.</a:t>
            </a:r>
            <a:r>
              <a:rPr sz="1600" spc="-6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When</a:t>
            </a:r>
            <a:r>
              <a:rPr sz="1600" spc="-4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the</a:t>
            </a:r>
            <a:r>
              <a:rPr sz="1600" spc="-3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target</a:t>
            </a:r>
            <a:r>
              <a:rPr sz="1600" spc="-6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being</a:t>
            </a:r>
            <a:r>
              <a:rPr sz="1600" spc="-4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off</a:t>
            </a:r>
            <a:r>
              <a:rPr sz="1600" spc="-3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the</a:t>
            </a:r>
            <a:r>
              <a:rPr sz="1600" spc="-8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347CD6"/>
                </a:solidFill>
                <a:latin typeface="Calibri"/>
                <a:cs typeface="Calibri"/>
              </a:rPr>
              <a:t>LOS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41291" y="7205471"/>
            <a:ext cx="1665731" cy="12298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92011" y="7304532"/>
            <a:ext cx="1121663" cy="121767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515359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155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46111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156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8820" y="1369991"/>
            <a:ext cx="2223135" cy="20485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10"/>
              </a:spcBef>
            </a:pPr>
            <a:r>
              <a:rPr sz="1750" b="1" dirty="0">
                <a:solidFill>
                  <a:srgbClr val="BF0000"/>
                </a:solidFill>
                <a:latin typeface="Calibri"/>
                <a:cs typeface="Calibri"/>
              </a:rPr>
              <a:t>RADAR</a:t>
            </a:r>
            <a:r>
              <a:rPr sz="1750" b="1" spc="-85" dirty="0">
                <a:solidFill>
                  <a:srgbClr val="BF000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BF0000"/>
                </a:solidFill>
                <a:latin typeface="Calibri"/>
                <a:cs typeface="Calibri"/>
              </a:rPr>
              <a:t>EQUATIONS</a:t>
            </a:r>
            <a:endParaRPr sz="1750">
              <a:latin typeface="Calibri"/>
              <a:cs typeface="Calibri"/>
            </a:endParaRPr>
          </a:p>
          <a:p>
            <a:pPr marL="12700" marR="335280">
              <a:lnSpc>
                <a:spcPct val="123100"/>
              </a:lnSpc>
              <a:spcBef>
                <a:spcPts val="810"/>
              </a:spcBef>
            </a:pPr>
            <a:r>
              <a:rPr sz="1100" dirty="0">
                <a:latin typeface="Calibri"/>
                <a:cs typeface="Calibri"/>
              </a:rPr>
              <a:t>Prediction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Range</a:t>
            </a:r>
            <a:r>
              <a:rPr sz="1100" spc="-10" dirty="0">
                <a:latin typeface="Calibri"/>
                <a:cs typeface="Calibri"/>
              </a:rPr>
              <a:t> Performance </a:t>
            </a:r>
            <a:r>
              <a:rPr sz="1100" dirty="0">
                <a:latin typeface="Calibri"/>
                <a:cs typeface="Calibri"/>
              </a:rPr>
              <a:t>Minimum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Detectable Signal Receiver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Noise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SNR </a:t>
            </a:r>
            <a:r>
              <a:rPr sz="1100" spc="-10" dirty="0">
                <a:latin typeface="Calibri"/>
                <a:cs typeface="Calibri"/>
              </a:rPr>
              <a:t>Integration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Radar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pulses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Radar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Cross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Section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targets </a:t>
            </a:r>
            <a:r>
              <a:rPr sz="1100" spc="-35" dirty="0">
                <a:latin typeface="Calibri"/>
                <a:cs typeface="Calibri"/>
              </a:rPr>
              <a:t>Transmitted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Power</a:t>
            </a:r>
            <a:endParaRPr sz="1100">
              <a:latin typeface="Calibri"/>
              <a:cs typeface="Calibri"/>
            </a:endParaRPr>
          </a:p>
          <a:p>
            <a:pPr marL="12700" marR="560705">
              <a:lnSpc>
                <a:spcPts val="1630"/>
              </a:lnSpc>
              <a:spcBef>
                <a:spcPts val="95"/>
              </a:spcBef>
            </a:pPr>
            <a:r>
              <a:rPr sz="1100" dirty="0">
                <a:latin typeface="Calibri"/>
                <a:cs typeface="Calibri"/>
              </a:rPr>
              <a:t>Pulse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Repetition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Frequencies </a:t>
            </a:r>
            <a:r>
              <a:rPr sz="1100" spc="-20" dirty="0">
                <a:latin typeface="Calibri"/>
                <a:cs typeface="Calibri"/>
              </a:rPr>
              <a:t>System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Losses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6551" y="1830324"/>
            <a:ext cx="88392" cy="1021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551" y="2037588"/>
            <a:ext cx="88392" cy="1021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551" y="2243327"/>
            <a:ext cx="88392" cy="10210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6551" y="2449067"/>
            <a:ext cx="88392" cy="10210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551" y="2656332"/>
            <a:ext cx="88392" cy="10210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551" y="2862072"/>
            <a:ext cx="88392" cy="10210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551" y="3067811"/>
            <a:ext cx="88392" cy="10210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551" y="3275076"/>
            <a:ext cx="88392" cy="10210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26664" y="1312163"/>
            <a:ext cx="731519" cy="42672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510788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76191" y="1264796"/>
            <a:ext cx="271145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Prediction</a:t>
            </a:r>
            <a:r>
              <a:rPr sz="1600" i="1" u="heavy" spc="-5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of</a:t>
            </a:r>
            <a:r>
              <a:rPr sz="1600" i="1" u="heavy" spc="-3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Range</a:t>
            </a:r>
            <a:r>
              <a:rPr sz="160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Performance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48328" y="1912619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5">
                <a:moveTo>
                  <a:pt x="16764" y="25907"/>
                </a:moveTo>
                <a:lnTo>
                  <a:pt x="9144" y="25907"/>
                </a:lnTo>
                <a:lnTo>
                  <a:pt x="6096" y="24383"/>
                </a:lnTo>
                <a:lnTo>
                  <a:pt x="4572" y="21335"/>
                </a:lnTo>
                <a:lnTo>
                  <a:pt x="1524" y="19811"/>
                </a:lnTo>
                <a:lnTo>
                  <a:pt x="0" y="16763"/>
                </a:lnTo>
                <a:lnTo>
                  <a:pt x="0" y="9143"/>
                </a:lnTo>
                <a:lnTo>
                  <a:pt x="1524" y="6095"/>
                </a:lnTo>
                <a:lnTo>
                  <a:pt x="6096" y="1523"/>
                </a:lnTo>
                <a:lnTo>
                  <a:pt x="9144" y="0"/>
                </a:lnTo>
                <a:lnTo>
                  <a:pt x="16764" y="0"/>
                </a:lnTo>
                <a:lnTo>
                  <a:pt x="19812" y="1523"/>
                </a:lnTo>
                <a:lnTo>
                  <a:pt x="24384" y="6095"/>
                </a:lnTo>
                <a:lnTo>
                  <a:pt x="24384" y="19811"/>
                </a:lnTo>
                <a:lnTo>
                  <a:pt x="21336" y="21335"/>
                </a:lnTo>
                <a:lnTo>
                  <a:pt x="19812" y="24383"/>
                </a:lnTo>
                <a:lnTo>
                  <a:pt x="16764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66691" y="1846773"/>
            <a:ext cx="28422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-10" dirty="0">
                <a:latin typeface="Calibri"/>
                <a:cs typeface="Calibri"/>
              </a:rPr>
              <a:t> simple form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 the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radar</a:t>
            </a:r>
            <a:r>
              <a:rPr sz="800" spc="-10" dirty="0">
                <a:latin typeface="Calibri"/>
                <a:cs typeface="Calibri"/>
              </a:rPr>
              <a:t> equation</a:t>
            </a:r>
            <a:r>
              <a:rPr sz="800" spc="-20" dirty="0">
                <a:latin typeface="Calibri"/>
                <a:cs typeface="Calibri"/>
              </a:rPr>
              <a:t> expressed</a:t>
            </a:r>
            <a:r>
              <a:rPr sz="800" dirty="0">
                <a:latin typeface="Calibri"/>
                <a:cs typeface="Calibri"/>
              </a:rPr>
              <a:t> the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maximum </a:t>
            </a:r>
            <a:r>
              <a:rPr sz="800" spc="-20" dirty="0">
                <a:latin typeface="Calibri"/>
                <a:cs typeface="Calibri"/>
              </a:rPr>
              <a:t>radar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range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Rmax,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terms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radar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target</a:t>
            </a:r>
            <a:r>
              <a:rPr sz="800" spc="-4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parameters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48328" y="3352800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5">
                <a:moveTo>
                  <a:pt x="16764" y="25907"/>
                </a:moveTo>
                <a:lnTo>
                  <a:pt x="9144" y="25907"/>
                </a:lnTo>
                <a:lnTo>
                  <a:pt x="6096" y="24383"/>
                </a:lnTo>
                <a:lnTo>
                  <a:pt x="4572" y="21335"/>
                </a:lnTo>
                <a:lnTo>
                  <a:pt x="1524" y="18287"/>
                </a:lnTo>
                <a:lnTo>
                  <a:pt x="0" y="15239"/>
                </a:lnTo>
                <a:lnTo>
                  <a:pt x="0" y="9143"/>
                </a:lnTo>
                <a:lnTo>
                  <a:pt x="1524" y="6095"/>
                </a:lnTo>
                <a:lnTo>
                  <a:pt x="4572" y="3047"/>
                </a:lnTo>
                <a:lnTo>
                  <a:pt x="6096" y="0"/>
                </a:lnTo>
                <a:lnTo>
                  <a:pt x="19812" y="0"/>
                </a:lnTo>
                <a:lnTo>
                  <a:pt x="21336" y="3047"/>
                </a:lnTo>
                <a:lnTo>
                  <a:pt x="24384" y="6095"/>
                </a:lnTo>
                <a:lnTo>
                  <a:pt x="24384" y="18287"/>
                </a:lnTo>
                <a:lnTo>
                  <a:pt x="21336" y="21335"/>
                </a:lnTo>
                <a:lnTo>
                  <a:pt x="19812" y="24383"/>
                </a:lnTo>
                <a:lnTo>
                  <a:pt x="16764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266691" y="3286952"/>
            <a:ext cx="281876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All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parameters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are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some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extent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under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control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radar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designer,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except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for</a:t>
            </a:r>
            <a:r>
              <a:rPr sz="800" dirty="0">
                <a:latin typeface="Calibri"/>
                <a:cs typeface="Calibri"/>
              </a:rPr>
              <a:t> the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target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cross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section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71616" y="3476243"/>
            <a:ext cx="68580" cy="48895"/>
          </a:xfrm>
          <a:custGeom>
            <a:avLst/>
            <a:gdLst/>
            <a:ahLst/>
            <a:cxnLst/>
            <a:rect l="l" t="t" r="r" b="b"/>
            <a:pathLst>
              <a:path w="68579" h="48895">
                <a:moveTo>
                  <a:pt x="47244" y="0"/>
                </a:moveTo>
                <a:lnTo>
                  <a:pt x="33528" y="0"/>
                </a:lnTo>
                <a:lnTo>
                  <a:pt x="33528" y="16764"/>
                </a:lnTo>
                <a:lnTo>
                  <a:pt x="33528" y="33528"/>
                </a:lnTo>
                <a:lnTo>
                  <a:pt x="30480" y="36576"/>
                </a:lnTo>
                <a:lnTo>
                  <a:pt x="28956" y="39624"/>
                </a:lnTo>
                <a:lnTo>
                  <a:pt x="25908" y="41148"/>
                </a:lnTo>
                <a:lnTo>
                  <a:pt x="19812" y="41148"/>
                </a:lnTo>
                <a:lnTo>
                  <a:pt x="18288" y="39624"/>
                </a:lnTo>
                <a:lnTo>
                  <a:pt x="16764" y="39624"/>
                </a:lnTo>
                <a:lnTo>
                  <a:pt x="10668" y="33528"/>
                </a:lnTo>
                <a:lnTo>
                  <a:pt x="10668" y="30480"/>
                </a:lnTo>
                <a:lnTo>
                  <a:pt x="9144" y="27432"/>
                </a:lnTo>
                <a:lnTo>
                  <a:pt x="9144" y="18288"/>
                </a:lnTo>
                <a:lnTo>
                  <a:pt x="10668" y="15240"/>
                </a:lnTo>
                <a:lnTo>
                  <a:pt x="10668" y="13716"/>
                </a:lnTo>
                <a:lnTo>
                  <a:pt x="12192" y="12192"/>
                </a:lnTo>
                <a:lnTo>
                  <a:pt x="12192" y="10668"/>
                </a:lnTo>
                <a:lnTo>
                  <a:pt x="16764" y="6096"/>
                </a:lnTo>
                <a:lnTo>
                  <a:pt x="27432" y="6096"/>
                </a:lnTo>
                <a:lnTo>
                  <a:pt x="28956" y="7620"/>
                </a:lnTo>
                <a:lnTo>
                  <a:pt x="28956" y="9144"/>
                </a:lnTo>
                <a:lnTo>
                  <a:pt x="32004" y="12192"/>
                </a:lnTo>
                <a:lnTo>
                  <a:pt x="32004" y="15240"/>
                </a:lnTo>
                <a:lnTo>
                  <a:pt x="33528" y="16764"/>
                </a:lnTo>
                <a:lnTo>
                  <a:pt x="33528" y="0"/>
                </a:lnTo>
                <a:lnTo>
                  <a:pt x="16764" y="0"/>
                </a:lnTo>
                <a:lnTo>
                  <a:pt x="7620" y="4572"/>
                </a:lnTo>
                <a:lnTo>
                  <a:pt x="4572" y="7620"/>
                </a:lnTo>
                <a:lnTo>
                  <a:pt x="1524" y="13716"/>
                </a:lnTo>
                <a:lnTo>
                  <a:pt x="1524" y="16764"/>
                </a:lnTo>
                <a:lnTo>
                  <a:pt x="0" y="19812"/>
                </a:lnTo>
                <a:lnTo>
                  <a:pt x="0" y="27432"/>
                </a:lnTo>
                <a:lnTo>
                  <a:pt x="1524" y="30480"/>
                </a:lnTo>
                <a:lnTo>
                  <a:pt x="1524" y="33528"/>
                </a:lnTo>
                <a:lnTo>
                  <a:pt x="4572" y="39624"/>
                </a:lnTo>
                <a:lnTo>
                  <a:pt x="6096" y="41148"/>
                </a:lnTo>
                <a:lnTo>
                  <a:pt x="7620" y="44196"/>
                </a:lnTo>
                <a:lnTo>
                  <a:pt x="9144" y="45720"/>
                </a:lnTo>
                <a:lnTo>
                  <a:pt x="12192" y="47244"/>
                </a:lnTo>
                <a:lnTo>
                  <a:pt x="15240" y="47244"/>
                </a:lnTo>
                <a:lnTo>
                  <a:pt x="18288" y="48768"/>
                </a:lnTo>
                <a:lnTo>
                  <a:pt x="25908" y="48768"/>
                </a:lnTo>
                <a:lnTo>
                  <a:pt x="28956" y="47244"/>
                </a:lnTo>
                <a:lnTo>
                  <a:pt x="30480" y="45720"/>
                </a:lnTo>
                <a:lnTo>
                  <a:pt x="33528" y="45720"/>
                </a:lnTo>
                <a:lnTo>
                  <a:pt x="38100" y="41148"/>
                </a:lnTo>
                <a:lnTo>
                  <a:pt x="39624" y="39624"/>
                </a:lnTo>
                <a:lnTo>
                  <a:pt x="41148" y="36576"/>
                </a:lnTo>
                <a:lnTo>
                  <a:pt x="41148" y="33528"/>
                </a:lnTo>
                <a:lnTo>
                  <a:pt x="42672" y="30480"/>
                </a:lnTo>
                <a:lnTo>
                  <a:pt x="42672" y="16764"/>
                </a:lnTo>
                <a:lnTo>
                  <a:pt x="41148" y="15240"/>
                </a:lnTo>
                <a:lnTo>
                  <a:pt x="41148" y="13716"/>
                </a:lnTo>
                <a:lnTo>
                  <a:pt x="39624" y="12192"/>
                </a:lnTo>
                <a:lnTo>
                  <a:pt x="39624" y="10668"/>
                </a:lnTo>
                <a:lnTo>
                  <a:pt x="38100" y="9144"/>
                </a:lnTo>
                <a:lnTo>
                  <a:pt x="38100" y="7620"/>
                </a:lnTo>
                <a:lnTo>
                  <a:pt x="36576" y="6096"/>
                </a:lnTo>
                <a:lnTo>
                  <a:pt x="47244" y="6096"/>
                </a:lnTo>
                <a:lnTo>
                  <a:pt x="47244" y="0"/>
                </a:lnTo>
                <a:close/>
              </a:path>
              <a:path w="68579" h="48895">
                <a:moveTo>
                  <a:pt x="68567" y="36588"/>
                </a:moveTo>
                <a:lnTo>
                  <a:pt x="67043" y="35064"/>
                </a:lnTo>
                <a:lnTo>
                  <a:pt x="59423" y="35064"/>
                </a:lnTo>
                <a:lnTo>
                  <a:pt x="57899" y="36588"/>
                </a:lnTo>
                <a:lnTo>
                  <a:pt x="57899" y="44208"/>
                </a:lnTo>
                <a:lnTo>
                  <a:pt x="60947" y="47256"/>
                </a:lnTo>
                <a:lnTo>
                  <a:pt x="65519" y="47256"/>
                </a:lnTo>
                <a:lnTo>
                  <a:pt x="68567" y="44208"/>
                </a:lnTo>
                <a:lnTo>
                  <a:pt x="68567" y="36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45735" y="2165604"/>
            <a:ext cx="1292352" cy="27584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45735" y="2590800"/>
            <a:ext cx="1737359" cy="58216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38771" y="1312163"/>
            <a:ext cx="550163" cy="428244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7241540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14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6400" y="6216311"/>
            <a:ext cx="251079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Minimum</a:t>
            </a:r>
            <a:r>
              <a:rPr sz="1750" i="1" u="heavy" spc="-1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Detectable</a:t>
            </a:r>
            <a:r>
              <a:rPr sz="1750" i="1" u="heavy" spc="-5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Signal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19100" y="678789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5" y="33527"/>
                </a:moveTo>
                <a:lnTo>
                  <a:pt x="12191" y="33527"/>
                </a:lnTo>
                <a:lnTo>
                  <a:pt x="6095" y="27431"/>
                </a:lnTo>
                <a:lnTo>
                  <a:pt x="0" y="21335"/>
                </a:lnTo>
                <a:lnTo>
                  <a:pt x="0" y="12191"/>
                </a:lnTo>
                <a:lnTo>
                  <a:pt x="3047" y="7619"/>
                </a:lnTo>
                <a:lnTo>
                  <a:pt x="9143" y="1523"/>
                </a:lnTo>
                <a:lnTo>
                  <a:pt x="12191" y="0"/>
                </a:lnTo>
                <a:lnTo>
                  <a:pt x="21335" y="0"/>
                </a:lnTo>
                <a:lnTo>
                  <a:pt x="25907" y="1523"/>
                </a:lnTo>
                <a:lnTo>
                  <a:pt x="32003" y="7619"/>
                </a:lnTo>
                <a:lnTo>
                  <a:pt x="33527" y="12191"/>
                </a:lnTo>
                <a:lnTo>
                  <a:pt x="33527" y="21335"/>
                </a:lnTo>
                <a:lnTo>
                  <a:pt x="32003" y="24383"/>
                </a:lnTo>
                <a:lnTo>
                  <a:pt x="25907" y="30479"/>
                </a:lnTo>
                <a:lnTo>
                  <a:pt x="21335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9100" y="711707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5" y="33527"/>
                </a:moveTo>
                <a:lnTo>
                  <a:pt x="12191" y="33527"/>
                </a:lnTo>
                <a:lnTo>
                  <a:pt x="9143" y="32003"/>
                </a:lnTo>
                <a:lnTo>
                  <a:pt x="6095" y="28955"/>
                </a:lnTo>
                <a:lnTo>
                  <a:pt x="3047" y="25907"/>
                </a:lnTo>
                <a:lnTo>
                  <a:pt x="0" y="21335"/>
                </a:lnTo>
                <a:lnTo>
                  <a:pt x="0" y="12191"/>
                </a:lnTo>
                <a:lnTo>
                  <a:pt x="3047" y="7619"/>
                </a:lnTo>
                <a:lnTo>
                  <a:pt x="9143" y="1523"/>
                </a:lnTo>
                <a:lnTo>
                  <a:pt x="12191" y="0"/>
                </a:lnTo>
                <a:lnTo>
                  <a:pt x="21335" y="0"/>
                </a:lnTo>
                <a:lnTo>
                  <a:pt x="25907" y="1523"/>
                </a:lnTo>
                <a:lnTo>
                  <a:pt x="32003" y="7619"/>
                </a:lnTo>
                <a:lnTo>
                  <a:pt x="33527" y="12191"/>
                </a:lnTo>
                <a:lnTo>
                  <a:pt x="33527" y="21335"/>
                </a:lnTo>
                <a:lnTo>
                  <a:pt x="32003" y="25907"/>
                </a:lnTo>
                <a:lnTo>
                  <a:pt x="25907" y="32003"/>
                </a:lnTo>
                <a:lnTo>
                  <a:pt x="21335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83635" y="7409688"/>
            <a:ext cx="77724" cy="83819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98780" y="7503928"/>
            <a:ext cx="144780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spc="-25" dirty="0">
                <a:latin typeface="Calibri"/>
                <a:cs typeface="Calibri"/>
              </a:rPr>
              <a:t>or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4548" y="7566659"/>
            <a:ext cx="208915" cy="88900"/>
            <a:chOff x="574548" y="7566659"/>
            <a:chExt cx="208915" cy="88900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548" y="7566659"/>
              <a:ext cx="114299" cy="8839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26947" y="7595615"/>
              <a:ext cx="56515" cy="40005"/>
            </a:xfrm>
            <a:custGeom>
              <a:avLst/>
              <a:gdLst/>
              <a:ahLst/>
              <a:cxnLst/>
              <a:rect l="l" t="t" r="r" b="b"/>
              <a:pathLst>
                <a:path w="56515" h="40004">
                  <a:moveTo>
                    <a:pt x="22860" y="24384"/>
                  </a:moveTo>
                  <a:lnTo>
                    <a:pt x="10668" y="24384"/>
                  </a:lnTo>
                  <a:lnTo>
                    <a:pt x="12192" y="22860"/>
                  </a:lnTo>
                  <a:lnTo>
                    <a:pt x="21336" y="22860"/>
                  </a:lnTo>
                  <a:lnTo>
                    <a:pt x="22860" y="24384"/>
                  </a:lnTo>
                  <a:close/>
                </a:path>
                <a:path w="56515" h="40004">
                  <a:moveTo>
                    <a:pt x="25908" y="25908"/>
                  </a:moveTo>
                  <a:lnTo>
                    <a:pt x="6096" y="25908"/>
                  </a:lnTo>
                  <a:lnTo>
                    <a:pt x="7620" y="24384"/>
                  </a:lnTo>
                  <a:lnTo>
                    <a:pt x="25908" y="24384"/>
                  </a:lnTo>
                  <a:lnTo>
                    <a:pt x="25908" y="25908"/>
                  </a:lnTo>
                  <a:close/>
                </a:path>
                <a:path w="56515" h="40004">
                  <a:moveTo>
                    <a:pt x="6096" y="36576"/>
                  </a:moveTo>
                  <a:lnTo>
                    <a:pt x="3048" y="36576"/>
                  </a:lnTo>
                  <a:lnTo>
                    <a:pt x="3048" y="35052"/>
                  </a:lnTo>
                  <a:lnTo>
                    <a:pt x="1524" y="35052"/>
                  </a:lnTo>
                  <a:lnTo>
                    <a:pt x="0" y="33528"/>
                  </a:lnTo>
                  <a:lnTo>
                    <a:pt x="0" y="30480"/>
                  </a:lnTo>
                  <a:lnTo>
                    <a:pt x="4572" y="25908"/>
                  </a:lnTo>
                  <a:lnTo>
                    <a:pt x="28956" y="25908"/>
                  </a:lnTo>
                  <a:lnTo>
                    <a:pt x="30480" y="27432"/>
                  </a:lnTo>
                  <a:lnTo>
                    <a:pt x="32004" y="27432"/>
                  </a:lnTo>
                  <a:lnTo>
                    <a:pt x="32004" y="28956"/>
                  </a:lnTo>
                  <a:lnTo>
                    <a:pt x="35052" y="28956"/>
                  </a:lnTo>
                  <a:lnTo>
                    <a:pt x="36576" y="30480"/>
                  </a:lnTo>
                  <a:lnTo>
                    <a:pt x="56388" y="30480"/>
                  </a:lnTo>
                  <a:lnTo>
                    <a:pt x="56388" y="32004"/>
                  </a:lnTo>
                  <a:lnTo>
                    <a:pt x="12192" y="32004"/>
                  </a:lnTo>
                  <a:lnTo>
                    <a:pt x="10668" y="33528"/>
                  </a:lnTo>
                  <a:lnTo>
                    <a:pt x="9144" y="33528"/>
                  </a:lnTo>
                  <a:lnTo>
                    <a:pt x="6096" y="36576"/>
                  </a:lnTo>
                  <a:close/>
                </a:path>
                <a:path w="56515" h="40004">
                  <a:moveTo>
                    <a:pt x="53340" y="27432"/>
                  </a:moveTo>
                  <a:lnTo>
                    <a:pt x="48768" y="27432"/>
                  </a:lnTo>
                  <a:lnTo>
                    <a:pt x="50292" y="25908"/>
                  </a:lnTo>
                  <a:lnTo>
                    <a:pt x="53340" y="25908"/>
                  </a:lnTo>
                  <a:lnTo>
                    <a:pt x="53340" y="27432"/>
                  </a:lnTo>
                  <a:close/>
                </a:path>
                <a:path w="56515" h="40004">
                  <a:moveTo>
                    <a:pt x="54864" y="28956"/>
                  </a:moveTo>
                  <a:lnTo>
                    <a:pt x="45720" y="28956"/>
                  </a:lnTo>
                  <a:lnTo>
                    <a:pt x="47244" y="27432"/>
                  </a:lnTo>
                  <a:lnTo>
                    <a:pt x="54864" y="27432"/>
                  </a:lnTo>
                  <a:lnTo>
                    <a:pt x="54864" y="28956"/>
                  </a:lnTo>
                  <a:close/>
                </a:path>
                <a:path w="56515" h="40004">
                  <a:moveTo>
                    <a:pt x="56388" y="30480"/>
                  </a:moveTo>
                  <a:lnTo>
                    <a:pt x="42672" y="30480"/>
                  </a:lnTo>
                  <a:lnTo>
                    <a:pt x="44196" y="28956"/>
                  </a:lnTo>
                  <a:lnTo>
                    <a:pt x="56388" y="28956"/>
                  </a:lnTo>
                  <a:lnTo>
                    <a:pt x="56388" y="30480"/>
                  </a:lnTo>
                  <a:close/>
                </a:path>
                <a:path w="56515" h="40004">
                  <a:moveTo>
                    <a:pt x="54864" y="33528"/>
                  </a:moveTo>
                  <a:lnTo>
                    <a:pt x="21336" y="33528"/>
                  </a:lnTo>
                  <a:lnTo>
                    <a:pt x="19812" y="32004"/>
                  </a:lnTo>
                  <a:lnTo>
                    <a:pt x="54864" y="32004"/>
                  </a:lnTo>
                  <a:lnTo>
                    <a:pt x="54864" y="33528"/>
                  </a:lnTo>
                  <a:close/>
                </a:path>
                <a:path w="56515" h="40004">
                  <a:moveTo>
                    <a:pt x="53340" y="35052"/>
                  </a:moveTo>
                  <a:lnTo>
                    <a:pt x="24384" y="35052"/>
                  </a:lnTo>
                  <a:lnTo>
                    <a:pt x="22860" y="33528"/>
                  </a:lnTo>
                  <a:lnTo>
                    <a:pt x="53340" y="33528"/>
                  </a:lnTo>
                  <a:lnTo>
                    <a:pt x="53340" y="35052"/>
                  </a:lnTo>
                  <a:close/>
                </a:path>
                <a:path w="56515" h="40004">
                  <a:moveTo>
                    <a:pt x="48768" y="38100"/>
                  </a:moveTo>
                  <a:lnTo>
                    <a:pt x="30480" y="38100"/>
                  </a:lnTo>
                  <a:lnTo>
                    <a:pt x="27432" y="35052"/>
                  </a:lnTo>
                  <a:lnTo>
                    <a:pt x="51816" y="35052"/>
                  </a:lnTo>
                  <a:lnTo>
                    <a:pt x="50292" y="36576"/>
                  </a:lnTo>
                  <a:lnTo>
                    <a:pt x="48768" y="36576"/>
                  </a:lnTo>
                  <a:lnTo>
                    <a:pt x="48768" y="38100"/>
                  </a:lnTo>
                  <a:close/>
                </a:path>
                <a:path w="56515" h="40004">
                  <a:moveTo>
                    <a:pt x="44196" y="39624"/>
                  </a:moveTo>
                  <a:lnTo>
                    <a:pt x="35052" y="39624"/>
                  </a:lnTo>
                  <a:lnTo>
                    <a:pt x="33528" y="38100"/>
                  </a:lnTo>
                  <a:lnTo>
                    <a:pt x="45720" y="38100"/>
                  </a:lnTo>
                  <a:lnTo>
                    <a:pt x="44196" y="39624"/>
                  </a:lnTo>
                  <a:close/>
                </a:path>
                <a:path w="56515" h="40004">
                  <a:moveTo>
                    <a:pt x="22860" y="1524"/>
                  </a:moveTo>
                  <a:lnTo>
                    <a:pt x="9144" y="1524"/>
                  </a:lnTo>
                  <a:lnTo>
                    <a:pt x="10668" y="0"/>
                  </a:lnTo>
                  <a:lnTo>
                    <a:pt x="21336" y="0"/>
                  </a:lnTo>
                  <a:lnTo>
                    <a:pt x="22860" y="1524"/>
                  </a:lnTo>
                  <a:close/>
                </a:path>
                <a:path w="56515" h="40004">
                  <a:moveTo>
                    <a:pt x="25908" y="3048"/>
                  </a:moveTo>
                  <a:lnTo>
                    <a:pt x="6096" y="3048"/>
                  </a:lnTo>
                  <a:lnTo>
                    <a:pt x="7620" y="1524"/>
                  </a:lnTo>
                  <a:lnTo>
                    <a:pt x="25908" y="1524"/>
                  </a:lnTo>
                  <a:lnTo>
                    <a:pt x="25908" y="3048"/>
                  </a:lnTo>
                  <a:close/>
                </a:path>
                <a:path w="56515" h="40004">
                  <a:moveTo>
                    <a:pt x="7620" y="12192"/>
                  </a:moveTo>
                  <a:lnTo>
                    <a:pt x="1524" y="12192"/>
                  </a:lnTo>
                  <a:lnTo>
                    <a:pt x="0" y="10668"/>
                  </a:lnTo>
                  <a:lnTo>
                    <a:pt x="0" y="7620"/>
                  </a:lnTo>
                  <a:lnTo>
                    <a:pt x="4572" y="3048"/>
                  </a:lnTo>
                  <a:lnTo>
                    <a:pt x="28956" y="3048"/>
                  </a:lnTo>
                  <a:lnTo>
                    <a:pt x="30480" y="4572"/>
                  </a:lnTo>
                  <a:lnTo>
                    <a:pt x="32004" y="4572"/>
                  </a:lnTo>
                  <a:lnTo>
                    <a:pt x="32004" y="6096"/>
                  </a:lnTo>
                  <a:lnTo>
                    <a:pt x="35052" y="6096"/>
                  </a:lnTo>
                  <a:lnTo>
                    <a:pt x="36576" y="7620"/>
                  </a:lnTo>
                  <a:lnTo>
                    <a:pt x="56388" y="7620"/>
                  </a:lnTo>
                  <a:lnTo>
                    <a:pt x="56388" y="9144"/>
                  </a:lnTo>
                  <a:lnTo>
                    <a:pt x="12192" y="9144"/>
                  </a:lnTo>
                  <a:lnTo>
                    <a:pt x="10668" y="10668"/>
                  </a:lnTo>
                  <a:lnTo>
                    <a:pt x="9144" y="10668"/>
                  </a:lnTo>
                  <a:lnTo>
                    <a:pt x="7620" y="12192"/>
                  </a:lnTo>
                  <a:close/>
                </a:path>
                <a:path w="56515" h="40004">
                  <a:moveTo>
                    <a:pt x="53340" y="4572"/>
                  </a:moveTo>
                  <a:lnTo>
                    <a:pt x="48768" y="4572"/>
                  </a:lnTo>
                  <a:lnTo>
                    <a:pt x="50292" y="3048"/>
                  </a:lnTo>
                  <a:lnTo>
                    <a:pt x="53340" y="3048"/>
                  </a:lnTo>
                  <a:lnTo>
                    <a:pt x="53340" y="4572"/>
                  </a:lnTo>
                  <a:close/>
                </a:path>
                <a:path w="56515" h="40004">
                  <a:moveTo>
                    <a:pt x="54864" y="6096"/>
                  </a:moveTo>
                  <a:lnTo>
                    <a:pt x="45720" y="6096"/>
                  </a:lnTo>
                  <a:lnTo>
                    <a:pt x="47244" y="4572"/>
                  </a:lnTo>
                  <a:lnTo>
                    <a:pt x="54864" y="4572"/>
                  </a:lnTo>
                  <a:lnTo>
                    <a:pt x="54864" y="6096"/>
                  </a:lnTo>
                  <a:close/>
                </a:path>
                <a:path w="56515" h="40004">
                  <a:moveTo>
                    <a:pt x="56388" y="7620"/>
                  </a:moveTo>
                  <a:lnTo>
                    <a:pt x="42672" y="7620"/>
                  </a:lnTo>
                  <a:lnTo>
                    <a:pt x="44196" y="6096"/>
                  </a:lnTo>
                  <a:lnTo>
                    <a:pt x="56388" y="6096"/>
                  </a:lnTo>
                  <a:lnTo>
                    <a:pt x="56388" y="7620"/>
                  </a:lnTo>
                  <a:close/>
                </a:path>
                <a:path w="56515" h="40004">
                  <a:moveTo>
                    <a:pt x="53340" y="12192"/>
                  </a:moveTo>
                  <a:lnTo>
                    <a:pt x="24384" y="12192"/>
                  </a:lnTo>
                  <a:lnTo>
                    <a:pt x="21336" y="9144"/>
                  </a:lnTo>
                  <a:lnTo>
                    <a:pt x="54864" y="9144"/>
                  </a:lnTo>
                  <a:lnTo>
                    <a:pt x="54864" y="10668"/>
                  </a:lnTo>
                  <a:lnTo>
                    <a:pt x="53340" y="10668"/>
                  </a:lnTo>
                  <a:lnTo>
                    <a:pt x="53340" y="12192"/>
                  </a:lnTo>
                  <a:close/>
                </a:path>
                <a:path w="56515" h="40004">
                  <a:moveTo>
                    <a:pt x="6096" y="13716"/>
                  </a:moveTo>
                  <a:lnTo>
                    <a:pt x="3048" y="13716"/>
                  </a:lnTo>
                  <a:lnTo>
                    <a:pt x="3048" y="12192"/>
                  </a:lnTo>
                  <a:lnTo>
                    <a:pt x="6096" y="12192"/>
                  </a:lnTo>
                  <a:lnTo>
                    <a:pt x="6096" y="13716"/>
                  </a:lnTo>
                  <a:close/>
                </a:path>
                <a:path w="56515" h="40004">
                  <a:moveTo>
                    <a:pt x="48768" y="15240"/>
                  </a:moveTo>
                  <a:lnTo>
                    <a:pt x="30480" y="15240"/>
                  </a:lnTo>
                  <a:lnTo>
                    <a:pt x="27432" y="12192"/>
                  </a:lnTo>
                  <a:lnTo>
                    <a:pt x="51816" y="12192"/>
                  </a:lnTo>
                  <a:lnTo>
                    <a:pt x="50292" y="13716"/>
                  </a:lnTo>
                  <a:lnTo>
                    <a:pt x="48768" y="13716"/>
                  </a:lnTo>
                  <a:lnTo>
                    <a:pt x="48768" y="15240"/>
                  </a:lnTo>
                  <a:close/>
                </a:path>
                <a:path w="56515" h="40004">
                  <a:moveTo>
                    <a:pt x="44196" y="16764"/>
                  </a:moveTo>
                  <a:lnTo>
                    <a:pt x="35052" y="16764"/>
                  </a:lnTo>
                  <a:lnTo>
                    <a:pt x="33528" y="15240"/>
                  </a:lnTo>
                  <a:lnTo>
                    <a:pt x="45720" y="15240"/>
                  </a:lnTo>
                  <a:lnTo>
                    <a:pt x="44196" y="167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35939" y="6702304"/>
            <a:ext cx="3101340" cy="1796414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36830" algn="just">
              <a:lnSpc>
                <a:spcPts val="1150"/>
              </a:lnSpc>
              <a:spcBef>
                <a:spcPts val="254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weakest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signal 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receiver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 detect is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called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minimum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detectable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signal.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ts val="1150"/>
              </a:lnSpc>
              <a:spcBef>
                <a:spcPts val="295"/>
              </a:spcBef>
            </a:pPr>
            <a:r>
              <a:rPr sz="1050" dirty="0">
                <a:latin typeface="Calibri"/>
                <a:cs typeface="Calibri"/>
              </a:rPr>
              <a:t>A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matched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filter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radar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transmitting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rectangular- </a:t>
            </a:r>
            <a:r>
              <a:rPr sz="1050" dirty="0">
                <a:latin typeface="Calibri"/>
                <a:cs typeface="Calibri"/>
              </a:rPr>
              <a:t>shaped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pulse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usually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characterized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bandwidth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B</a:t>
            </a:r>
            <a:r>
              <a:rPr sz="1050" dirty="0">
                <a:latin typeface="Calibri"/>
                <a:cs typeface="Calibri"/>
              </a:rPr>
              <a:t> approximately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reciprocal of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pulse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width</a:t>
            </a:r>
            <a:endParaRPr sz="1050">
              <a:latin typeface="Calibri"/>
              <a:cs typeface="Calibri"/>
            </a:endParaRPr>
          </a:p>
          <a:p>
            <a:pPr marL="283210">
              <a:lnSpc>
                <a:spcPct val="100000"/>
              </a:lnSpc>
              <a:spcBef>
                <a:spcPts val="140"/>
              </a:spcBef>
            </a:pPr>
            <a:r>
              <a:rPr sz="1050" spc="-50" dirty="0"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  <a:p>
            <a:pPr marL="12700" marR="125730">
              <a:lnSpc>
                <a:spcPts val="1160"/>
              </a:lnSpc>
              <a:spcBef>
                <a:spcPts val="300"/>
              </a:spcBef>
            </a:pPr>
            <a:r>
              <a:rPr sz="1050" dirty="0">
                <a:latin typeface="Calibri"/>
                <a:cs typeface="Calibri"/>
              </a:rPr>
              <a:t>Detection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based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establishing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threshold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level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at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output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receiver.</a:t>
            </a:r>
            <a:endParaRPr sz="1050">
              <a:latin typeface="Calibri"/>
              <a:cs typeface="Calibri"/>
            </a:endParaRPr>
          </a:p>
          <a:p>
            <a:pPr marL="12700" marR="79375">
              <a:lnSpc>
                <a:spcPts val="1160"/>
              </a:lnSpc>
              <a:spcBef>
                <a:spcPts val="250"/>
              </a:spcBef>
            </a:pPr>
            <a:r>
              <a:rPr sz="1050" dirty="0">
                <a:latin typeface="Calibri"/>
                <a:cs typeface="Calibri"/>
              </a:rPr>
              <a:t>If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receiver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output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exceeds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threshold,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signal</a:t>
            </a:r>
            <a:r>
              <a:rPr sz="1050" spc="-8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is </a:t>
            </a:r>
            <a:r>
              <a:rPr sz="1050" dirty="0">
                <a:latin typeface="Calibri"/>
                <a:cs typeface="Calibri"/>
              </a:rPr>
              <a:t>assumed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present.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called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threshold detection.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9100" y="777240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5" y="33527"/>
                </a:moveTo>
                <a:lnTo>
                  <a:pt x="12191" y="33527"/>
                </a:lnTo>
                <a:lnTo>
                  <a:pt x="9143" y="32003"/>
                </a:lnTo>
                <a:lnTo>
                  <a:pt x="6095" y="28955"/>
                </a:lnTo>
                <a:lnTo>
                  <a:pt x="3047" y="24383"/>
                </a:lnTo>
                <a:lnTo>
                  <a:pt x="0" y="21335"/>
                </a:lnTo>
                <a:lnTo>
                  <a:pt x="0" y="12191"/>
                </a:lnTo>
                <a:lnTo>
                  <a:pt x="3047" y="7619"/>
                </a:lnTo>
                <a:lnTo>
                  <a:pt x="9143" y="1523"/>
                </a:lnTo>
                <a:lnTo>
                  <a:pt x="12191" y="0"/>
                </a:lnTo>
                <a:lnTo>
                  <a:pt x="21335" y="0"/>
                </a:lnTo>
                <a:lnTo>
                  <a:pt x="25907" y="1523"/>
                </a:lnTo>
                <a:lnTo>
                  <a:pt x="32003" y="7619"/>
                </a:lnTo>
                <a:lnTo>
                  <a:pt x="33527" y="12191"/>
                </a:lnTo>
                <a:lnTo>
                  <a:pt x="33527" y="21335"/>
                </a:lnTo>
                <a:lnTo>
                  <a:pt x="32003" y="24383"/>
                </a:lnTo>
                <a:lnTo>
                  <a:pt x="28955" y="28955"/>
                </a:lnTo>
                <a:lnTo>
                  <a:pt x="25907" y="32003"/>
                </a:lnTo>
                <a:lnTo>
                  <a:pt x="21335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9100" y="809853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5" y="33527"/>
                </a:moveTo>
                <a:lnTo>
                  <a:pt x="12191" y="33527"/>
                </a:lnTo>
                <a:lnTo>
                  <a:pt x="9143" y="32003"/>
                </a:lnTo>
                <a:lnTo>
                  <a:pt x="6095" y="28955"/>
                </a:lnTo>
                <a:lnTo>
                  <a:pt x="3047" y="24383"/>
                </a:lnTo>
                <a:lnTo>
                  <a:pt x="0" y="21335"/>
                </a:lnTo>
                <a:lnTo>
                  <a:pt x="0" y="12191"/>
                </a:lnTo>
                <a:lnTo>
                  <a:pt x="3047" y="7619"/>
                </a:lnTo>
                <a:lnTo>
                  <a:pt x="9143" y="1523"/>
                </a:lnTo>
                <a:lnTo>
                  <a:pt x="12191" y="0"/>
                </a:lnTo>
                <a:lnTo>
                  <a:pt x="21335" y="0"/>
                </a:lnTo>
                <a:lnTo>
                  <a:pt x="25907" y="1523"/>
                </a:lnTo>
                <a:lnTo>
                  <a:pt x="32003" y="7619"/>
                </a:lnTo>
                <a:lnTo>
                  <a:pt x="33527" y="12191"/>
                </a:lnTo>
                <a:lnTo>
                  <a:pt x="33527" y="21335"/>
                </a:lnTo>
                <a:lnTo>
                  <a:pt x="32003" y="24383"/>
                </a:lnTo>
                <a:lnTo>
                  <a:pt x="28955" y="28955"/>
                </a:lnTo>
                <a:lnTo>
                  <a:pt x="25907" y="32003"/>
                </a:lnTo>
                <a:lnTo>
                  <a:pt x="21335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16580" y="6277355"/>
            <a:ext cx="580643" cy="428243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4220972" y="6243743"/>
            <a:ext cx="250888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Minimum</a:t>
            </a:r>
            <a:r>
              <a:rPr sz="175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Detectable</a:t>
            </a:r>
            <a:r>
              <a:rPr sz="1750" i="1" u="heavy" spc="-9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Signal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151376" y="6943343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5907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266691" y="6804700"/>
            <a:ext cx="1724660" cy="495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90"/>
              </a:spcBef>
            </a:pPr>
            <a:r>
              <a:rPr sz="1250" dirty="0">
                <a:latin typeface="Calibri"/>
                <a:cs typeface="Calibri"/>
              </a:rPr>
              <a:t>Probability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-20" dirty="0">
                <a:latin typeface="Calibri"/>
                <a:cs typeface="Calibri"/>
              </a:rPr>
              <a:t> Miss. </a:t>
            </a:r>
            <a:r>
              <a:rPr sz="1250" dirty="0">
                <a:latin typeface="Calibri"/>
                <a:cs typeface="Calibri"/>
              </a:rPr>
              <a:t>Probability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False</a:t>
            </a:r>
            <a:r>
              <a:rPr sz="1250" spc="-5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Alarm.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151376" y="717804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5051"/>
                </a:lnTo>
                <a:lnTo>
                  <a:pt x="0" y="25907"/>
                </a:lnTo>
                <a:lnTo>
                  <a:pt x="0" y="15239"/>
                </a:lnTo>
                <a:lnTo>
                  <a:pt x="6096" y="6095"/>
                </a:lnTo>
                <a:lnTo>
                  <a:pt x="15240" y="0"/>
                </a:lnTo>
                <a:lnTo>
                  <a:pt x="25908" y="0"/>
                </a:lnTo>
                <a:lnTo>
                  <a:pt x="35052" y="6095"/>
                </a:lnTo>
                <a:lnTo>
                  <a:pt x="38100" y="10667"/>
                </a:lnTo>
                <a:lnTo>
                  <a:pt x="39624" y="15239"/>
                </a:lnTo>
                <a:lnTo>
                  <a:pt x="39624" y="25907"/>
                </a:lnTo>
                <a:lnTo>
                  <a:pt x="38100" y="30479"/>
                </a:lnTo>
                <a:lnTo>
                  <a:pt x="35052" y="35051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091940" y="7659623"/>
            <a:ext cx="3058667" cy="93878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816852" y="6185916"/>
            <a:ext cx="672083" cy="428243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3510788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241540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16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15359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157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2119" y="1360808"/>
            <a:ext cx="312737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3.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Amplitude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347CD6"/>
                </a:solidFill>
                <a:latin typeface="Calibri"/>
                <a:cs typeface="Calibri"/>
              </a:rPr>
              <a:t>compression</a:t>
            </a:r>
            <a:r>
              <a:rPr sz="1600" spc="-10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monopulse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6051" y="1967483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5239" y="22859"/>
                </a:moveTo>
                <a:lnTo>
                  <a:pt x="9143" y="22859"/>
                </a:lnTo>
                <a:lnTo>
                  <a:pt x="6095" y="21335"/>
                </a:lnTo>
                <a:lnTo>
                  <a:pt x="4571" y="19811"/>
                </a:lnTo>
                <a:lnTo>
                  <a:pt x="1523" y="16763"/>
                </a:lnTo>
                <a:lnTo>
                  <a:pt x="0" y="13715"/>
                </a:lnTo>
                <a:lnTo>
                  <a:pt x="0" y="7619"/>
                </a:lnTo>
                <a:lnTo>
                  <a:pt x="6095" y="1523"/>
                </a:lnTo>
                <a:lnTo>
                  <a:pt x="9143" y="0"/>
                </a:lnTo>
                <a:lnTo>
                  <a:pt x="15239" y="0"/>
                </a:lnTo>
                <a:lnTo>
                  <a:pt x="18287" y="1523"/>
                </a:lnTo>
                <a:lnTo>
                  <a:pt x="22859" y="6095"/>
                </a:lnTo>
                <a:lnTo>
                  <a:pt x="22859" y="16763"/>
                </a:lnTo>
                <a:lnTo>
                  <a:pt x="18287" y="21335"/>
                </a:lnTo>
                <a:lnTo>
                  <a:pt x="15239" y="228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39" y="1836220"/>
            <a:ext cx="2820035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6195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This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type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more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accurate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than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sequential </a:t>
            </a:r>
            <a:r>
              <a:rPr sz="1250" dirty="0">
                <a:latin typeface="Calibri"/>
                <a:cs typeface="Calibri"/>
              </a:rPr>
              <a:t>and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conical</a:t>
            </a:r>
            <a:r>
              <a:rPr sz="1250" spc="-10" dirty="0">
                <a:latin typeface="Calibri"/>
                <a:cs typeface="Calibri"/>
              </a:rPr>
              <a:t> scanning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0623" y="261670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5939" y="2517448"/>
            <a:ext cx="3029585" cy="1097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08915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Feed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generated</a:t>
            </a:r>
            <a:r>
              <a:rPr sz="1250" spc="-4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four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beams </a:t>
            </a:r>
            <a:r>
              <a:rPr sz="1250" spc="-10" dirty="0">
                <a:latin typeface="Calibri"/>
                <a:cs typeface="Calibri"/>
              </a:rPr>
              <a:t>simultaneously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single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pulse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65"/>
              </a:spcBef>
            </a:pPr>
            <a:endParaRPr sz="1250">
              <a:latin typeface="Calibri"/>
              <a:cs typeface="Calibri"/>
            </a:endParaRPr>
          </a:p>
          <a:p>
            <a:pPr marL="12700" marR="5080">
              <a:lnSpc>
                <a:spcPct val="102400"/>
              </a:lnSpc>
            </a:pPr>
            <a:r>
              <a:rPr sz="1250" dirty="0">
                <a:latin typeface="Calibri"/>
                <a:cs typeface="Calibri"/>
              </a:rPr>
              <a:t>The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four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beams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are inphase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but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have</a:t>
            </a:r>
            <a:r>
              <a:rPr sz="1250" spc="-20" dirty="0">
                <a:latin typeface="Calibri"/>
                <a:cs typeface="Calibri"/>
              </a:rPr>
              <a:t> different </a:t>
            </a:r>
            <a:r>
              <a:rPr sz="1250" spc="-10" dirty="0">
                <a:latin typeface="Calibri"/>
                <a:cs typeface="Calibri"/>
              </a:rPr>
              <a:t>amplitudes.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0623" y="32979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5239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93639" y="1313563"/>
            <a:ext cx="150939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Four</a:t>
            </a:r>
            <a:r>
              <a:rPr sz="1600" spc="-6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beams</a:t>
            </a:r>
            <a:r>
              <a:rPr sz="1600" spc="-8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347CD6"/>
                </a:solidFill>
                <a:latin typeface="Calibri"/>
                <a:cs typeface="Calibri"/>
              </a:rPr>
              <a:t>shape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7820" y="1808788"/>
            <a:ext cx="318643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85800" marR="5080" indent="-673735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Four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feeds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mainly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horns are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used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to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produce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the </a:t>
            </a:r>
            <a:r>
              <a:rPr sz="1250" dirty="0">
                <a:latin typeface="Calibri"/>
                <a:cs typeface="Calibri"/>
              </a:rPr>
              <a:t>monopulse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antenna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pattern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7155" y="2478024"/>
            <a:ext cx="1735835" cy="115824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246111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158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0239" y="6138547"/>
            <a:ext cx="273113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0170" marR="5080" indent="-78105">
              <a:lnSpc>
                <a:spcPct val="100000"/>
              </a:lnSpc>
              <a:spcBef>
                <a:spcPts val="90"/>
              </a:spcBef>
            </a:pPr>
            <a:r>
              <a:rPr sz="1600" spc="-10" dirty="0">
                <a:latin typeface="Calibri"/>
                <a:cs typeface="Calibri"/>
              </a:rPr>
              <a:t>Simplified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amplitude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comparison monopulse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radar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block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diagram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731" y="6961632"/>
            <a:ext cx="2974848" cy="159105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342891" y="6309236"/>
            <a:ext cx="277304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When</a:t>
            </a:r>
            <a:r>
              <a:rPr sz="1600" spc="-8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the</a:t>
            </a:r>
            <a:r>
              <a:rPr sz="1600" spc="-1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347CD6"/>
                </a:solidFill>
                <a:latin typeface="Calibri"/>
                <a:cs typeface="Calibri"/>
              </a:rPr>
              <a:t>target</a:t>
            </a:r>
            <a:r>
              <a:rPr sz="1600" spc="-5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being</a:t>
            </a:r>
            <a:r>
              <a:rPr sz="1600" spc="-2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on</a:t>
            </a:r>
            <a:r>
              <a:rPr sz="1600" spc="-2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the</a:t>
            </a:r>
            <a:r>
              <a:rPr sz="1600" spc="-8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347CD6"/>
                </a:solidFill>
                <a:latin typeface="Calibri"/>
                <a:cs typeface="Calibri"/>
              </a:rPr>
              <a:t>LOS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34103" y="6804460"/>
            <a:ext cx="3216275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16305" marR="5080" indent="-90424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radar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compares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amplitudes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and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phases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all </a:t>
            </a:r>
            <a:r>
              <a:rPr sz="1250" dirty="0">
                <a:latin typeface="Calibri"/>
                <a:cs typeface="Calibri"/>
              </a:rPr>
              <a:t>echo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signals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1476" y="7437119"/>
            <a:ext cx="1301495" cy="98907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241540" y="8654070"/>
            <a:ext cx="132715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75" spc="-142" baseline="6172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450" spc="-95" dirty="0">
                <a:solidFill>
                  <a:srgbClr val="878787"/>
                </a:solidFill>
                <a:latin typeface="Arial MT"/>
                <a:cs typeface="Arial MT"/>
              </a:rPr>
              <a:t>1</a:t>
            </a:r>
            <a:r>
              <a:rPr sz="675" spc="-142" baseline="6172" dirty="0">
                <a:solidFill>
                  <a:srgbClr val="878787"/>
                </a:solidFill>
                <a:latin typeface="Calibri"/>
                <a:cs typeface="Calibri"/>
              </a:rPr>
              <a:t>6</a:t>
            </a:r>
            <a:r>
              <a:rPr sz="450" spc="-95" dirty="0">
                <a:solidFill>
                  <a:srgbClr val="878787"/>
                </a:solidFill>
                <a:latin typeface="Arial MT"/>
                <a:cs typeface="Arial MT"/>
              </a:rPr>
              <a:t>6</a:t>
            </a:r>
            <a:r>
              <a:rPr sz="675" spc="-142" baseline="6172" dirty="0">
                <a:solidFill>
                  <a:srgbClr val="878787"/>
                </a:solidFill>
                <a:latin typeface="Calibri"/>
                <a:cs typeface="Calibri"/>
              </a:rPr>
              <a:t>0</a:t>
            </a:r>
            <a:r>
              <a:rPr sz="450" spc="-95" dirty="0">
                <a:solidFill>
                  <a:srgbClr val="878787"/>
                </a:solidFill>
                <a:latin typeface="Arial MT"/>
                <a:cs typeface="Arial MT"/>
              </a:rPr>
              <a:t>0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5359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159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360" y="1369991"/>
            <a:ext cx="310832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solidFill>
                  <a:srgbClr val="347CD6"/>
                </a:solidFill>
                <a:latin typeface="Calibri"/>
                <a:cs typeface="Calibri"/>
              </a:rPr>
              <a:t>When</a:t>
            </a:r>
            <a:r>
              <a:rPr sz="1750" spc="-4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347CD6"/>
                </a:solidFill>
                <a:latin typeface="Calibri"/>
                <a:cs typeface="Calibri"/>
              </a:rPr>
              <a:t>the</a:t>
            </a:r>
            <a:r>
              <a:rPr sz="1750" spc="-1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347CD6"/>
                </a:solidFill>
                <a:latin typeface="Calibri"/>
                <a:cs typeface="Calibri"/>
              </a:rPr>
              <a:t>target</a:t>
            </a:r>
            <a:r>
              <a:rPr sz="1750" spc="-4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347CD6"/>
                </a:solidFill>
                <a:latin typeface="Calibri"/>
                <a:cs typeface="Calibri"/>
              </a:rPr>
              <a:t>being</a:t>
            </a:r>
            <a:r>
              <a:rPr sz="1750" spc="-2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347CD6"/>
                </a:solidFill>
                <a:latin typeface="Calibri"/>
                <a:cs typeface="Calibri"/>
              </a:rPr>
              <a:t>off</a:t>
            </a:r>
            <a:r>
              <a:rPr sz="1750" spc="-3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347CD6"/>
                </a:solidFill>
                <a:latin typeface="Calibri"/>
                <a:cs typeface="Calibri"/>
              </a:rPr>
              <a:t>the</a:t>
            </a:r>
            <a:r>
              <a:rPr sz="1750" spc="-4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750" spc="-25" dirty="0">
                <a:solidFill>
                  <a:srgbClr val="347CD6"/>
                </a:solidFill>
                <a:latin typeface="Calibri"/>
                <a:cs typeface="Calibri"/>
              </a:rPr>
              <a:t>LOS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197607"/>
            <a:ext cx="2330195" cy="9601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15359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161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88027" y="1344083"/>
            <a:ext cx="291528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spc="-10" dirty="0">
                <a:latin typeface="Calibri"/>
                <a:cs typeface="Calibri"/>
              </a:rPr>
              <a:t>Microwave</a:t>
            </a:r>
            <a:r>
              <a:rPr sz="1750" spc="-5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comparator</a:t>
            </a:r>
            <a:r>
              <a:rPr sz="1750" spc="-2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circuitry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9808" y="2040636"/>
            <a:ext cx="2354579" cy="160324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246111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162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8215" y="6243743"/>
            <a:ext cx="120396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latin typeface="Calibri"/>
                <a:cs typeface="Calibri"/>
              </a:rPr>
              <a:t>Mat</a:t>
            </a:r>
            <a:r>
              <a:rPr sz="1750" spc="-2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lab</a:t>
            </a:r>
            <a:r>
              <a:rPr sz="1750" spc="-65" dirty="0">
                <a:latin typeface="Calibri"/>
                <a:cs typeface="Calibri"/>
              </a:rPr>
              <a:t> </a:t>
            </a:r>
            <a:r>
              <a:rPr sz="1750" spc="-20" dirty="0">
                <a:latin typeface="Calibri"/>
                <a:cs typeface="Calibri"/>
              </a:rPr>
              <a:t>code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0398" y="6180520"/>
            <a:ext cx="1900730" cy="264389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659884" y="6138547"/>
            <a:ext cx="229298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latin typeface="Calibri"/>
                <a:cs typeface="Calibri"/>
              </a:rPr>
              <a:t>Two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echo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signals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at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squint</a:t>
            </a:r>
            <a:endParaRPr sz="1600">
              <a:latin typeface="Calibri"/>
              <a:cs typeface="Calibri"/>
            </a:endParaRPr>
          </a:p>
          <a:p>
            <a:pPr marL="69215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angle</a:t>
            </a:r>
            <a:r>
              <a:rPr sz="1600" spc="3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(phi=0.4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rad)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79976" y="6807707"/>
            <a:ext cx="2659379" cy="18303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510788" y="8654374"/>
            <a:ext cx="132715" cy="9779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95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675" spc="-142" baseline="-12345" dirty="0">
                <a:solidFill>
                  <a:srgbClr val="878787"/>
                </a:solidFill>
                <a:latin typeface="Arial MT"/>
                <a:cs typeface="Arial MT"/>
              </a:rPr>
              <a:t>1</a:t>
            </a:r>
            <a:r>
              <a:rPr sz="450" spc="-95" dirty="0">
                <a:solidFill>
                  <a:srgbClr val="878787"/>
                </a:solidFill>
                <a:latin typeface="Calibri"/>
                <a:cs typeface="Calibri"/>
              </a:rPr>
              <a:t>6</a:t>
            </a:r>
            <a:r>
              <a:rPr sz="675" spc="-142" baseline="-12345" dirty="0">
                <a:solidFill>
                  <a:srgbClr val="878787"/>
                </a:solidFill>
                <a:latin typeface="Arial MT"/>
                <a:cs typeface="Arial MT"/>
              </a:rPr>
              <a:t>6</a:t>
            </a:r>
            <a:r>
              <a:rPr sz="450" spc="-95" dirty="0">
                <a:solidFill>
                  <a:srgbClr val="878787"/>
                </a:solidFill>
                <a:latin typeface="Calibri"/>
                <a:cs typeface="Calibri"/>
              </a:rPr>
              <a:t>3</a:t>
            </a:r>
            <a:r>
              <a:rPr sz="675" spc="-142" baseline="-12345" dirty="0">
                <a:solidFill>
                  <a:srgbClr val="878787"/>
                </a:solidFill>
                <a:latin typeface="Arial MT"/>
                <a:cs typeface="Arial MT"/>
              </a:rPr>
              <a:t>3</a:t>
            </a:r>
            <a:endParaRPr sz="675" baseline="-12345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46111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164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6524" y="1369991"/>
            <a:ext cx="206248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latin typeface="Calibri"/>
                <a:cs typeface="Calibri"/>
              </a:rPr>
              <a:t>Sum</a:t>
            </a:r>
            <a:r>
              <a:rPr sz="1750" spc="-2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of</a:t>
            </a:r>
            <a:r>
              <a:rPr sz="1750" spc="-1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the</a:t>
            </a:r>
            <a:r>
              <a:rPr sz="1750" spc="-1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two</a:t>
            </a:r>
            <a:r>
              <a:rPr sz="1750" spc="-75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signals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92467" y="1369991"/>
            <a:ext cx="51371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spc="-10" dirty="0">
                <a:latin typeface="Calibri"/>
                <a:cs typeface="Calibri"/>
              </a:rPr>
              <a:t>S1,S2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312" y="1933955"/>
            <a:ext cx="2831591" cy="18028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15359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165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80635" y="1369991"/>
            <a:ext cx="233870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spc="-10" dirty="0">
                <a:latin typeface="Calibri"/>
                <a:cs typeface="Calibri"/>
              </a:rPr>
              <a:t>Difference</a:t>
            </a:r>
            <a:r>
              <a:rPr sz="1750" spc="-5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between</a:t>
            </a:r>
            <a:r>
              <a:rPr sz="1750" spc="-90" dirty="0">
                <a:latin typeface="Calibri"/>
                <a:cs typeface="Calibri"/>
              </a:rPr>
              <a:t> </a:t>
            </a:r>
            <a:r>
              <a:rPr sz="1750" spc="-20" dirty="0">
                <a:latin typeface="Calibri"/>
                <a:cs typeface="Calibri"/>
              </a:rPr>
              <a:t>S1,S2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4632" y="1991867"/>
            <a:ext cx="2744723" cy="17160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246111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166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5624" y="6243743"/>
            <a:ext cx="192849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latin typeface="Calibri"/>
                <a:cs typeface="Calibri"/>
              </a:rPr>
              <a:t>Elevation</a:t>
            </a:r>
            <a:r>
              <a:rPr sz="1750" spc="-70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Error</a:t>
            </a:r>
            <a:r>
              <a:rPr sz="1750" spc="-80" dirty="0">
                <a:latin typeface="Calibri"/>
                <a:cs typeface="Calibri"/>
              </a:rPr>
              <a:t> </a:t>
            </a:r>
            <a:r>
              <a:rPr sz="1750" spc="-10" dirty="0">
                <a:latin typeface="Calibri"/>
                <a:cs typeface="Calibri"/>
              </a:rPr>
              <a:t>signal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5968" y="6865619"/>
            <a:ext cx="2830067" cy="177393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161535" y="6243743"/>
            <a:ext cx="317944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solidFill>
                  <a:srgbClr val="347CD6"/>
                </a:solidFill>
                <a:latin typeface="Calibri"/>
                <a:cs typeface="Calibri"/>
              </a:rPr>
              <a:t>4-</a:t>
            </a:r>
            <a:r>
              <a:rPr sz="1750" spc="-2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347CD6"/>
                </a:solidFill>
                <a:latin typeface="Calibri"/>
                <a:cs typeface="Calibri"/>
              </a:rPr>
              <a:t>Phased</a:t>
            </a:r>
            <a:r>
              <a:rPr sz="1750" spc="-2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347CD6"/>
                </a:solidFill>
                <a:latin typeface="Calibri"/>
                <a:cs typeface="Calibri"/>
              </a:rPr>
              <a:t>compression</a:t>
            </a:r>
            <a:r>
              <a:rPr sz="1750" spc="-7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347CD6"/>
                </a:solidFill>
                <a:latin typeface="Calibri"/>
                <a:cs typeface="Calibri"/>
              </a:rPr>
              <a:t>monopulse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82796" y="7114032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4383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24527" y="7077455"/>
            <a:ext cx="170688" cy="11430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4082796" y="798575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6096" y="33527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4383"/>
                </a:lnTo>
                <a:lnTo>
                  <a:pt x="38100" y="28955"/>
                </a:lnTo>
                <a:lnTo>
                  <a:pt x="35052" y="33527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060952" y="7014772"/>
            <a:ext cx="3255645" cy="1287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9225" marR="5080" indent="225425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the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same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as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last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type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but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amplitude </a:t>
            </a:r>
            <a:r>
              <a:rPr sz="1250" dirty="0">
                <a:latin typeface="Calibri"/>
                <a:cs typeface="Calibri"/>
              </a:rPr>
              <a:t>here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equal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for the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four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beams with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different phases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30"/>
              </a:spcBef>
            </a:pPr>
            <a:endParaRPr sz="1250">
              <a:latin typeface="Calibri"/>
              <a:cs typeface="Calibri"/>
            </a:endParaRPr>
          </a:p>
          <a:p>
            <a:pPr marL="12700" marR="105410" indent="57785">
              <a:lnSpc>
                <a:spcPct val="102400"/>
              </a:lnSpc>
            </a:pPr>
            <a:r>
              <a:rPr sz="1250" dirty="0">
                <a:latin typeface="Calibri"/>
                <a:cs typeface="Calibri"/>
              </a:rPr>
              <a:t>Phase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comparison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monopulse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tracking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radars </a:t>
            </a:r>
            <a:r>
              <a:rPr sz="1250" dirty="0">
                <a:latin typeface="Calibri"/>
                <a:cs typeface="Calibri"/>
              </a:rPr>
              <a:t>use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minimum</a:t>
            </a:r>
            <a:r>
              <a:rPr sz="1250" spc="6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two-element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array </a:t>
            </a:r>
            <a:r>
              <a:rPr sz="1250" spc="-10" dirty="0">
                <a:latin typeface="Calibri"/>
                <a:cs typeface="Calibri"/>
              </a:rPr>
              <a:t>antenna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15359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167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46111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168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6668" y="1264796"/>
            <a:ext cx="241808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latin typeface="Calibri"/>
                <a:cs typeface="Calibri"/>
              </a:rPr>
              <a:t>Single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coordinate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phase</a:t>
            </a:r>
            <a:endParaRPr sz="1600">
              <a:latin typeface="Calibri"/>
              <a:cs typeface="Calibri"/>
            </a:endParaRPr>
          </a:p>
          <a:p>
            <a:pPr marL="710565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monopulse</a:t>
            </a:r>
            <a:r>
              <a:rPr sz="1600" spc="2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antenna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7527" y="3343656"/>
            <a:ext cx="1176528" cy="3566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695" y="2147316"/>
            <a:ext cx="2394204" cy="9601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15359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169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50028" y="1409575"/>
            <a:ext cx="121983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-20" dirty="0">
                <a:solidFill>
                  <a:srgbClr val="347CD6"/>
                </a:solidFill>
                <a:latin typeface="Calibri"/>
                <a:cs typeface="Calibri"/>
              </a:rPr>
              <a:t>Range</a:t>
            </a:r>
            <a:r>
              <a:rPr sz="1600" spc="-4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tracking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70679" y="1890749"/>
            <a:ext cx="2948940" cy="48640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963294" marR="5080" indent="-951230">
              <a:lnSpc>
                <a:spcPct val="105700"/>
              </a:lnSpc>
              <a:spcBef>
                <a:spcPts val="80"/>
              </a:spcBef>
            </a:pPr>
            <a:r>
              <a:rPr sz="1600" dirty="0">
                <a:latin typeface="Calibri"/>
                <a:cs typeface="Calibri"/>
              </a:rPr>
              <a:t>-</a:t>
            </a:r>
            <a:r>
              <a:rPr sz="1600" spc="390" dirty="0">
                <a:latin typeface="Calibri"/>
                <a:cs typeface="Calibri"/>
              </a:rPr>
              <a:t> </a:t>
            </a:r>
            <a:r>
              <a:rPr sz="1250" spc="-55" dirty="0">
                <a:latin typeface="Calibri"/>
                <a:cs typeface="Calibri"/>
              </a:rPr>
              <a:t>Target</a:t>
            </a:r>
            <a:r>
              <a:rPr sz="1250" spc="-6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range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 measured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estimating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the </a:t>
            </a:r>
            <a:r>
              <a:rPr sz="1250" spc="-10" dirty="0">
                <a:latin typeface="Calibri"/>
                <a:cs typeface="Calibri"/>
              </a:rPr>
              <a:t>round-</a:t>
            </a:r>
            <a:r>
              <a:rPr sz="1250" dirty="0">
                <a:latin typeface="Calibri"/>
                <a:cs typeface="Calibri"/>
              </a:rPr>
              <a:t>trip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delay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94276" y="2619756"/>
            <a:ext cx="2400299" cy="91592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216140" y="3774555"/>
            <a:ext cx="18351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675" spc="-82" baseline="6172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450" spc="-55" dirty="0">
                <a:solidFill>
                  <a:srgbClr val="878787"/>
                </a:solidFill>
                <a:latin typeface="Arial MT"/>
                <a:cs typeface="Arial MT"/>
              </a:rPr>
              <a:t>1</a:t>
            </a:r>
            <a:r>
              <a:rPr sz="675" spc="-82" baseline="6172" dirty="0">
                <a:solidFill>
                  <a:srgbClr val="878787"/>
                </a:solidFill>
                <a:latin typeface="Calibri"/>
                <a:cs typeface="Calibri"/>
              </a:rPr>
              <a:t>7</a:t>
            </a:r>
            <a:r>
              <a:rPr sz="450" spc="-55" dirty="0">
                <a:solidFill>
                  <a:srgbClr val="878787"/>
                </a:solidFill>
                <a:latin typeface="Arial MT"/>
                <a:cs typeface="Arial MT"/>
              </a:rPr>
              <a:t>7</a:t>
            </a:r>
            <a:r>
              <a:rPr sz="675" spc="-82" baseline="6172" dirty="0">
                <a:solidFill>
                  <a:srgbClr val="878787"/>
                </a:solidFill>
                <a:latin typeface="Calibri"/>
                <a:cs typeface="Calibri"/>
              </a:rPr>
              <a:t>0</a:t>
            </a:r>
            <a:r>
              <a:rPr sz="450" spc="-55" dirty="0">
                <a:solidFill>
                  <a:srgbClr val="878787"/>
                </a:solidFill>
                <a:latin typeface="Arial MT"/>
                <a:cs typeface="Arial MT"/>
              </a:rPr>
              <a:t>0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2700" y="6228475"/>
            <a:ext cx="1474470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dirty="0">
                <a:latin typeface="Calibri"/>
                <a:cs typeface="Calibri"/>
              </a:rPr>
              <a:t>Split</a:t>
            </a:r>
            <a:r>
              <a:rPr sz="1650" spc="-40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Gate</a:t>
            </a:r>
            <a:r>
              <a:rPr sz="1650" spc="-12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System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0623" y="6809232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0623" y="728014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0623" y="790651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28955"/>
                </a:lnTo>
                <a:lnTo>
                  <a:pt x="35051" y="33527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0623" y="814120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5239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98780" y="6670587"/>
            <a:ext cx="2952750" cy="15925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325880" indent="137160">
              <a:lnSpc>
                <a:spcPct val="123200"/>
              </a:lnSpc>
              <a:spcBef>
                <a:spcPts val="90"/>
              </a:spcBef>
            </a:pPr>
            <a:r>
              <a:rPr sz="1250" dirty="0">
                <a:latin typeface="Calibri"/>
                <a:cs typeface="Calibri"/>
              </a:rPr>
              <a:t>It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consist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two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gates: </a:t>
            </a:r>
            <a:r>
              <a:rPr sz="1250" dirty="0">
                <a:latin typeface="Calibri"/>
                <a:cs typeface="Calibri"/>
              </a:rPr>
              <a:t>1-Early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gate</a:t>
            </a:r>
            <a:r>
              <a:rPr sz="1250" spc="36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2-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Late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gate</a:t>
            </a:r>
            <a:endParaRPr sz="1250">
              <a:latin typeface="Calibri"/>
              <a:cs typeface="Calibri"/>
            </a:endParaRPr>
          </a:p>
          <a:p>
            <a:pPr marL="149225" marR="5080">
              <a:lnSpc>
                <a:spcPct val="102400"/>
              </a:lnSpc>
              <a:spcBef>
                <a:spcPts val="325"/>
              </a:spcBef>
            </a:pPr>
            <a:r>
              <a:rPr sz="1250" dirty="0">
                <a:latin typeface="Calibri"/>
                <a:cs typeface="Calibri"/>
              </a:rPr>
              <a:t>The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early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gate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produces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positive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voltage </a:t>
            </a:r>
            <a:r>
              <a:rPr sz="1250" dirty="0">
                <a:latin typeface="Calibri"/>
                <a:cs typeface="Calibri"/>
              </a:rPr>
              <a:t>output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but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late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gate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produces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negative </a:t>
            </a:r>
            <a:r>
              <a:rPr sz="1250" dirty="0">
                <a:latin typeface="Calibri"/>
                <a:cs typeface="Calibri"/>
              </a:rPr>
              <a:t>voltage</a:t>
            </a:r>
            <a:r>
              <a:rPr sz="1250" spc="-10" dirty="0">
                <a:latin typeface="Calibri"/>
                <a:cs typeface="Calibri"/>
              </a:rPr>
              <a:t> output.</a:t>
            </a:r>
            <a:endParaRPr sz="1250">
              <a:latin typeface="Calibri"/>
              <a:cs typeface="Calibri"/>
            </a:endParaRPr>
          </a:p>
          <a:p>
            <a:pPr marL="149225">
              <a:lnSpc>
                <a:spcPct val="100000"/>
              </a:lnSpc>
              <a:spcBef>
                <a:spcPts val="360"/>
              </a:spcBef>
            </a:pPr>
            <a:r>
              <a:rPr sz="1250" dirty="0">
                <a:latin typeface="Calibri"/>
                <a:cs typeface="Calibri"/>
              </a:rPr>
              <a:t>Subtracting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&amp;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integration</a:t>
            </a:r>
            <a:endParaRPr sz="1250">
              <a:latin typeface="Calibri"/>
              <a:cs typeface="Calibri"/>
            </a:endParaRPr>
          </a:p>
          <a:p>
            <a:pPr marL="149225">
              <a:lnSpc>
                <a:spcPct val="100000"/>
              </a:lnSpc>
              <a:spcBef>
                <a:spcPts val="350"/>
              </a:spcBef>
            </a:pPr>
            <a:r>
              <a:rPr sz="1250" dirty="0">
                <a:latin typeface="Calibri"/>
                <a:cs typeface="Calibri"/>
              </a:rPr>
              <a:t>Output is: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zero,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negative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or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positive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15915" y="6106543"/>
            <a:ext cx="1819910" cy="7620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Split</a:t>
            </a:r>
            <a:r>
              <a:rPr sz="1600" spc="-55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range</a:t>
            </a:r>
            <a:r>
              <a:rPr sz="1600" spc="-7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347CD6"/>
                </a:solidFill>
                <a:latin typeface="Calibri"/>
                <a:cs typeface="Calibri"/>
              </a:rPr>
              <a:t>gate</a:t>
            </a:r>
            <a:endParaRPr sz="1600">
              <a:latin typeface="Calibri"/>
              <a:cs typeface="Calibri"/>
            </a:endParaRPr>
          </a:p>
          <a:p>
            <a:pPr marL="12700" marR="5080" algn="ctr">
              <a:lnSpc>
                <a:spcPts val="1970"/>
              </a:lnSpc>
              <a:spcBef>
                <a:spcPts val="25"/>
              </a:spcBef>
            </a:pP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-</a:t>
            </a:r>
            <a:r>
              <a:rPr sz="1600" spc="-4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Its</a:t>
            </a:r>
            <a:r>
              <a:rPr sz="1600" spc="-4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predict</a:t>
            </a:r>
            <a:r>
              <a:rPr sz="1600" spc="-4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47CD6"/>
                </a:solidFill>
                <a:latin typeface="Calibri"/>
                <a:cs typeface="Calibri"/>
              </a:rPr>
              <a:t>the</a:t>
            </a:r>
            <a:r>
              <a:rPr sz="1600" spc="-4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47CD6"/>
                </a:solidFill>
                <a:latin typeface="Calibri"/>
                <a:cs typeface="Calibri"/>
              </a:rPr>
              <a:t>target movement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77867" y="6795516"/>
            <a:ext cx="2791967" cy="185470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515359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171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46111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172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15359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174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31467" y="1354723"/>
            <a:ext cx="1381125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20" dirty="0">
                <a:latin typeface="Calibri"/>
                <a:cs typeface="Calibri"/>
              </a:rPr>
              <a:t>Multiple Targets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0623" y="2404872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0623" y="264109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6095" y="33527"/>
                </a:lnTo>
                <a:lnTo>
                  <a:pt x="0" y="24383"/>
                </a:lnTo>
                <a:lnTo>
                  <a:pt x="0" y="13715"/>
                </a:lnTo>
                <a:lnTo>
                  <a:pt x="6095" y="4571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5051" y="4571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28955"/>
                </a:lnTo>
                <a:lnTo>
                  <a:pt x="35051" y="33527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0623" y="2875788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5051"/>
                </a:lnTo>
                <a:lnTo>
                  <a:pt x="0" y="25907"/>
                </a:lnTo>
                <a:lnTo>
                  <a:pt x="0" y="15239"/>
                </a:lnTo>
                <a:lnTo>
                  <a:pt x="6095" y="6095"/>
                </a:lnTo>
                <a:lnTo>
                  <a:pt x="15239" y="0"/>
                </a:lnTo>
                <a:lnTo>
                  <a:pt x="25907" y="0"/>
                </a:lnTo>
                <a:lnTo>
                  <a:pt x="35051" y="6095"/>
                </a:lnTo>
                <a:lnTo>
                  <a:pt x="38099" y="10667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5051" y="35051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98780" y="2028484"/>
            <a:ext cx="2534920" cy="969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9225" marR="5080" indent="-137160">
              <a:lnSpc>
                <a:spcPct val="124000"/>
              </a:lnSpc>
              <a:spcBef>
                <a:spcPts val="90"/>
              </a:spcBef>
            </a:pPr>
            <a:r>
              <a:rPr sz="1250" dirty="0">
                <a:latin typeface="Calibri"/>
                <a:cs typeface="Calibri"/>
              </a:rPr>
              <a:t>Here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system</a:t>
            </a:r>
            <a:r>
              <a:rPr sz="1250" spc="-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more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difficult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since: Tracking</a:t>
            </a:r>
            <a:endParaRPr sz="1250">
              <a:latin typeface="Calibri"/>
              <a:cs typeface="Calibri"/>
            </a:endParaRPr>
          </a:p>
          <a:p>
            <a:pPr marL="149225" marR="1765935">
              <a:lnSpc>
                <a:spcPct val="123200"/>
              </a:lnSpc>
              <a:spcBef>
                <a:spcPts val="15"/>
              </a:spcBef>
            </a:pPr>
            <a:r>
              <a:rPr sz="1250" spc="-10" dirty="0">
                <a:latin typeface="Calibri"/>
                <a:cs typeface="Calibri"/>
              </a:rPr>
              <a:t>Scanning reporting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46111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175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05020" y="1382155"/>
            <a:ext cx="2288540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30" dirty="0">
                <a:solidFill>
                  <a:srgbClr val="347CD6"/>
                </a:solidFill>
                <a:latin typeface="Calibri"/>
                <a:cs typeface="Calibri"/>
              </a:rPr>
              <a:t>Track</a:t>
            </a:r>
            <a:r>
              <a:rPr sz="1650" spc="-5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347CD6"/>
                </a:solidFill>
                <a:latin typeface="Calibri"/>
                <a:cs typeface="Calibri"/>
              </a:rPr>
              <a:t>while</a:t>
            </a:r>
            <a:r>
              <a:rPr sz="1650" spc="-20" dirty="0">
                <a:solidFill>
                  <a:srgbClr val="347CD6"/>
                </a:solidFill>
                <a:latin typeface="Calibri"/>
                <a:cs typeface="Calibri"/>
              </a:rPr>
              <a:t> scanning</a:t>
            </a:r>
            <a:r>
              <a:rPr sz="1650" spc="-140" dirty="0">
                <a:solidFill>
                  <a:srgbClr val="347CD6"/>
                </a:solidFill>
                <a:latin typeface="Calibri"/>
                <a:cs typeface="Calibri"/>
              </a:rPr>
              <a:t> </a:t>
            </a:r>
            <a:r>
              <a:rPr sz="1650" spc="-20" dirty="0">
                <a:solidFill>
                  <a:srgbClr val="347CD6"/>
                </a:solidFill>
                <a:latin typeface="Calibri"/>
                <a:cs typeface="Calibri"/>
              </a:rPr>
              <a:t>(TWS)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51376" y="217017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5907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87444" y="2070916"/>
            <a:ext cx="2956560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This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type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radar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used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for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multiple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1376" y="265785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5907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29532" y="2558596"/>
            <a:ext cx="298450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785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It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scans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for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new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targets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while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its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tracking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old </a:t>
            </a:r>
            <a:r>
              <a:rPr sz="1250" spc="-10" dirty="0">
                <a:latin typeface="Calibri"/>
                <a:cs typeface="Calibri"/>
              </a:rPr>
              <a:t>targets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51376" y="333451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4383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66691" y="3235252"/>
            <a:ext cx="305689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When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TWS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scan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new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it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initiates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new </a:t>
            </a:r>
            <a:r>
              <a:rPr sz="1250" dirty="0">
                <a:latin typeface="Calibri"/>
                <a:cs typeface="Calibri"/>
              </a:rPr>
              <a:t>track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file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904" y="6161532"/>
            <a:ext cx="3291839" cy="49072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876" y="6938771"/>
            <a:ext cx="3116579" cy="1610867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4151376" y="6809232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5907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51376" y="704392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5907"/>
                </a:lnTo>
                <a:lnTo>
                  <a:pt x="0" y="15239"/>
                </a:lnTo>
                <a:lnTo>
                  <a:pt x="6096" y="6095"/>
                </a:lnTo>
                <a:lnTo>
                  <a:pt x="15240" y="0"/>
                </a:lnTo>
                <a:lnTo>
                  <a:pt x="25908" y="0"/>
                </a:lnTo>
                <a:lnTo>
                  <a:pt x="35052" y="6095"/>
                </a:lnTo>
                <a:lnTo>
                  <a:pt x="38100" y="10667"/>
                </a:lnTo>
                <a:lnTo>
                  <a:pt x="39624" y="15239"/>
                </a:lnTo>
                <a:lnTo>
                  <a:pt x="39624" y="25907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83579" y="7007352"/>
            <a:ext cx="477012" cy="11430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266691" y="6228475"/>
            <a:ext cx="2994660" cy="2259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05155">
              <a:lnSpc>
                <a:spcPct val="100000"/>
              </a:lnSpc>
              <a:spcBef>
                <a:spcPts val="90"/>
              </a:spcBef>
            </a:pPr>
            <a:r>
              <a:rPr sz="1650" dirty="0">
                <a:latin typeface="Calibri"/>
                <a:cs typeface="Calibri"/>
              </a:rPr>
              <a:t>Any</a:t>
            </a:r>
            <a:r>
              <a:rPr sz="1650" spc="-80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Two</a:t>
            </a:r>
            <a:r>
              <a:rPr sz="1650" spc="-6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Radar</a:t>
            </a:r>
            <a:r>
              <a:rPr sz="1650" spc="-145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Make</a:t>
            </a:r>
            <a:endParaRPr sz="1650">
              <a:latin typeface="Calibri"/>
              <a:cs typeface="Calibri"/>
            </a:endParaRPr>
          </a:p>
          <a:p>
            <a:pPr marL="12700" marR="1518285">
              <a:lnSpc>
                <a:spcPct val="123200"/>
              </a:lnSpc>
              <a:spcBef>
                <a:spcPts val="1505"/>
              </a:spcBef>
            </a:pPr>
            <a:r>
              <a:rPr sz="1250" spc="-60" dirty="0">
                <a:latin typeface="Calibri"/>
                <a:cs typeface="Calibri"/>
              </a:rPr>
              <a:t>Target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detection </a:t>
            </a:r>
            <a:r>
              <a:rPr sz="1250" dirty="0">
                <a:latin typeface="Calibri"/>
                <a:cs typeface="Calibri"/>
              </a:rPr>
              <a:t>Generation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tracking</a:t>
            </a:r>
            <a:endParaRPr sz="1250">
              <a:latin typeface="Calibri"/>
              <a:cs typeface="Calibri"/>
            </a:endParaRPr>
          </a:p>
          <a:p>
            <a:pPr marL="12700" marR="5080">
              <a:lnSpc>
                <a:spcPct val="102400"/>
              </a:lnSpc>
              <a:spcBef>
                <a:spcPts val="285"/>
              </a:spcBef>
            </a:pPr>
            <a:r>
              <a:rPr sz="1250" spc="-55" dirty="0">
                <a:latin typeface="Calibri"/>
                <a:cs typeface="Calibri"/>
              </a:rPr>
              <a:t>Target</a:t>
            </a:r>
            <a:r>
              <a:rPr sz="1250" spc="-8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track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initiation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and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track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file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generation </a:t>
            </a:r>
            <a:r>
              <a:rPr sz="1250" dirty="0">
                <a:latin typeface="Calibri"/>
                <a:cs typeface="Calibri"/>
              </a:rPr>
              <a:t>(if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new</a:t>
            </a:r>
            <a:r>
              <a:rPr sz="1250" spc="-10" dirty="0">
                <a:latin typeface="Calibri"/>
                <a:cs typeface="Calibri"/>
              </a:rPr>
              <a:t> target)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250" spc="-10" dirty="0">
                <a:latin typeface="Calibri"/>
                <a:cs typeface="Calibri"/>
              </a:rPr>
              <a:t>Correlation</a:t>
            </a:r>
            <a:endParaRPr sz="1250">
              <a:latin typeface="Calibri"/>
              <a:cs typeface="Calibri"/>
            </a:endParaRPr>
          </a:p>
          <a:p>
            <a:pPr marL="12700" marR="584835">
              <a:lnSpc>
                <a:spcPct val="102400"/>
              </a:lnSpc>
              <a:spcBef>
                <a:spcPts val="285"/>
              </a:spcBef>
            </a:pPr>
            <a:r>
              <a:rPr sz="1250" spc="-55" dirty="0">
                <a:latin typeface="Calibri"/>
                <a:cs typeface="Calibri"/>
              </a:rPr>
              <a:t>Track</a:t>
            </a:r>
            <a:r>
              <a:rPr sz="1250" spc="-5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gate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prediction,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smoothing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and </a:t>
            </a:r>
            <a:r>
              <a:rPr sz="1250" spc="-10" dirty="0">
                <a:latin typeface="Calibri"/>
                <a:cs typeface="Calibri"/>
              </a:rPr>
              <a:t>positioning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250" dirty="0">
                <a:latin typeface="Calibri"/>
                <a:cs typeface="Calibri"/>
              </a:rPr>
              <a:t>Display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and future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</a:t>
            </a:r>
            <a:r>
              <a:rPr sz="1250" spc="-4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calculations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51376" y="727557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4383"/>
                </a:lnTo>
                <a:lnTo>
                  <a:pt x="38100" y="28955"/>
                </a:lnTo>
                <a:lnTo>
                  <a:pt x="35052" y="33527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51376" y="7705343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5907"/>
                </a:lnTo>
                <a:lnTo>
                  <a:pt x="0" y="15239"/>
                </a:lnTo>
                <a:lnTo>
                  <a:pt x="6096" y="6095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5052" y="6095"/>
                </a:lnTo>
                <a:lnTo>
                  <a:pt x="38100" y="10667"/>
                </a:lnTo>
                <a:lnTo>
                  <a:pt x="39624" y="15239"/>
                </a:lnTo>
                <a:lnTo>
                  <a:pt x="39624" y="25907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51376" y="793699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4383"/>
                </a:lnTo>
                <a:lnTo>
                  <a:pt x="38100" y="28955"/>
                </a:lnTo>
                <a:lnTo>
                  <a:pt x="35052" y="33527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51376" y="836675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5907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515359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176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46111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177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15359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178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16227" y="1354723"/>
            <a:ext cx="1410335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45" dirty="0">
                <a:latin typeface="Calibri"/>
                <a:cs typeface="Calibri"/>
              </a:rPr>
              <a:t>Target</a:t>
            </a:r>
            <a:r>
              <a:rPr sz="1650" spc="-7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Detection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8780" y="2070916"/>
            <a:ext cx="2774950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This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task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accomplished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two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method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spc="-50" dirty="0">
                <a:latin typeface="Calibri"/>
                <a:cs typeface="Calibri"/>
              </a:rPr>
              <a:t>: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0623" y="265633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5239"/>
                </a:lnTo>
                <a:lnTo>
                  <a:pt x="6095" y="6095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5051" y="6095"/>
                </a:lnTo>
                <a:lnTo>
                  <a:pt x="38099" y="10667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5939" y="2516164"/>
            <a:ext cx="1894839" cy="49784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250" dirty="0">
                <a:latin typeface="Calibri"/>
                <a:cs typeface="Calibri"/>
              </a:rPr>
              <a:t>Circuit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receiver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50" spc="-10" dirty="0">
                <a:latin typeface="Calibri"/>
                <a:cs typeface="Calibri"/>
              </a:rPr>
              <a:t>signal-</a:t>
            </a:r>
            <a:r>
              <a:rPr sz="1250" dirty="0">
                <a:latin typeface="Calibri"/>
                <a:cs typeface="Calibri"/>
              </a:rPr>
              <a:t>processing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equipment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0623" y="2892552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246111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179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45455" y="1354723"/>
            <a:ext cx="1413510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25" dirty="0">
                <a:latin typeface="Calibri"/>
                <a:cs typeface="Calibri"/>
              </a:rPr>
              <a:t>Generation</a:t>
            </a:r>
            <a:r>
              <a:rPr sz="1650" spc="-15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Gate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69664" y="201015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4384" y="39623"/>
                </a:moveTo>
                <a:lnTo>
                  <a:pt x="13716" y="39623"/>
                </a:lnTo>
                <a:lnTo>
                  <a:pt x="9144" y="38099"/>
                </a:lnTo>
                <a:lnTo>
                  <a:pt x="4572" y="33527"/>
                </a:lnTo>
                <a:lnTo>
                  <a:pt x="1524" y="30479"/>
                </a:lnTo>
                <a:lnTo>
                  <a:pt x="0" y="25907"/>
                </a:lnTo>
                <a:lnTo>
                  <a:pt x="0" y="13715"/>
                </a:lnTo>
                <a:lnTo>
                  <a:pt x="1524" y="9143"/>
                </a:lnTo>
                <a:lnTo>
                  <a:pt x="9144" y="1523"/>
                </a:lnTo>
                <a:lnTo>
                  <a:pt x="13716" y="0"/>
                </a:lnTo>
                <a:lnTo>
                  <a:pt x="24384" y="0"/>
                </a:lnTo>
                <a:lnTo>
                  <a:pt x="28956" y="1523"/>
                </a:lnTo>
                <a:lnTo>
                  <a:pt x="36576" y="9143"/>
                </a:lnTo>
                <a:lnTo>
                  <a:pt x="39624" y="13715"/>
                </a:lnTo>
                <a:lnTo>
                  <a:pt x="39624" y="25907"/>
                </a:lnTo>
                <a:lnTo>
                  <a:pt x="36576" y="30479"/>
                </a:lnTo>
                <a:lnTo>
                  <a:pt x="28956" y="38099"/>
                </a:lnTo>
                <a:lnTo>
                  <a:pt x="24384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284979" y="1910896"/>
            <a:ext cx="296164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Gate :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small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volume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space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consist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many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-10" dirty="0">
                <a:latin typeface="Calibri"/>
                <a:cs typeface="Calibri"/>
              </a:rPr>
              <a:t> cells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69664" y="268681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4384" y="39623"/>
                </a:moveTo>
                <a:lnTo>
                  <a:pt x="13716" y="39623"/>
                </a:lnTo>
                <a:lnTo>
                  <a:pt x="9144" y="38099"/>
                </a:lnTo>
                <a:lnTo>
                  <a:pt x="4572" y="33527"/>
                </a:lnTo>
                <a:lnTo>
                  <a:pt x="1524" y="30479"/>
                </a:lnTo>
                <a:lnTo>
                  <a:pt x="0" y="25907"/>
                </a:lnTo>
                <a:lnTo>
                  <a:pt x="0" y="13715"/>
                </a:lnTo>
                <a:lnTo>
                  <a:pt x="1524" y="9143"/>
                </a:lnTo>
                <a:lnTo>
                  <a:pt x="9144" y="1523"/>
                </a:lnTo>
                <a:lnTo>
                  <a:pt x="13716" y="0"/>
                </a:lnTo>
                <a:lnTo>
                  <a:pt x="24384" y="0"/>
                </a:lnTo>
                <a:lnTo>
                  <a:pt x="28956" y="1523"/>
                </a:lnTo>
                <a:lnTo>
                  <a:pt x="36576" y="9143"/>
                </a:lnTo>
                <a:lnTo>
                  <a:pt x="39624" y="13715"/>
                </a:lnTo>
                <a:lnTo>
                  <a:pt x="39624" y="25907"/>
                </a:lnTo>
                <a:lnTo>
                  <a:pt x="36576" y="30479"/>
                </a:lnTo>
                <a:lnTo>
                  <a:pt x="28956" y="38099"/>
                </a:lnTo>
                <a:lnTo>
                  <a:pt x="24384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284979" y="2587552"/>
            <a:ext cx="272161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Function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: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monitoring</a:t>
            </a:r>
            <a:r>
              <a:rPr sz="1250" spc="5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each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scan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the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information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69664" y="336346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4384" y="39623"/>
                </a:moveTo>
                <a:lnTo>
                  <a:pt x="13716" y="39623"/>
                </a:lnTo>
                <a:lnTo>
                  <a:pt x="9144" y="38099"/>
                </a:lnTo>
                <a:lnTo>
                  <a:pt x="4572" y="33527"/>
                </a:lnTo>
                <a:lnTo>
                  <a:pt x="1524" y="28955"/>
                </a:lnTo>
                <a:lnTo>
                  <a:pt x="0" y="24383"/>
                </a:lnTo>
                <a:lnTo>
                  <a:pt x="0" y="13715"/>
                </a:lnTo>
                <a:lnTo>
                  <a:pt x="1524" y="9143"/>
                </a:lnTo>
                <a:lnTo>
                  <a:pt x="9144" y="1523"/>
                </a:lnTo>
                <a:lnTo>
                  <a:pt x="13716" y="0"/>
                </a:lnTo>
                <a:lnTo>
                  <a:pt x="24384" y="0"/>
                </a:lnTo>
                <a:lnTo>
                  <a:pt x="28956" y="1523"/>
                </a:lnTo>
                <a:lnTo>
                  <a:pt x="36576" y="9143"/>
                </a:lnTo>
                <a:lnTo>
                  <a:pt x="39624" y="13715"/>
                </a:lnTo>
                <a:lnTo>
                  <a:pt x="39624" y="24383"/>
                </a:lnTo>
                <a:lnTo>
                  <a:pt x="33528" y="33527"/>
                </a:lnTo>
                <a:lnTo>
                  <a:pt x="28956" y="38099"/>
                </a:lnTo>
                <a:lnTo>
                  <a:pt x="24384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47820" y="3264208"/>
            <a:ext cx="262763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58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Gating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has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responsibility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for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knowing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if </a:t>
            </a:r>
            <a:r>
              <a:rPr sz="1250" dirty="0">
                <a:latin typeface="Calibri"/>
                <a:cs typeface="Calibri"/>
              </a:rPr>
              <a:t>new/exist</a:t>
            </a:r>
            <a:r>
              <a:rPr sz="1250" spc="-6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49400" y="6228475"/>
            <a:ext cx="945515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25" dirty="0">
                <a:latin typeface="Calibri"/>
                <a:cs typeface="Calibri"/>
              </a:rPr>
              <a:t>Gate</a:t>
            </a:r>
            <a:r>
              <a:rPr sz="1650" spc="-75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Types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0623" y="694944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5051"/>
                </a:lnTo>
                <a:lnTo>
                  <a:pt x="0" y="25907"/>
                </a:lnTo>
                <a:lnTo>
                  <a:pt x="0" y="15239"/>
                </a:lnTo>
                <a:lnTo>
                  <a:pt x="6095" y="6095"/>
                </a:lnTo>
                <a:lnTo>
                  <a:pt x="15239" y="0"/>
                </a:lnTo>
                <a:lnTo>
                  <a:pt x="25907" y="0"/>
                </a:lnTo>
                <a:lnTo>
                  <a:pt x="35051" y="6095"/>
                </a:lnTo>
                <a:lnTo>
                  <a:pt x="38099" y="10667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5051" y="35051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35939" y="6850180"/>
            <a:ext cx="1064260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Acquisition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gate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0623" y="739749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5051"/>
                </a:lnTo>
                <a:lnTo>
                  <a:pt x="0" y="25907"/>
                </a:lnTo>
                <a:lnTo>
                  <a:pt x="0" y="15239"/>
                </a:lnTo>
                <a:lnTo>
                  <a:pt x="6095" y="6095"/>
                </a:lnTo>
                <a:lnTo>
                  <a:pt x="15239" y="0"/>
                </a:lnTo>
                <a:lnTo>
                  <a:pt x="25907" y="0"/>
                </a:lnTo>
                <a:lnTo>
                  <a:pt x="35051" y="6095"/>
                </a:lnTo>
                <a:lnTo>
                  <a:pt x="38099" y="10667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5051" y="35051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35939" y="7298236"/>
            <a:ext cx="847090" cy="6692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-35" dirty="0">
                <a:latin typeface="Calibri"/>
                <a:cs typeface="Calibri"/>
              </a:rPr>
              <a:t>Tracking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gate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50" spc="-25" dirty="0">
                <a:latin typeface="Calibri"/>
                <a:cs typeface="Calibri"/>
              </a:rPr>
              <a:t>Turning </a:t>
            </a:r>
            <a:r>
              <a:rPr sz="1250" spc="-20" dirty="0">
                <a:latin typeface="Calibri"/>
                <a:cs typeface="Calibri"/>
              </a:rPr>
              <a:t>gate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20623" y="7845552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5239"/>
                </a:lnTo>
                <a:lnTo>
                  <a:pt x="6095" y="6095"/>
                </a:lnTo>
                <a:lnTo>
                  <a:pt x="15239" y="0"/>
                </a:lnTo>
                <a:lnTo>
                  <a:pt x="25907" y="0"/>
                </a:lnTo>
                <a:lnTo>
                  <a:pt x="35051" y="6095"/>
                </a:lnTo>
                <a:lnTo>
                  <a:pt x="38099" y="10667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051552" y="6228475"/>
            <a:ext cx="1399540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10" dirty="0">
                <a:latin typeface="Calibri"/>
                <a:cs typeface="Calibri"/>
              </a:rPr>
              <a:t>Acquisition</a:t>
            </a:r>
            <a:r>
              <a:rPr sz="1650" spc="-100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Gate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151376" y="6809232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4383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266691" y="6709972"/>
            <a:ext cx="2769235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This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gate</a:t>
            </a:r>
            <a:r>
              <a:rPr sz="1250" spc="-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large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to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facilitate</a:t>
            </a:r>
            <a:r>
              <a:rPr sz="1250" spc="-10" dirty="0">
                <a:latin typeface="Calibri"/>
                <a:cs typeface="Calibri"/>
              </a:rPr>
              <a:t> target motion </a:t>
            </a:r>
            <a:r>
              <a:rPr sz="1250" dirty="0">
                <a:latin typeface="Calibri"/>
                <a:cs typeface="Calibri"/>
              </a:rPr>
              <a:t>cross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one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scan</a:t>
            </a:r>
            <a:r>
              <a:rPr sz="1250" spc="-4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period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084320" y="7174738"/>
            <a:ext cx="3284220" cy="1661795"/>
            <a:chOff x="4084320" y="7174738"/>
            <a:chExt cx="3284220" cy="1661795"/>
          </a:xfrm>
        </p:grpSpPr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1520" y="7261860"/>
              <a:ext cx="1854708" cy="116738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483608" y="7953756"/>
              <a:ext cx="1914525" cy="497205"/>
            </a:xfrm>
            <a:custGeom>
              <a:avLst/>
              <a:gdLst/>
              <a:ahLst/>
              <a:cxnLst/>
              <a:rect l="l" t="t" r="r" b="b"/>
              <a:pathLst>
                <a:path w="1914525" h="497204">
                  <a:moveTo>
                    <a:pt x="1524" y="496824"/>
                  </a:moveTo>
                  <a:lnTo>
                    <a:pt x="0" y="492251"/>
                  </a:lnTo>
                  <a:lnTo>
                    <a:pt x="4572" y="490728"/>
                  </a:lnTo>
                  <a:lnTo>
                    <a:pt x="6095" y="495300"/>
                  </a:lnTo>
                  <a:lnTo>
                    <a:pt x="1524" y="496824"/>
                  </a:lnTo>
                  <a:close/>
                </a:path>
                <a:path w="1914525" h="497204">
                  <a:moveTo>
                    <a:pt x="10667" y="493776"/>
                  </a:moveTo>
                  <a:lnTo>
                    <a:pt x="9143" y="489204"/>
                  </a:lnTo>
                  <a:lnTo>
                    <a:pt x="15240" y="487680"/>
                  </a:lnTo>
                  <a:lnTo>
                    <a:pt x="15240" y="492251"/>
                  </a:lnTo>
                  <a:lnTo>
                    <a:pt x="10667" y="493776"/>
                  </a:lnTo>
                  <a:close/>
                </a:path>
                <a:path w="1914525" h="497204">
                  <a:moveTo>
                    <a:pt x="19811" y="492251"/>
                  </a:moveTo>
                  <a:lnTo>
                    <a:pt x="19811" y="486156"/>
                  </a:lnTo>
                  <a:lnTo>
                    <a:pt x="24383" y="486156"/>
                  </a:lnTo>
                  <a:lnTo>
                    <a:pt x="25908" y="490728"/>
                  </a:lnTo>
                  <a:lnTo>
                    <a:pt x="19811" y="492251"/>
                  </a:lnTo>
                  <a:close/>
                </a:path>
                <a:path w="1914525" h="497204">
                  <a:moveTo>
                    <a:pt x="30480" y="489204"/>
                  </a:moveTo>
                  <a:lnTo>
                    <a:pt x="28956" y="484632"/>
                  </a:lnTo>
                  <a:lnTo>
                    <a:pt x="33527" y="483108"/>
                  </a:lnTo>
                  <a:lnTo>
                    <a:pt x="35051" y="487680"/>
                  </a:lnTo>
                  <a:lnTo>
                    <a:pt x="30480" y="489204"/>
                  </a:lnTo>
                  <a:close/>
                </a:path>
                <a:path w="1914525" h="497204">
                  <a:moveTo>
                    <a:pt x="44195" y="486156"/>
                  </a:moveTo>
                  <a:lnTo>
                    <a:pt x="39624" y="486156"/>
                  </a:lnTo>
                  <a:lnTo>
                    <a:pt x="38100" y="481583"/>
                  </a:lnTo>
                  <a:lnTo>
                    <a:pt x="42672" y="480060"/>
                  </a:lnTo>
                  <a:lnTo>
                    <a:pt x="44195" y="486156"/>
                  </a:lnTo>
                  <a:close/>
                </a:path>
                <a:path w="1914525" h="497204">
                  <a:moveTo>
                    <a:pt x="48767" y="484632"/>
                  </a:moveTo>
                  <a:lnTo>
                    <a:pt x="47243" y="480060"/>
                  </a:lnTo>
                  <a:lnTo>
                    <a:pt x="51816" y="478536"/>
                  </a:lnTo>
                  <a:lnTo>
                    <a:pt x="53340" y="483108"/>
                  </a:lnTo>
                  <a:lnTo>
                    <a:pt x="48767" y="484632"/>
                  </a:lnTo>
                  <a:close/>
                </a:path>
                <a:path w="1914525" h="497204">
                  <a:moveTo>
                    <a:pt x="57911" y="481583"/>
                  </a:moveTo>
                  <a:lnTo>
                    <a:pt x="56388" y="477012"/>
                  </a:lnTo>
                  <a:lnTo>
                    <a:pt x="62483" y="475488"/>
                  </a:lnTo>
                  <a:lnTo>
                    <a:pt x="62483" y="480060"/>
                  </a:lnTo>
                  <a:lnTo>
                    <a:pt x="57911" y="481583"/>
                  </a:lnTo>
                  <a:close/>
                </a:path>
                <a:path w="1914525" h="497204">
                  <a:moveTo>
                    <a:pt x="67056" y="480060"/>
                  </a:moveTo>
                  <a:lnTo>
                    <a:pt x="67056" y="473964"/>
                  </a:lnTo>
                  <a:lnTo>
                    <a:pt x="71627" y="473964"/>
                  </a:lnTo>
                  <a:lnTo>
                    <a:pt x="73151" y="478536"/>
                  </a:lnTo>
                  <a:lnTo>
                    <a:pt x="67056" y="480060"/>
                  </a:lnTo>
                  <a:close/>
                </a:path>
                <a:path w="1914525" h="497204">
                  <a:moveTo>
                    <a:pt x="77724" y="477012"/>
                  </a:moveTo>
                  <a:lnTo>
                    <a:pt x="76200" y="472440"/>
                  </a:lnTo>
                  <a:lnTo>
                    <a:pt x="80772" y="470916"/>
                  </a:lnTo>
                  <a:lnTo>
                    <a:pt x="82295" y="475488"/>
                  </a:lnTo>
                  <a:lnTo>
                    <a:pt x="77724" y="477012"/>
                  </a:lnTo>
                  <a:close/>
                </a:path>
                <a:path w="1914525" h="497204">
                  <a:moveTo>
                    <a:pt x="91440" y="473964"/>
                  </a:moveTo>
                  <a:lnTo>
                    <a:pt x="86867" y="473964"/>
                  </a:lnTo>
                  <a:lnTo>
                    <a:pt x="85343" y="469392"/>
                  </a:lnTo>
                  <a:lnTo>
                    <a:pt x="89916" y="469392"/>
                  </a:lnTo>
                  <a:lnTo>
                    <a:pt x="91440" y="473964"/>
                  </a:lnTo>
                  <a:close/>
                </a:path>
                <a:path w="1914525" h="497204">
                  <a:moveTo>
                    <a:pt x="96011" y="472440"/>
                  </a:moveTo>
                  <a:lnTo>
                    <a:pt x="94488" y="467867"/>
                  </a:lnTo>
                  <a:lnTo>
                    <a:pt x="99059" y="466344"/>
                  </a:lnTo>
                  <a:lnTo>
                    <a:pt x="100583" y="470916"/>
                  </a:lnTo>
                  <a:lnTo>
                    <a:pt x="96011" y="472440"/>
                  </a:lnTo>
                  <a:close/>
                </a:path>
                <a:path w="1914525" h="497204">
                  <a:moveTo>
                    <a:pt x="105156" y="469392"/>
                  </a:moveTo>
                  <a:lnTo>
                    <a:pt x="103632" y="464820"/>
                  </a:lnTo>
                  <a:lnTo>
                    <a:pt x="109727" y="463296"/>
                  </a:lnTo>
                  <a:lnTo>
                    <a:pt x="109727" y="467867"/>
                  </a:lnTo>
                  <a:lnTo>
                    <a:pt x="105156" y="469392"/>
                  </a:lnTo>
                  <a:close/>
                </a:path>
                <a:path w="1914525" h="497204">
                  <a:moveTo>
                    <a:pt x="114300" y="467867"/>
                  </a:moveTo>
                  <a:lnTo>
                    <a:pt x="114300" y="463296"/>
                  </a:lnTo>
                  <a:lnTo>
                    <a:pt x="118872" y="461772"/>
                  </a:lnTo>
                  <a:lnTo>
                    <a:pt x="118872" y="466344"/>
                  </a:lnTo>
                  <a:lnTo>
                    <a:pt x="114300" y="467867"/>
                  </a:lnTo>
                  <a:close/>
                </a:path>
                <a:path w="1914525" h="497204">
                  <a:moveTo>
                    <a:pt x="124967" y="464820"/>
                  </a:moveTo>
                  <a:lnTo>
                    <a:pt x="123443" y="460248"/>
                  </a:lnTo>
                  <a:lnTo>
                    <a:pt x="128016" y="458724"/>
                  </a:lnTo>
                  <a:lnTo>
                    <a:pt x="129540" y="463296"/>
                  </a:lnTo>
                  <a:lnTo>
                    <a:pt x="124967" y="464820"/>
                  </a:lnTo>
                  <a:close/>
                </a:path>
                <a:path w="1914525" h="497204">
                  <a:moveTo>
                    <a:pt x="138683" y="461772"/>
                  </a:moveTo>
                  <a:lnTo>
                    <a:pt x="134111" y="461772"/>
                  </a:lnTo>
                  <a:lnTo>
                    <a:pt x="132588" y="457200"/>
                  </a:lnTo>
                  <a:lnTo>
                    <a:pt x="137159" y="457200"/>
                  </a:lnTo>
                  <a:lnTo>
                    <a:pt x="138683" y="461772"/>
                  </a:lnTo>
                  <a:close/>
                </a:path>
                <a:path w="1914525" h="497204">
                  <a:moveTo>
                    <a:pt x="143256" y="460248"/>
                  </a:moveTo>
                  <a:lnTo>
                    <a:pt x="141732" y="455676"/>
                  </a:lnTo>
                  <a:lnTo>
                    <a:pt x="146303" y="454151"/>
                  </a:lnTo>
                  <a:lnTo>
                    <a:pt x="147827" y="458724"/>
                  </a:lnTo>
                  <a:lnTo>
                    <a:pt x="143256" y="460248"/>
                  </a:lnTo>
                  <a:close/>
                </a:path>
                <a:path w="1914525" h="497204">
                  <a:moveTo>
                    <a:pt x="152400" y="457200"/>
                  </a:moveTo>
                  <a:lnTo>
                    <a:pt x="150875" y="452628"/>
                  </a:lnTo>
                  <a:lnTo>
                    <a:pt x="155448" y="451104"/>
                  </a:lnTo>
                  <a:lnTo>
                    <a:pt x="156972" y="455676"/>
                  </a:lnTo>
                  <a:lnTo>
                    <a:pt x="152400" y="457200"/>
                  </a:lnTo>
                  <a:close/>
                </a:path>
                <a:path w="1914525" h="497204">
                  <a:moveTo>
                    <a:pt x="161543" y="455676"/>
                  </a:moveTo>
                  <a:lnTo>
                    <a:pt x="161543" y="451104"/>
                  </a:lnTo>
                  <a:lnTo>
                    <a:pt x="166116" y="449580"/>
                  </a:lnTo>
                  <a:lnTo>
                    <a:pt x="166116" y="454151"/>
                  </a:lnTo>
                  <a:lnTo>
                    <a:pt x="161543" y="455676"/>
                  </a:lnTo>
                  <a:close/>
                </a:path>
                <a:path w="1914525" h="497204">
                  <a:moveTo>
                    <a:pt x="172211" y="452628"/>
                  </a:moveTo>
                  <a:lnTo>
                    <a:pt x="170688" y="448056"/>
                  </a:lnTo>
                  <a:lnTo>
                    <a:pt x="175259" y="446532"/>
                  </a:lnTo>
                  <a:lnTo>
                    <a:pt x="176783" y="451104"/>
                  </a:lnTo>
                  <a:lnTo>
                    <a:pt x="172211" y="452628"/>
                  </a:lnTo>
                  <a:close/>
                </a:path>
                <a:path w="1914525" h="497204">
                  <a:moveTo>
                    <a:pt x="185927" y="449580"/>
                  </a:moveTo>
                  <a:lnTo>
                    <a:pt x="181356" y="449580"/>
                  </a:lnTo>
                  <a:lnTo>
                    <a:pt x="179832" y="445008"/>
                  </a:lnTo>
                  <a:lnTo>
                    <a:pt x="184403" y="445008"/>
                  </a:lnTo>
                  <a:lnTo>
                    <a:pt x="185927" y="449580"/>
                  </a:lnTo>
                  <a:close/>
                </a:path>
                <a:path w="1914525" h="497204">
                  <a:moveTo>
                    <a:pt x="190500" y="448056"/>
                  </a:moveTo>
                  <a:lnTo>
                    <a:pt x="188975" y="443483"/>
                  </a:lnTo>
                  <a:lnTo>
                    <a:pt x="193548" y="441960"/>
                  </a:lnTo>
                  <a:lnTo>
                    <a:pt x="195072" y="446532"/>
                  </a:lnTo>
                  <a:lnTo>
                    <a:pt x="190500" y="448056"/>
                  </a:lnTo>
                  <a:close/>
                </a:path>
                <a:path w="1914525" h="497204">
                  <a:moveTo>
                    <a:pt x="199643" y="445008"/>
                  </a:moveTo>
                  <a:lnTo>
                    <a:pt x="198119" y="440436"/>
                  </a:lnTo>
                  <a:lnTo>
                    <a:pt x="202691" y="438912"/>
                  </a:lnTo>
                  <a:lnTo>
                    <a:pt x="204216" y="443483"/>
                  </a:lnTo>
                  <a:lnTo>
                    <a:pt x="199643" y="445008"/>
                  </a:lnTo>
                  <a:close/>
                </a:path>
                <a:path w="1914525" h="497204">
                  <a:moveTo>
                    <a:pt x="208788" y="443483"/>
                  </a:moveTo>
                  <a:lnTo>
                    <a:pt x="208788" y="438912"/>
                  </a:lnTo>
                  <a:lnTo>
                    <a:pt x="213359" y="437388"/>
                  </a:lnTo>
                  <a:lnTo>
                    <a:pt x="213359" y="441960"/>
                  </a:lnTo>
                  <a:lnTo>
                    <a:pt x="208788" y="443483"/>
                  </a:lnTo>
                  <a:close/>
                </a:path>
                <a:path w="1914525" h="497204">
                  <a:moveTo>
                    <a:pt x="219456" y="440436"/>
                  </a:moveTo>
                  <a:lnTo>
                    <a:pt x="217932" y="435864"/>
                  </a:lnTo>
                  <a:lnTo>
                    <a:pt x="222503" y="434340"/>
                  </a:lnTo>
                  <a:lnTo>
                    <a:pt x="224027" y="438912"/>
                  </a:lnTo>
                  <a:lnTo>
                    <a:pt x="219456" y="440436"/>
                  </a:lnTo>
                  <a:close/>
                </a:path>
                <a:path w="1914525" h="497204">
                  <a:moveTo>
                    <a:pt x="228600" y="438912"/>
                  </a:moveTo>
                  <a:lnTo>
                    <a:pt x="227075" y="432816"/>
                  </a:lnTo>
                  <a:lnTo>
                    <a:pt x="231648" y="432816"/>
                  </a:lnTo>
                  <a:lnTo>
                    <a:pt x="233172" y="437388"/>
                  </a:lnTo>
                  <a:lnTo>
                    <a:pt x="228600" y="438912"/>
                  </a:lnTo>
                  <a:close/>
                </a:path>
                <a:path w="1914525" h="497204">
                  <a:moveTo>
                    <a:pt x="237743" y="435864"/>
                  </a:moveTo>
                  <a:lnTo>
                    <a:pt x="236219" y="431292"/>
                  </a:lnTo>
                  <a:lnTo>
                    <a:pt x="240791" y="429767"/>
                  </a:lnTo>
                  <a:lnTo>
                    <a:pt x="242316" y="434340"/>
                  </a:lnTo>
                  <a:lnTo>
                    <a:pt x="237743" y="435864"/>
                  </a:lnTo>
                  <a:close/>
                </a:path>
                <a:path w="1914525" h="497204">
                  <a:moveTo>
                    <a:pt x="251459" y="432816"/>
                  </a:moveTo>
                  <a:lnTo>
                    <a:pt x="246888" y="432816"/>
                  </a:lnTo>
                  <a:lnTo>
                    <a:pt x="245364" y="428244"/>
                  </a:lnTo>
                  <a:lnTo>
                    <a:pt x="249935" y="426720"/>
                  </a:lnTo>
                  <a:lnTo>
                    <a:pt x="251459" y="432816"/>
                  </a:lnTo>
                  <a:close/>
                </a:path>
                <a:path w="1914525" h="497204">
                  <a:moveTo>
                    <a:pt x="256032" y="431292"/>
                  </a:moveTo>
                  <a:lnTo>
                    <a:pt x="256032" y="426720"/>
                  </a:lnTo>
                  <a:lnTo>
                    <a:pt x="260603" y="425196"/>
                  </a:lnTo>
                  <a:lnTo>
                    <a:pt x="260603" y="429767"/>
                  </a:lnTo>
                  <a:lnTo>
                    <a:pt x="256032" y="431292"/>
                  </a:lnTo>
                  <a:close/>
                </a:path>
                <a:path w="1914525" h="497204">
                  <a:moveTo>
                    <a:pt x="266700" y="428244"/>
                  </a:moveTo>
                  <a:lnTo>
                    <a:pt x="265175" y="423672"/>
                  </a:lnTo>
                  <a:lnTo>
                    <a:pt x="269748" y="422148"/>
                  </a:lnTo>
                  <a:lnTo>
                    <a:pt x="271272" y="426720"/>
                  </a:lnTo>
                  <a:lnTo>
                    <a:pt x="266700" y="428244"/>
                  </a:lnTo>
                  <a:close/>
                </a:path>
                <a:path w="1914525" h="497204">
                  <a:moveTo>
                    <a:pt x="275843" y="426720"/>
                  </a:moveTo>
                  <a:lnTo>
                    <a:pt x="274319" y="420624"/>
                  </a:lnTo>
                  <a:lnTo>
                    <a:pt x="278891" y="420624"/>
                  </a:lnTo>
                  <a:lnTo>
                    <a:pt x="280416" y="425196"/>
                  </a:lnTo>
                  <a:lnTo>
                    <a:pt x="275843" y="426720"/>
                  </a:lnTo>
                  <a:close/>
                </a:path>
                <a:path w="1914525" h="497204">
                  <a:moveTo>
                    <a:pt x="284988" y="423672"/>
                  </a:moveTo>
                  <a:lnTo>
                    <a:pt x="283464" y="419100"/>
                  </a:lnTo>
                  <a:lnTo>
                    <a:pt x="288035" y="417576"/>
                  </a:lnTo>
                  <a:lnTo>
                    <a:pt x="289559" y="422148"/>
                  </a:lnTo>
                  <a:lnTo>
                    <a:pt x="284988" y="423672"/>
                  </a:lnTo>
                  <a:close/>
                </a:path>
                <a:path w="1914525" h="497204">
                  <a:moveTo>
                    <a:pt x="298703" y="420624"/>
                  </a:moveTo>
                  <a:lnTo>
                    <a:pt x="294132" y="420624"/>
                  </a:lnTo>
                  <a:lnTo>
                    <a:pt x="292608" y="416051"/>
                  </a:lnTo>
                  <a:lnTo>
                    <a:pt x="297180" y="414528"/>
                  </a:lnTo>
                  <a:lnTo>
                    <a:pt x="298703" y="420624"/>
                  </a:lnTo>
                  <a:close/>
                </a:path>
                <a:path w="1914525" h="497204">
                  <a:moveTo>
                    <a:pt x="303275" y="419100"/>
                  </a:moveTo>
                  <a:lnTo>
                    <a:pt x="303275" y="414528"/>
                  </a:lnTo>
                  <a:lnTo>
                    <a:pt x="307848" y="413004"/>
                  </a:lnTo>
                  <a:lnTo>
                    <a:pt x="307848" y="417576"/>
                  </a:lnTo>
                  <a:lnTo>
                    <a:pt x="303275" y="419100"/>
                  </a:lnTo>
                  <a:close/>
                </a:path>
                <a:path w="1914525" h="497204">
                  <a:moveTo>
                    <a:pt x="312419" y="416051"/>
                  </a:moveTo>
                  <a:lnTo>
                    <a:pt x="312419" y="411480"/>
                  </a:lnTo>
                  <a:lnTo>
                    <a:pt x="316991" y="409956"/>
                  </a:lnTo>
                  <a:lnTo>
                    <a:pt x="318516" y="414528"/>
                  </a:lnTo>
                  <a:lnTo>
                    <a:pt x="312419" y="416051"/>
                  </a:lnTo>
                  <a:close/>
                </a:path>
                <a:path w="1914525" h="497204">
                  <a:moveTo>
                    <a:pt x="323088" y="414528"/>
                  </a:moveTo>
                  <a:lnTo>
                    <a:pt x="321564" y="408432"/>
                  </a:lnTo>
                  <a:lnTo>
                    <a:pt x="326135" y="408432"/>
                  </a:lnTo>
                  <a:lnTo>
                    <a:pt x="327659" y="413004"/>
                  </a:lnTo>
                  <a:lnTo>
                    <a:pt x="323088" y="414528"/>
                  </a:lnTo>
                  <a:close/>
                </a:path>
                <a:path w="1914525" h="497204">
                  <a:moveTo>
                    <a:pt x="332232" y="411480"/>
                  </a:moveTo>
                  <a:lnTo>
                    <a:pt x="330708" y="406908"/>
                  </a:lnTo>
                  <a:lnTo>
                    <a:pt x="335280" y="405383"/>
                  </a:lnTo>
                  <a:lnTo>
                    <a:pt x="336803" y="409956"/>
                  </a:lnTo>
                  <a:lnTo>
                    <a:pt x="332232" y="411480"/>
                  </a:lnTo>
                  <a:close/>
                </a:path>
                <a:path w="1914525" h="497204">
                  <a:moveTo>
                    <a:pt x="345948" y="408432"/>
                  </a:moveTo>
                  <a:lnTo>
                    <a:pt x="341375" y="408432"/>
                  </a:lnTo>
                  <a:lnTo>
                    <a:pt x="339851" y="403860"/>
                  </a:lnTo>
                  <a:lnTo>
                    <a:pt x="344424" y="402336"/>
                  </a:lnTo>
                  <a:lnTo>
                    <a:pt x="345948" y="408432"/>
                  </a:lnTo>
                  <a:close/>
                </a:path>
                <a:path w="1914525" h="497204">
                  <a:moveTo>
                    <a:pt x="350519" y="406908"/>
                  </a:moveTo>
                  <a:lnTo>
                    <a:pt x="348995" y="402336"/>
                  </a:lnTo>
                  <a:lnTo>
                    <a:pt x="355092" y="400812"/>
                  </a:lnTo>
                  <a:lnTo>
                    <a:pt x="355092" y="405383"/>
                  </a:lnTo>
                  <a:lnTo>
                    <a:pt x="350519" y="406908"/>
                  </a:lnTo>
                  <a:close/>
                </a:path>
                <a:path w="1914525" h="497204">
                  <a:moveTo>
                    <a:pt x="359664" y="403860"/>
                  </a:moveTo>
                  <a:lnTo>
                    <a:pt x="359664" y="399288"/>
                  </a:lnTo>
                  <a:lnTo>
                    <a:pt x="364235" y="397764"/>
                  </a:lnTo>
                  <a:lnTo>
                    <a:pt x="365759" y="402336"/>
                  </a:lnTo>
                  <a:lnTo>
                    <a:pt x="359664" y="403860"/>
                  </a:lnTo>
                  <a:close/>
                </a:path>
                <a:path w="1914525" h="497204">
                  <a:moveTo>
                    <a:pt x="370332" y="402336"/>
                  </a:moveTo>
                  <a:lnTo>
                    <a:pt x="368808" y="397764"/>
                  </a:lnTo>
                  <a:lnTo>
                    <a:pt x="373380" y="396240"/>
                  </a:lnTo>
                  <a:lnTo>
                    <a:pt x="374903" y="400812"/>
                  </a:lnTo>
                  <a:lnTo>
                    <a:pt x="370332" y="402336"/>
                  </a:lnTo>
                  <a:close/>
                </a:path>
                <a:path w="1914525" h="497204">
                  <a:moveTo>
                    <a:pt x="379475" y="399288"/>
                  </a:moveTo>
                  <a:lnTo>
                    <a:pt x="377951" y="394716"/>
                  </a:lnTo>
                  <a:lnTo>
                    <a:pt x="382524" y="393192"/>
                  </a:lnTo>
                  <a:lnTo>
                    <a:pt x="384048" y="397764"/>
                  </a:lnTo>
                  <a:lnTo>
                    <a:pt x="379475" y="399288"/>
                  </a:lnTo>
                  <a:close/>
                </a:path>
                <a:path w="1914525" h="497204">
                  <a:moveTo>
                    <a:pt x="393192" y="396240"/>
                  </a:moveTo>
                  <a:lnTo>
                    <a:pt x="388619" y="396240"/>
                  </a:lnTo>
                  <a:lnTo>
                    <a:pt x="387095" y="391667"/>
                  </a:lnTo>
                  <a:lnTo>
                    <a:pt x="391667" y="391667"/>
                  </a:lnTo>
                  <a:lnTo>
                    <a:pt x="393192" y="396240"/>
                  </a:lnTo>
                  <a:close/>
                </a:path>
                <a:path w="1914525" h="497204">
                  <a:moveTo>
                    <a:pt x="397763" y="394716"/>
                  </a:moveTo>
                  <a:lnTo>
                    <a:pt x="396240" y="390144"/>
                  </a:lnTo>
                  <a:lnTo>
                    <a:pt x="402336" y="388620"/>
                  </a:lnTo>
                  <a:lnTo>
                    <a:pt x="402336" y="393192"/>
                  </a:lnTo>
                  <a:lnTo>
                    <a:pt x="397763" y="394716"/>
                  </a:lnTo>
                  <a:close/>
                </a:path>
                <a:path w="1914525" h="497204">
                  <a:moveTo>
                    <a:pt x="406908" y="391667"/>
                  </a:moveTo>
                  <a:lnTo>
                    <a:pt x="406908" y="387096"/>
                  </a:lnTo>
                  <a:lnTo>
                    <a:pt x="411479" y="385572"/>
                  </a:lnTo>
                  <a:lnTo>
                    <a:pt x="413004" y="390144"/>
                  </a:lnTo>
                  <a:lnTo>
                    <a:pt x="406908" y="391667"/>
                  </a:lnTo>
                  <a:close/>
                </a:path>
                <a:path w="1914525" h="497204">
                  <a:moveTo>
                    <a:pt x="417575" y="390144"/>
                  </a:moveTo>
                  <a:lnTo>
                    <a:pt x="416052" y="385572"/>
                  </a:lnTo>
                  <a:lnTo>
                    <a:pt x="420624" y="384048"/>
                  </a:lnTo>
                  <a:lnTo>
                    <a:pt x="422147" y="388620"/>
                  </a:lnTo>
                  <a:lnTo>
                    <a:pt x="417575" y="390144"/>
                  </a:lnTo>
                  <a:close/>
                </a:path>
                <a:path w="1914525" h="497204">
                  <a:moveTo>
                    <a:pt x="426720" y="387096"/>
                  </a:moveTo>
                  <a:lnTo>
                    <a:pt x="425195" y="382524"/>
                  </a:lnTo>
                  <a:lnTo>
                    <a:pt x="429768" y="381000"/>
                  </a:lnTo>
                  <a:lnTo>
                    <a:pt x="431292" y="385572"/>
                  </a:lnTo>
                  <a:lnTo>
                    <a:pt x="426720" y="387096"/>
                  </a:lnTo>
                  <a:close/>
                </a:path>
                <a:path w="1914525" h="497204">
                  <a:moveTo>
                    <a:pt x="440436" y="384048"/>
                  </a:moveTo>
                  <a:lnTo>
                    <a:pt x="435863" y="384048"/>
                  </a:lnTo>
                  <a:lnTo>
                    <a:pt x="434340" y="379476"/>
                  </a:lnTo>
                  <a:lnTo>
                    <a:pt x="438911" y="379476"/>
                  </a:lnTo>
                  <a:lnTo>
                    <a:pt x="440436" y="384048"/>
                  </a:lnTo>
                  <a:close/>
                </a:path>
                <a:path w="1914525" h="497204">
                  <a:moveTo>
                    <a:pt x="445008" y="382524"/>
                  </a:moveTo>
                  <a:lnTo>
                    <a:pt x="443484" y="377951"/>
                  </a:lnTo>
                  <a:lnTo>
                    <a:pt x="449579" y="376428"/>
                  </a:lnTo>
                  <a:lnTo>
                    <a:pt x="449579" y="381000"/>
                  </a:lnTo>
                  <a:lnTo>
                    <a:pt x="445008" y="382524"/>
                  </a:lnTo>
                  <a:close/>
                </a:path>
                <a:path w="1914525" h="497204">
                  <a:moveTo>
                    <a:pt x="454152" y="379476"/>
                  </a:moveTo>
                  <a:lnTo>
                    <a:pt x="454152" y="374904"/>
                  </a:lnTo>
                  <a:lnTo>
                    <a:pt x="458724" y="373380"/>
                  </a:lnTo>
                  <a:lnTo>
                    <a:pt x="460247" y="377951"/>
                  </a:lnTo>
                  <a:lnTo>
                    <a:pt x="454152" y="379476"/>
                  </a:lnTo>
                  <a:close/>
                </a:path>
                <a:path w="1914525" h="497204">
                  <a:moveTo>
                    <a:pt x="464820" y="377951"/>
                  </a:moveTo>
                  <a:lnTo>
                    <a:pt x="463295" y="373380"/>
                  </a:lnTo>
                  <a:lnTo>
                    <a:pt x="467868" y="371856"/>
                  </a:lnTo>
                  <a:lnTo>
                    <a:pt x="469392" y="376428"/>
                  </a:lnTo>
                  <a:lnTo>
                    <a:pt x="464820" y="377951"/>
                  </a:lnTo>
                  <a:close/>
                </a:path>
                <a:path w="1914525" h="497204">
                  <a:moveTo>
                    <a:pt x="473963" y="374904"/>
                  </a:moveTo>
                  <a:lnTo>
                    <a:pt x="472440" y="370332"/>
                  </a:lnTo>
                  <a:lnTo>
                    <a:pt x="477011" y="368808"/>
                  </a:lnTo>
                  <a:lnTo>
                    <a:pt x="478536" y="373380"/>
                  </a:lnTo>
                  <a:lnTo>
                    <a:pt x="473963" y="374904"/>
                  </a:lnTo>
                  <a:close/>
                </a:path>
                <a:path w="1914525" h="497204">
                  <a:moveTo>
                    <a:pt x="487679" y="371856"/>
                  </a:moveTo>
                  <a:lnTo>
                    <a:pt x="483108" y="371856"/>
                  </a:lnTo>
                  <a:lnTo>
                    <a:pt x="481584" y="367283"/>
                  </a:lnTo>
                  <a:lnTo>
                    <a:pt x="486156" y="367283"/>
                  </a:lnTo>
                  <a:lnTo>
                    <a:pt x="487679" y="371856"/>
                  </a:lnTo>
                  <a:close/>
                </a:path>
                <a:path w="1914525" h="497204">
                  <a:moveTo>
                    <a:pt x="492252" y="370332"/>
                  </a:moveTo>
                  <a:lnTo>
                    <a:pt x="490727" y="365760"/>
                  </a:lnTo>
                  <a:lnTo>
                    <a:pt x="495299" y="364236"/>
                  </a:lnTo>
                  <a:lnTo>
                    <a:pt x="496824" y="368808"/>
                  </a:lnTo>
                  <a:lnTo>
                    <a:pt x="492252" y="370332"/>
                  </a:lnTo>
                  <a:close/>
                </a:path>
                <a:path w="1914525" h="497204">
                  <a:moveTo>
                    <a:pt x="505968" y="367283"/>
                  </a:moveTo>
                  <a:lnTo>
                    <a:pt x="501395" y="367283"/>
                  </a:lnTo>
                  <a:lnTo>
                    <a:pt x="501395" y="362712"/>
                  </a:lnTo>
                  <a:lnTo>
                    <a:pt x="505968" y="361188"/>
                  </a:lnTo>
                  <a:lnTo>
                    <a:pt x="505968" y="367283"/>
                  </a:lnTo>
                  <a:close/>
                </a:path>
                <a:path w="1914525" h="497204">
                  <a:moveTo>
                    <a:pt x="512063" y="365760"/>
                  </a:moveTo>
                  <a:lnTo>
                    <a:pt x="510540" y="361188"/>
                  </a:lnTo>
                  <a:lnTo>
                    <a:pt x="515111" y="359664"/>
                  </a:lnTo>
                  <a:lnTo>
                    <a:pt x="516636" y="364236"/>
                  </a:lnTo>
                  <a:lnTo>
                    <a:pt x="512063" y="365760"/>
                  </a:lnTo>
                  <a:close/>
                </a:path>
                <a:path w="1914525" h="497204">
                  <a:moveTo>
                    <a:pt x="521208" y="362712"/>
                  </a:moveTo>
                  <a:lnTo>
                    <a:pt x="519684" y="358140"/>
                  </a:lnTo>
                  <a:lnTo>
                    <a:pt x="524256" y="356616"/>
                  </a:lnTo>
                  <a:lnTo>
                    <a:pt x="525779" y="361188"/>
                  </a:lnTo>
                  <a:lnTo>
                    <a:pt x="521208" y="362712"/>
                  </a:lnTo>
                  <a:close/>
                </a:path>
                <a:path w="1914525" h="497204">
                  <a:moveTo>
                    <a:pt x="530352" y="361188"/>
                  </a:moveTo>
                  <a:lnTo>
                    <a:pt x="528827" y="355092"/>
                  </a:lnTo>
                  <a:lnTo>
                    <a:pt x="533399" y="355092"/>
                  </a:lnTo>
                  <a:lnTo>
                    <a:pt x="534924" y="359664"/>
                  </a:lnTo>
                  <a:lnTo>
                    <a:pt x="530352" y="361188"/>
                  </a:lnTo>
                  <a:close/>
                </a:path>
                <a:path w="1914525" h="497204">
                  <a:moveTo>
                    <a:pt x="539495" y="358140"/>
                  </a:moveTo>
                  <a:lnTo>
                    <a:pt x="537972" y="353567"/>
                  </a:lnTo>
                  <a:lnTo>
                    <a:pt x="542543" y="352044"/>
                  </a:lnTo>
                  <a:lnTo>
                    <a:pt x="544068" y="356616"/>
                  </a:lnTo>
                  <a:lnTo>
                    <a:pt x="539495" y="358140"/>
                  </a:lnTo>
                  <a:close/>
                </a:path>
                <a:path w="1914525" h="497204">
                  <a:moveTo>
                    <a:pt x="553211" y="355092"/>
                  </a:moveTo>
                  <a:lnTo>
                    <a:pt x="548640" y="355092"/>
                  </a:lnTo>
                  <a:lnTo>
                    <a:pt x="548640" y="350520"/>
                  </a:lnTo>
                  <a:lnTo>
                    <a:pt x="553211" y="348996"/>
                  </a:lnTo>
                  <a:lnTo>
                    <a:pt x="553211" y="355092"/>
                  </a:lnTo>
                  <a:close/>
                </a:path>
                <a:path w="1914525" h="497204">
                  <a:moveTo>
                    <a:pt x="559308" y="353567"/>
                  </a:moveTo>
                  <a:lnTo>
                    <a:pt x="557784" y="348996"/>
                  </a:lnTo>
                  <a:lnTo>
                    <a:pt x="562356" y="347472"/>
                  </a:lnTo>
                  <a:lnTo>
                    <a:pt x="563879" y="352044"/>
                  </a:lnTo>
                  <a:lnTo>
                    <a:pt x="559308" y="353567"/>
                  </a:lnTo>
                  <a:close/>
                </a:path>
                <a:path w="1914525" h="497204">
                  <a:moveTo>
                    <a:pt x="568452" y="350520"/>
                  </a:moveTo>
                  <a:lnTo>
                    <a:pt x="566927" y="345948"/>
                  </a:lnTo>
                  <a:lnTo>
                    <a:pt x="571499" y="344424"/>
                  </a:lnTo>
                  <a:lnTo>
                    <a:pt x="573024" y="348996"/>
                  </a:lnTo>
                  <a:lnTo>
                    <a:pt x="568452" y="350520"/>
                  </a:lnTo>
                  <a:close/>
                </a:path>
                <a:path w="1914525" h="497204">
                  <a:moveTo>
                    <a:pt x="577595" y="348996"/>
                  </a:moveTo>
                  <a:lnTo>
                    <a:pt x="576072" y="342900"/>
                  </a:lnTo>
                  <a:lnTo>
                    <a:pt x="580643" y="342900"/>
                  </a:lnTo>
                  <a:lnTo>
                    <a:pt x="582168" y="347472"/>
                  </a:lnTo>
                  <a:lnTo>
                    <a:pt x="577595" y="348996"/>
                  </a:lnTo>
                  <a:close/>
                </a:path>
                <a:path w="1914525" h="497204">
                  <a:moveTo>
                    <a:pt x="586740" y="345948"/>
                  </a:moveTo>
                  <a:lnTo>
                    <a:pt x="585215" y="341376"/>
                  </a:lnTo>
                  <a:lnTo>
                    <a:pt x="589788" y="339851"/>
                  </a:lnTo>
                  <a:lnTo>
                    <a:pt x="591311" y="344424"/>
                  </a:lnTo>
                  <a:lnTo>
                    <a:pt x="586740" y="345948"/>
                  </a:lnTo>
                  <a:close/>
                </a:path>
                <a:path w="1914525" h="497204">
                  <a:moveTo>
                    <a:pt x="600456" y="342900"/>
                  </a:moveTo>
                  <a:lnTo>
                    <a:pt x="595884" y="342900"/>
                  </a:lnTo>
                  <a:lnTo>
                    <a:pt x="595884" y="338328"/>
                  </a:lnTo>
                  <a:lnTo>
                    <a:pt x="600456" y="336804"/>
                  </a:lnTo>
                  <a:lnTo>
                    <a:pt x="600456" y="342900"/>
                  </a:lnTo>
                  <a:close/>
                </a:path>
                <a:path w="1914525" h="497204">
                  <a:moveTo>
                    <a:pt x="606552" y="341376"/>
                  </a:moveTo>
                  <a:lnTo>
                    <a:pt x="605027" y="336804"/>
                  </a:lnTo>
                  <a:lnTo>
                    <a:pt x="609599" y="335280"/>
                  </a:lnTo>
                  <a:lnTo>
                    <a:pt x="611124" y="339851"/>
                  </a:lnTo>
                  <a:lnTo>
                    <a:pt x="606552" y="341376"/>
                  </a:lnTo>
                  <a:close/>
                </a:path>
                <a:path w="1914525" h="497204">
                  <a:moveTo>
                    <a:pt x="615695" y="338328"/>
                  </a:moveTo>
                  <a:lnTo>
                    <a:pt x="614172" y="333756"/>
                  </a:lnTo>
                  <a:lnTo>
                    <a:pt x="618743" y="332232"/>
                  </a:lnTo>
                  <a:lnTo>
                    <a:pt x="620268" y="336804"/>
                  </a:lnTo>
                  <a:lnTo>
                    <a:pt x="615695" y="338328"/>
                  </a:lnTo>
                  <a:close/>
                </a:path>
                <a:path w="1914525" h="497204">
                  <a:moveTo>
                    <a:pt x="624840" y="336804"/>
                  </a:moveTo>
                  <a:lnTo>
                    <a:pt x="623315" y="330708"/>
                  </a:lnTo>
                  <a:lnTo>
                    <a:pt x="627888" y="330708"/>
                  </a:lnTo>
                  <a:lnTo>
                    <a:pt x="629411" y="335280"/>
                  </a:lnTo>
                  <a:lnTo>
                    <a:pt x="624840" y="336804"/>
                  </a:lnTo>
                  <a:close/>
                </a:path>
                <a:path w="1914525" h="497204">
                  <a:moveTo>
                    <a:pt x="633984" y="333756"/>
                  </a:moveTo>
                  <a:lnTo>
                    <a:pt x="632459" y="329183"/>
                  </a:lnTo>
                  <a:lnTo>
                    <a:pt x="637031" y="327660"/>
                  </a:lnTo>
                  <a:lnTo>
                    <a:pt x="638556" y="332232"/>
                  </a:lnTo>
                  <a:lnTo>
                    <a:pt x="633984" y="333756"/>
                  </a:lnTo>
                  <a:close/>
                </a:path>
                <a:path w="1914525" h="497204">
                  <a:moveTo>
                    <a:pt x="647699" y="330708"/>
                  </a:moveTo>
                  <a:lnTo>
                    <a:pt x="643127" y="330708"/>
                  </a:lnTo>
                  <a:lnTo>
                    <a:pt x="643127" y="326136"/>
                  </a:lnTo>
                  <a:lnTo>
                    <a:pt x="647699" y="326136"/>
                  </a:lnTo>
                  <a:lnTo>
                    <a:pt x="647699" y="330708"/>
                  </a:lnTo>
                  <a:close/>
                </a:path>
                <a:path w="1914525" h="497204">
                  <a:moveTo>
                    <a:pt x="653795" y="329183"/>
                  </a:moveTo>
                  <a:lnTo>
                    <a:pt x="652272" y="324612"/>
                  </a:lnTo>
                  <a:lnTo>
                    <a:pt x="656843" y="323088"/>
                  </a:lnTo>
                  <a:lnTo>
                    <a:pt x="658368" y="327660"/>
                  </a:lnTo>
                  <a:lnTo>
                    <a:pt x="653795" y="329183"/>
                  </a:lnTo>
                  <a:close/>
                </a:path>
                <a:path w="1914525" h="497204">
                  <a:moveTo>
                    <a:pt x="662940" y="326136"/>
                  </a:moveTo>
                  <a:lnTo>
                    <a:pt x="661415" y="321564"/>
                  </a:lnTo>
                  <a:lnTo>
                    <a:pt x="665988" y="320040"/>
                  </a:lnTo>
                  <a:lnTo>
                    <a:pt x="667511" y="324612"/>
                  </a:lnTo>
                  <a:lnTo>
                    <a:pt x="662940" y="326136"/>
                  </a:lnTo>
                  <a:close/>
                </a:path>
                <a:path w="1914525" h="497204">
                  <a:moveTo>
                    <a:pt x="672084" y="324612"/>
                  </a:moveTo>
                  <a:lnTo>
                    <a:pt x="670559" y="320040"/>
                  </a:lnTo>
                  <a:lnTo>
                    <a:pt x="675131" y="318516"/>
                  </a:lnTo>
                  <a:lnTo>
                    <a:pt x="676656" y="323088"/>
                  </a:lnTo>
                  <a:lnTo>
                    <a:pt x="672084" y="324612"/>
                  </a:lnTo>
                  <a:close/>
                </a:path>
                <a:path w="1914525" h="497204">
                  <a:moveTo>
                    <a:pt x="681227" y="321564"/>
                  </a:moveTo>
                  <a:lnTo>
                    <a:pt x="679704" y="316992"/>
                  </a:lnTo>
                  <a:lnTo>
                    <a:pt x="684275" y="315467"/>
                  </a:lnTo>
                  <a:lnTo>
                    <a:pt x="685799" y="320040"/>
                  </a:lnTo>
                  <a:lnTo>
                    <a:pt x="681227" y="321564"/>
                  </a:lnTo>
                  <a:close/>
                </a:path>
                <a:path w="1914525" h="497204">
                  <a:moveTo>
                    <a:pt x="694943" y="318516"/>
                  </a:moveTo>
                  <a:lnTo>
                    <a:pt x="690372" y="318516"/>
                  </a:lnTo>
                  <a:lnTo>
                    <a:pt x="688847" y="313944"/>
                  </a:lnTo>
                  <a:lnTo>
                    <a:pt x="694943" y="313944"/>
                  </a:lnTo>
                  <a:lnTo>
                    <a:pt x="694943" y="318516"/>
                  </a:lnTo>
                  <a:close/>
                </a:path>
                <a:path w="1914525" h="497204">
                  <a:moveTo>
                    <a:pt x="699515" y="316992"/>
                  </a:moveTo>
                  <a:lnTo>
                    <a:pt x="699515" y="312420"/>
                  </a:lnTo>
                  <a:lnTo>
                    <a:pt x="704088" y="310896"/>
                  </a:lnTo>
                  <a:lnTo>
                    <a:pt x="705611" y="315467"/>
                  </a:lnTo>
                  <a:lnTo>
                    <a:pt x="699515" y="316992"/>
                  </a:lnTo>
                  <a:close/>
                </a:path>
                <a:path w="1914525" h="497204">
                  <a:moveTo>
                    <a:pt x="710184" y="313944"/>
                  </a:moveTo>
                  <a:lnTo>
                    <a:pt x="708659" y="309372"/>
                  </a:lnTo>
                  <a:lnTo>
                    <a:pt x="713231" y="307848"/>
                  </a:lnTo>
                  <a:lnTo>
                    <a:pt x="714756" y="312420"/>
                  </a:lnTo>
                  <a:lnTo>
                    <a:pt x="710184" y="313944"/>
                  </a:lnTo>
                  <a:close/>
                </a:path>
                <a:path w="1914525" h="497204">
                  <a:moveTo>
                    <a:pt x="719327" y="312420"/>
                  </a:moveTo>
                  <a:lnTo>
                    <a:pt x="717804" y="307848"/>
                  </a:lnTo>
                  <a:lnTo>
                    <a:pt x="722375" y="306324"/>
                  </a:lnTo>
                  <a:lnTo>
                    <a:pt x="723899" y="310896"/>
                  </a:lnTo>
                  <a:lnTo>
                    <a:pt x="719327" y="312420"/>
                  </a:lnTo>
                  <a:close/>
                </a:path>
                <a:path w="1914525" h="497204">
                  <a:moveTo>
                    <a:pt x="728472" y="309372"/>
                  </a:moveTo>
                  <a:lnTo>
                    <a:pt x="726947" y="304800"/>
                  </a:lnTo>
                  <a:lnTo>
                    <a:pt x="731520" y="303276"/>
                  </a:lnTo>
                  <a:lnTo>
                    <a:pt x="733043" y="307848"/>
                  </a:lnTo>
                  <a:lnTo>
                    <a:pt x="728472" y="309372"/>
                  </a:lnTo>
                  <a:close/>
                </a:path>
                <a:path w="1914525" h="497204">
                  <a:moveTo>
                    <a:pt x="742188" y="306324"/>
                  </a:moveTo>
                  <a:lnTo>
                    <a:pt x="737615" y="306324"/>
                  </a:lnTo>
                  <a:lnTo>
                    <a:pt x="736092" y="301751"/>
                  </a:lnTo>
                  <a:lnTo>
                    <a:pt x="742188" y="301751"/>
                  </a:lnTo>
                  <a:lnTo>
                    <a:pt x="742188" y="306324"/>
                  </a:lnTo>
                  <a:close/>
                </a:path>
                <a:path w="1914525" h="497204">
                  <a:moveTo>
                    <a:pt x="746759" y="304800"/>
                  </a:moveTo>
                  <a:lnTo>
                    <a:pt x="746759" y="300228"/>
                  </a:lnTo>
                  <a:lnTo>
                    <a:pt x="751331" y="298704"/>
                  </a:lnTo>
                  <a:lnTo>
                    <a:pt x="752856" y="303276"/>
                  </a:lnTo>
                  <a:lnTo>
                    <a:pt x="746759" y="304800"/>
                  </a:lnTo>
                  <a:close/>
                </a:path>
                <a:path w="1914525" h="497204">
                  <a:moveTo>
                    <a:pt x="757427" y="301751"/>
                  </a:moveTo>
                  <a:lnTo>
                    <a:pt x="755904" y="297180"/>
                  </a:lnTo>
                  <a:lnTo>
                    <a:pt x="760475" y="295656"/>
                  </a:lnTo>
                  <a:lnTo>
                    <a:pt x="761999" y="300228"/>
                  </a:lnTo>
                  <a:lnTo>
                    <a:pt x="757427" y="301751"/>
                  </a:lnTo>
                  <a:close/>
                </a:path>
                <a:path w="1914525" h="497204">
                  <a:moveTo>
                    <a:pt x="766572" y="300228"/>
                  </a:moveTo>
                  <a:lnTo>
                    <a:pt x="765047" y="295656"/>
                  </a:lnTo>
                  <a:lnTo>
                    <a:pt x="769620" y="294132"/>
                  </a:lnTo>
                  <a:lnTo>
                    <a:pt x="771143" y="298704"/>
                  </a:lnTo>
                  <a:lnTo>
                    <a:pt x="766572" y="300228"/>
                  </a:lnTo>
                  <a:close/>
                </a:path>
                <a:path w="1914525" h="497204">
                  <a:moveTo>
                    <a:pt x="775715" y="297180"/>
                  </a:moveTo>
                  <a:lnTo>
                    <a:pt x="774192" y="292608"/>
                  </a:lnTo>
                  <a:lnTo>
                    <a:pt x="778763" y="291083"/>
                  </a:lnTo>
                  <a:lnTo>
                    <a:pt x="780288" y="295656"/>
                  </a:lnTo>
                  <a:lnTo>
                    <a:pt x="775715" y="297180"/>
                  </a:lnTo>
                  <a:close/>
                </a:path>
                <a:path w="1914525" h="497204">
                  <a:moveTo>
                    <a:pt x="784859" y="295656"/>
                  </a:moveTo>
                  <a:lnTo>
                    <a:pt x="783336" y="289560"/>
                  </a:lnTo>
                  <a:lnTo>
                    <a:pt x="789431" y="289560"/>
                  </a:lnTo>
                  <a:lnTo>
                    <a:pt x="789431" y="294132"/>
                  </a:lnTo>
                  <a:lnTo>
                    <a:pt x="784859" y="295656"/>
                  </a:lnTo>
                  <a:close/>
                </a:path>
                <a:path w="1914525" h="497204">
                  <a:moveTo>
                    <a:pt x="794004" y="292608"/>
                  </a:moveTo>
                  <a:lnTo>
                    <a:pt x="794004" y="288036"/>
                  </a:lnTo>
                  <a:lnTo>
                    <a:pt x="798575" y="286512"/>
                  </a:lnTo>
                  <a:lnTo>
                    <a:pt x="800099" y="291083"/>
                  </a:lnTo>
                  <a:lnTo>
                    <a:pt x="794004" y="292608"/>
                  </a:lnTo>
                  <a:close/>
                </a:path>
                <a:path w="1914525" h="497204">
                  <a:moveTo>
                    <a:pt x="809243" y="289560"/>
                  </a:moveTo>
                  <a:lnTo>
                    <a:pt x="804672" y="289560"/>
                  </a:lnTo>
                  <a:lnTo>
                    <a:pt x="803147" y="284988"/>
                  </a:lnTo>
                  <a:lnTo>
                    <a:pt x="807720" y="283464"/>
                  </a:lnTo>
                  <a:lnTo>
                    <a:pt x="809243" y="289560"/>
                  </a:lnTo>
                  <a:close/>
                </a:path>
                <a:path w="1914525" h="497204">
                  <a:moveTo>
                    <a:pt x="813815" y="288036"/>
                  </a:moveTo>
                  <a:lnTo>
                    <a:pt x="812292" y="283464"/>
                  </a:lnTo>
                  <a:lnTo>
                    <a:pt x="816863" y="281940"/>
                  </a:lnTo>
                  <a:lnTo>
                    <a:pt x="818388" y="286512"/>
                  </a:lnTo>
                  <a:lnTo>
                    <a:pt x="813815" y="288036"/>
                  </a:lnTo>
                  <a:close/>
                </a:path>
                <a:path w="1914525" h="497204">
                  <a:moveTo>
                    <a:pt x="822959" y="284988"/>
                  </a:moveTo>
                  <a:lnTo>
                    <a:pt x="821436" y="280416"/>
                  </a:lnTo>
                  <a:lnTo>
                    <a:pt x="826008" y="278892"/>
                  </a:lnTo>
                  <a:lnTo>
                    <a:pt x="827531" y="283464"/>
                  </a:lnTo>
                  <a:lnTo>
                    <a:pt x="822959" y="284988"/>
                  </a:lnTo>
                  <a:close/>
                </a:path>
                <a:path w="1914525" h="497204">
                  <a:moveTo>
                    <a:pt x="832104" y="283464"/>
                  </a:moveTo>
                  <a:lnTo>
                    <a:pt x="830579" y="277367"/>
                  </a:lnTo>
                  <a:lnTo>
                    <a:pt x="836675" y="277367"/>
                  </a:lnTo>
                  <a:lnTo>
                    <a:pt x="836675" y="281940"/>
                  </a:lnTo>
                  <a:lnTo>
                    <a:pt x="832104" y="283464"/>
                  </a:lnTo>
                  <a:close/>
                </a:path>
                <a:path w="1914525" h="497204">
                  <a:moveTo>
                    <a:pt x="841247" y="280416"/>
                  </a:moveTo>
                  <a:lnTo>
                    <a:pt x="841247" y="275844"/>
                  </a:lnTo>
                  <a:lnTo>
                    <a:pt x="845820" y="274320"/>
                  </a:lnTo>
                  <a:lnTo>
                    <a:pt x="845820" y="278892"/>
                  </a:lnTo>
                  <a:lnTo>
                    <a:pt x="841247" y="280416"/>
                  </a:lnTo>
                  <a:close/>
                </a:path>
                <a:path w="1914525" h="497204">
                  <a:moveTo>
                    <a:pt x="856488" y="277367"/>
                  </a:moveTo>
                  <a:lnTo>
                    <a:pt x="851915" y="277367"/>
                  </a:lnTo>
                  <a:lnTo>
                    <a:pt x="850392" y="272796"/>
                  </a:lnTo>
                  <a:lnTo>
                    <a:pt x="854963" y="271272"/>
                  </a:lnTo>
                  <a:lnTo>
                    <a:pt x="856488" y="277367"/>
                  </a:lnTo>
                  <a:close/>
                </a:path>
                <a:path w="1914525" h="497204">
                  <a:moveTo>
                    <a:pt x="861059" y="275844"/>
                  </a:moveTo>
                  <a:lnTo>
                    <a:pt x="859536" y="271272"/>
                  </a:lnTo>
                  <a:lnTo>
                    <a:pt x="864108" y="269748"/>
                  </a:lnTo>
                  <a:lnTo>
                    <a:pt x="865631" y="274320"/>
                  </a:lnTo>
                  <a:lnTo>
                    <a:pt x="861059" y="275844"/>
                  </a:lnTo>
                  <a:close/>
                </a:path>
                <a:path w="1914525" h="497204">
                  <a:moveTo>
                    <a:pt x="870204" y="272796"/>
                  </a:moveTo>
                  <a:lnTo>
                    <a:pt x="868679" y="268224"/>
                  </a:lnTo>
                  <a:lnTo>
                    <a:pt x="873252" y="266700"/>
                  </a:lnTo>
                  <a:lnTo>
                    <a:pt x="874775" y="271272"/>
                  </a:lnTo>
                  <a:lnTo>
                    <a:pt x="870204" y="272796"/>
                  </a:lnTo>
                  <a:close/>
                </a:path>
                <a:path w="1914525" h="497204">
                  <a:moveTo>
                    <a:pt x="879347" y="271272"/>
                  </a:moveTo>
                  <a:lnTo>
                    <a:pt x="877824" y="265176"/>
                  </a:lnTo>
                  <a:lnTo>
                    <a:pt x="882395" y="265176"/>
                  </a:lnTo>
                  <a:lnTo>
                    <a:pt x="883920" y="269748"/>
                  </a:lnTo>
                  <a:lnTo>
                    <a:pt x="879347" y="271272"/>
                  </a:lnTo>
                  <a:close/>
                </a:path>
                <a:path w="1914525" h="497204">
                  <a:moveTo>
                    <a:pt x="888492" y="268224"/>
                  </a:moveTo>
                  <a:lnTo>
                    <a:pt x="888492" y="263651"/>
                  </a:lnTo>
                  <a:lnTo>
                    <a:pt x="893063" y="262128"/>
                  </a:lnTo>
                  <a:lnTo>
                    <a:pt x="893063" y="266700"/>
                  </a:lnTo>
                  <a:lnTo>
                    <a:pt x="888492" y="268224"/>
                  </a:lnTo>
                  <a:close/>
                </a:path>
                <a:path w="1914525" h="497204">
                  <a:moveTo>
                    <a:pt x="903731" y="265176"/>
                  </a:moveTo>
                  <a:lnTo>
                    <a:pt x="899159" y="265176"/>
                  </a:lnTo>
                  <a:lnTo>
                    <a:pt x="897636" y="260604"/>
                  </a:lnTo>
                  <a:lnTo>
                    <a:pt x="902208" y="259080"/>
                  </a:lnTo>
                  <a:lnTo>
                    <a:pt x="903731" y="265176"/>
                  </a:lnTo>
                  <a:close/>
                </a:path>
                <a:path w="1914525" h="497204">
                  <a:moveTo>
                    <a:pt x="908304" y="263651"/>
                  </a:moveTo>
                  <a:lnTo>
                    <a:pt x="906779" y="259080"/>
                  </a:lnTo>
                  <a:lnTo>
                    <a:pt x="911352" y="257556"/>
                  </a:lnTo>
                  <a:lnTo>
                    <a:pt x="912875" y="262128"/>
                  </a:lnTo>
                  <a:lnTo>
                    <a:pt x="908304" y="263651"/>
                  </a:lnTo>
                  <a:close/>
                </a:path>
                <a:path w="1914525" h="497204">
                  <a:moveTo>
                    <a:pt x="917447" y="260604"/>
                  </a:moveTo>
                  <a:lnTo>
                    <a:pt x="915924" y="256032"/>
                  </a:lnTo>
                  <a:lnTo>
                    <a:pt x="920495" y="254508"/>
                  </a:lnTo>
                  <a:lnTo>
                    <a:pt x="922020" y="259080"/>
                  </a:lnTo>
                  <a:lnTo>
                    <a:pt x="917447" y="260604"/>
                  </a:lnTo>
                  <a:close/>
                </a:path>
                <a:path w="1914525" h="497204">
                  <a:moveTo>
                    <a:pt x="926592" y="259080"/>
                  </a:moveTo>
                  <a:lnTo>
                    <a:pt x="925068" y="254508"/>
                  </a:lnTo>
                  <a:lnTo>
                    <a:pt x="929640" y="252983"/>
                  </a:lnTo>
                  <a:lnTo>
                    <a:pt x="931163" y="257556"/>
                  </a:lnTo>
                  <a:lnTo>
                    <a:pt x="926592" y="259080"/>
                  </a:lnTo>
                  <a:close/>
                </a:path>
                <a:path w="1914525" h="497204">
                  <a:moveTo>
                    <a:pt x="935736" y="256032"/>
                  </a:moveTo>
                  <a:lnTo>
                    <a:pt x="935736" y="251460"/>
                  </a:lnTo>
                  <a:lnTo>
                    <a:pt x="940308" y="249936"/>
                  </a:lnTo>
                  <a:lnTo>
                    <a:pt x="940308" y="254508"/>
                  </a:lnTo>
                  <a:lnTo>
                    <a:pt x="935736" y="256032"/>
                  </a:lnTo>
                  <a:close/>
                </a:path>
                <a:path w="1914525" h="497204">
                  <a:moveTo>
                    <a:pt x="950975" y="252983"/>
                  </a:moveTo>
                  <a:lnTo>
                    <a:pt x="946404" y="252983"/>
                  </a:lnTo>
                  <a:lnTo>
                    <a:pt x="944879" y="248412"/>
                  </a:lnTo>
                  <a:lnTo>
                    <a:pt x="949452" y="248412"/>
                  </a:lnTo>
                  <a:lnTo>
                    <a:pt x="950975" y="252983"/>
                  </a:lnTo>
                  <a:close/>
                </a:path>
                <a:path w="1914525" h="497204">
                  <a:moveTo>
                    <a:pt x="955547" y="251460"/>
                  </a:moveTo>
                  <a:lnTo>
                    <a:pt x="954024" y="246888"/>
                  </a:lnTo>
                  <a:lnTo>
                    <a:pt x="958595" y="245364"/>
                  </a:lnTo>
                  <a:lnTo>
                    <a:pt x="960120" y="249936"/>
                  </a:lnTo>
                  <a:lnTo>
                    <a:pt x="955547" y="251460"/>
                  </a:lnTo>
                  <a:close/>
                </a:path>
                <a:path w="1914525" h="497204">
                  <a:moveTo>
                    <a:pt x="964692" y="248412"/>
                  </a:moveTo>
                  <a:lnTo>
                    <a:pt x="963168" y="243840"/>
                  </a:lnTo>
                  <a:lnTo>
                    <a:pt x="967740" y="242316"/>
                  </a:lnTo>
                  <a:lnTo>
                    <a:pt x="969263" y="246888"/>
                  </a:lnTo>
                  <a:lnTo>
                    <a:pt x="964692" y="248412"/>
                  </a:lnTo>
                  <a:close/>
                </a:path>
                <a:path w="1914525" h="497204">
                  <a:moveTo>
                    <a:pt x="973836" y="246888"/>
                  </a:moveTo>
                  <a:lnTo>
                    <a:pt x="972311" y="242316"/>
                  </a:lnTo>
                  <a:lnTo>
                    <a:pt x="976884" y="240792"/>
                  </a:lnTo>
                  <a:lnTo>
                    <a:pt x="978408" y="245364"/>
                  </a:lnTo>
                  <a:lnTo>
                    <a:pt x="973836" y="246888"/>
                  </a:lnTo>
                  <a:close/>
                </a:path>
                <a:path w="1914525" h="497204">
                  <a:moveTo>
                    <a:pt x="982979" y="243840"/>
                  </a:moveTo>
                  <a:lnTo>
                    <a:pt x="982979" y="239267"/>
                  </a:lnTo>
                  <a:lnTo>
                    <a:pt x="987552" y="237744"/>
                  </a:lnTo>
                  <a:lnTo>
                    <a:pt x="987552" y="242316"/>
                  </a:lnTo>
                  <a:lnTo>
                    <a:pt x="982979" y="243840"/>
                  </a:lnTo>
                  <a:close/>
                </a:path>
                <a:path w="1914525" h="497204">
                  <a:moveTo>
                    <a:pt x="998220" y="240792"/>
                  </a:moveTo>
                  <a:lnTo>
                    <a:pt x="993647" y="240792"/>
                  </a:lnTo>
                  <a:lnTo>
                    <a:pt x="992124" y="236220"/>
                  </a:lnTo>
                  <a:lnTo>
                    <a:pt x="996695" y="236220"/>
                  </a:lnTo>
                  <a:lnTo>
                    <a:pt x="998220" y="240792"/>
                  </a:lnTo>
                  <a:close/>
                </a:path>
                <a:path w="1914525" h="497204">
                  <a:moveTo>
                    <a:pt x="1002792" y="239267"/>
                  </a:moveTo>
                  <a:lnTo>
                    <a:pt x="1001268" y="234696"/>
                  </a:lnTo>
                  <a:lnTo>
                    <a:pt x="1005840" y="233172"/>
                  </a:lnTo>
                  <a:lnTo>
                    <a:pt x="1007363" y="237744"/>
                  </a:lnTo>
                  <a:lnTo>
                    <a:pt x="1002792" y="239267"/>
                  </a:lnTo>
                  <a:close/>
                </a:path>
                <a:path w="1914525" h="497204">
                  <a:moveTo>
                    <a:pt x="1011936" y="236220"/>
                  </a:moveTo>
                  <a:lnTo>
                    <a:pt x="1010411" y="231648"/>
                  </a:lnTo>
                  <a:lnTo>
                    <a:pt x="1014984" y="230124"/>
                  </a:lnTo>
                  <a:lnTo>
                    <a:pt x="1016508" y="234696"/>
                  </a:lnTo>
                  <a:lnTo>
                    <a:pt x="1011936" y="236220"/>
                  </a:lnTo>
                  <a:close/>
                </a:path>
                <a:path w="1914525" h="497204">
                  <a:moveTo>
                    <a:pt x="1021079" y="234696"/>
                  </a:moveTo>
                  <a:lnTo>
                    <a:pt x="1019556" y="230124"/>
                  </a:lnTo>
                  <a:lnTo>
                    <a:pt x="1024127" y="228600"/>
                  </a:lnTo>
                  <a:lnTo>
                    <a:pt x="1025652" y="233172"/>
                  </a:lnTo>
                  <a:lnTo>
                    <a:pt x="1021079" y="234696"/>
                  </a:lnTo>
                  <a:close/>
                </a:path>
                <a:path w="1914525" h="497204">
                  <a:moveTo>
                    <a:pt x="1030224" y="231648"/>
                  </a:moveTo>
                  <a:lnTo>
                    <a:pt x="1028699" y="227076"/>
                  </a:lnTo>
                  <a:lnTo>
                    <a:pt x="1034795" y="225551"/>
                  </a:lnTo>
                  <a:lnTo>
                    <a:pt x="1034795" y="230124"/>
                  </a:lnTo>
                  <a:lnTo>
                    <a:pt x="1030224" y="231648"/>
                  </a:lnTo>
                  <a:close/>
                </a:path>
                <a:path w="1914525" h="497204">
                  <a:moveTo>
                    <a:pt x="1045463" y="228600"/>
                  </a:moveTo>
                  <a:lnTo>
                    <a:pt x="1039368" y="228600"/>
                  </a:lnTo>
                  <a:lnTo>
                    <a:pt x="1039368" y="224028"/>
                  </a:lnTo>
                  <a:lnTo>
                    <a:pt x="1043940" y="224028"/>
                  </a:lnTo>
                  <a:lnTo>
                    <a:pt x="1045463" y="228600"/>
                  </a:lnTo>
                  <a:close/>
                </a:path>
                <a:path w="1914525" h="497204">
                  <a:moveTo>
                    <a:pt x="1050036" y="227076"/>
                  </a:moveTo>
                  <a:lnTo>
                    <a:pt x="1048511" y="222504"/>
                  </a:lnTo>
                  <a:lnTo>
                    <a:pt x="1053084" y="220980"/>
                  </a:lnTo>
                  <a:lnTo>
                    <a:pt x="1054608" y="225551"/>
                  </a:lnTo>
                  <a:lnTo>
                    <a:pt x="1050036" y="227076"/>
                  </a:lnTo>
                  <a:close/>
                </a:path>
                <a:path w="1914525" h="497204">
                  <a:moveTo>
                    <a:pt x="1063752" y="224028"/>
                  </a:moveTo>
                  <a:lnTo>
                    <a:pt x="1059179" y="224028"/>
                  </a:lnTo>
                  <a:lnTo>
                    <a:pt x="1057656" y="219456"/>
                  </a:lnTo>
                  <a:lnTo>
                    <a:pt x="1062227" y="217932"/>
                  </a:lnTo>
                  <a:lnTo>
                    <a:pt x="1063752" y="224028"/>
                  </a:lnTo>
                  <a:close/>
                </a:path>
                <a:path w="1914525" h="497204">
                  <a:moveTo>
                    <a:pt x="1068324" y="222504"/>
                  </a:moveTo>
                  <a:lnTo>
                    <a:pt x="1066799" y="217932"/>
                  </a:lnTo>
                  <a:lnTo>
                    <a:pt x="1071372" y="216408"/>
                  </a:lnTo>
                  <a:lnTo>
                    <a:pt x="1072895" y="220980"/>
                  </a:lnTo>
                  <a:lnTo>
                    <a:pt x="1068324" y="222504"/>
                  </a:lnTo>
                  <a:close/>
                </a:path>
                <a:path w="1914525" h="497204">
                  <a:moveTo>
                    <a:pt x="1077468" y="219456"/>
                  </a:moveTo>
                  <a:lnTo>
                    <a:pt x="1075943" y="214883"/>
                  </a:lnTo>
                  <a:lnTo>
                    <a:pt x="1082040" y="213360"/>
                  </a:lnTo>
                  <a:lnTo>
                    <a:pt x="1082040" y="217932"/>
                  </a:lnTo>
                  <a:lnTo>
                    <a:pt x="1077468" y="219456"/>
                  </a:lnTo>
                  <a:close/>
                </a:path>
                <a:path w="1914525" h="497204">
                  <a:moveTo>
                    <a:pt x="1086611" y="217932"/>
                  </a:moveTo>
                  <a:lnTo>
                    <a:pt x="1086611" y="211836"/>
                  </a:lnTo>
                  <a:lnTo>
                    <a:pt x="1091184" y="211836"/>
                  </a:lnTo>
                  <a:lnTo>
                    <a:pt x="1092708" y="216408"/>
                  </a:lnTo>
                  <a:lnTo>
                    <a:pt x="1086611" y="217932"/>
                  </a:lnTo>
                  <a:close/>
                </a:path>
                <a:path w="1914525" h="497204">
                  <a:moveTo>
                    <a:pt x="1097279" y="214883"/>
                  </a:moveTo>
                  <a:lnTo>
                    <a:pt x="1095756" y="210312"/>
                  </a:lnTo>
                  <a:lnTo>
                    <a:pt x="1100327" y="208788"/>
                  </a:lnTo>
                  <a:lnTo>
                    <a:pt x="1101852" y="213360"/>
                  </a:lnTo>
                  <a:lnTo>
                    <a:pt x="1097279" y="214883"/>
                  </a:lnTo>
                  <a:close/>
                </a:path>
                <a:path w="1914525" h="497204">
                  <a:moveTo>
                    <a:pt x="1110995" y="211836"/>
                  </a:moveTo>
                  <a:lnTo>
                    <a:pt x="1106424" y="211836"/>
                  </a:lnTo>
                  <a:lnTo>
                    <a:pt x="1104899" y="207264"/>
                  </a:lnTo>
                  <a:lnTo>
                    <a:pt x="1109472" y="205740"/>
                  </a:lnTo>
                  <a:lnTo>
                    <a:pt x="1110995" y="211836"/>
                  </a:lnTo>
                  <a:close/>
                </a:path>
                <a:path w="1914525" h="497204">
                  <a:moveTo>
                    <a:pt x="1115568" y="210312"/>
                  </a:moveTo>
                  <a:lnTo>
                    <a:pt x="1114043" y="205740"/>
                  </a:lnTo>
                  <a:lnTo>
                    <a:pt x="1118615" y="204216"/>
                  </a:lnTo>
                  <a:lnTo>
                    <a:pt x="1120140" y="208788"/>
                  </a:lnTo>
                  <a:lnTo>
                    <a:pt x="1115568" y="210312"/>
                  </a:lnTo>
                  <a:close/>
                </a:path>
                <a:path w="1914525" h="497204">
                  <a:moveTo>
                    <a:pt x="1124711" y="207264"/>
                  </a:moveTo>
                  <a:lnTo>
                    <a:pt x="1123188" y="202692"/>
                  </a:lnTo>
                  <a:lnTo>
                    <a:pt x="1129284" y="201167"/>
                  </a:lnTo>
                  <a:lnTo>
                    <a:pt x="1129284" y="205740"/>
                  </a:lnTo>
                  <a:lnTo>
                    <a:pt x="1124711" y="207264"/>
                  </a:lnTo>
                  <a:close/>
                </a:path>
                <a:path w="1914525" h="497204">
                  <a:moveTo>
                    <a:pt x="1133856" y="205740"/>
                  </a:moveTo>
                  <a:lnTo>
                    <a:pt x="1133856" y="199644"/>
                  </a:lnTo>
                  <a:lnTo>
                    <a:pt x="1138427" y="199644"/>
                  </a:lnTo>
                  <a:lnTo>
                    <a:pt x="1139952" y="204216"/>
                  </a:lnTo>
                  <a:lnTo>
                    <a:pt x="1133856" y="205740"/>
                  </a:lnTo>
                  <a:close/>
                </a:path>
                <a:path w="1914525" h="497204">
                  <a:moveTo>
                    <a:pt x="1144524" y="202692"/>
                  </a:moveTo>
                  <a:lnTo>
                    <a:pt x="1142999" y="198120"/>
                  </a:lnTo>
                  <a:lnTo>
                    <a:pt x="1147572" y="196596"/>
                  </a:lnTo>
                  <a:lnTo>
                    <a:pt x="1149095" y="201167"/>
                  </a:lnTo>
                  <a:lnTo>
                    <a:pt x="1144524" y="202692"/>
                  </a:lnTo>
                  <a:close/>
                </a:path>
                <a:path w="1914525" h="497204">
                  <a:moveTo>
                    <a:pt x="1158240" y="199644"/>
                  </a:moveTo>
                  <a:lnTo>
                    <a:pt x="1153668" y="199644"/>
                  </a:lnTo>
                  <a:lnTo>
                    <a:pt x="1152143" y="195072"/>
                  </a:lnTo>
                  <a:lnTo>
                    <a:pt x="1156715" y="193548"/>
                  </a:lnTo>
                  <a:lnTo>
                    <a:pt x="1158240" y="199644"/>
                  </a:lnTo>
                  <a:close/>
                </a:path>
                <a:path w="1914525" h="497204">
                  <a:moveTo>
                    <a:pt x="1162811" y="198120"/>
                  </a:moveTo>
                  <a:lnTo>
                    <a:pt x="1161288" y="193548"/>
                  </a:lnTo>
                  <a:lnTo>
                    <a:pt x="1165859" y="192024"/>
                  </a:lnTo>
                  <a:lnTo>
                    <a:pt x="1167384" y="196596"/>
                  </a:lnTo>
                  <a:lnTo>
                    <a:pt x="1162811" y="198120"/>
                  </a:lnTo>
                  <a:close/>
                </a:path>
                <a:path w="1914525" h="497204">
                  <a:moveTo>
                    <a:pt x="1171956" y="195072"/>
                  </a:moveTo>
                  <a:lnTo>
                    <a:pt x="1170431" y="190500"/>
                  </a:lnTo>
                  <a:lnTo>
                    <a:pt x="1176527" y="188976"/>
                  </a:lnTo>
                  <a:lnTo>
                    <a:pt x="1176527" y="193548"/>
                  </a:lnTo>
                  <a:lnTo>
                    <a:pt x="1171956" y="195072"/>
                  </a:lnTo>
                  <a:close/>
                </a:path>
                <a:path w="1914525" h="497204">
                  <a:moveTo>
                    <a:pt x="1181099" y="193548"/>
                  </a:moveTo>
                  <a:lnTo>
                    <a:pt x="1181099" y="188976"/>
                  </a:lnTo>
                  <a:lnTo>
                    <a:pt x="1185672" y="187451"/>
                  </a:lnTo>
                  <a:lnTo>
                    <a:pt x="1187195" y="192024"/>
                  </a:lnTo>
                  <a:lnTo>
                    <a:pt x="1181099" y="193548"/>
                  </a:lnTo>
                  <a:close/>
                </a:path>
                <a:path w="1914525" h="497204">
                  <a:moveTo>
                    <a:pt x="1191768" y="190500"/>
                  </a:moveTo>
                  <a:lnTo>
                    <a:pt x="1190243" y="185928"/>
                  </a:lnTo>
                  <a:lnTo>
                    <a:pt x="1194815" y="184404"/>
                  </a:lnTo>
                  <a:lnTo>
                    <a:pt x="1196340" y="188976"/>
                  </a:lnTo>
                  <a:lnTo>
                    <a:pt x="1191768" y="190500"/>
                  </a:lnTo>
                  <a:close/>
                </a:path>
                <a:path w="1914525" h="497204">
                  <a:moveTo>
                    <a:pt x="1205484" y="187451"/>
                  </a:moveTo>
                  <a:lnTo>
                    <a:pt x="1200911" y="187451"/>
                  </a:lnTo>
                  <a:lnTo>
                    <a:pt x="1199388" y="182880"/>
                  </a:lnTo>
                  <a:lnTo>
                    <a:pt x="1203959" y="182880"/>
                  </a:lnTo>
                  <a:lnTo>
                    <a:pt x="1205484" y="187451"/>
                  </a:lnTo>
                  <a:close/>
                </a:path>
                <a:path w="1914525" h="497204">
                  <a:moveTo>
                    <a:pt x="1210056" y="185928"/>
                  </a:moveTo>
                  <a:lnTo>
                    <a:pt x="1208531" y="181356"/>
                  </a:lnTo>
                  <a:lnTo>
                    <a:pt x="1213104" y="179832"/>
                  </a:lnTo>
                  <a:lnTo>
                    <a:pt x="1214627" y="184404"/>
                  </a:lnTo>
                  <a:lnTo>
                    <a:pt x="1210056" y="185928"/>
                  </a:lnTo>
                  <a:close/>
                </a:path>
                <a:path w="1914525" h="497204">
                  <a:moveTo>
                    <a:pt x="1219199" y="182880"/>
                  </a:moveTo>
                  <a:lnTo>
                    <a:pt x="1217676" y="178308"/>
                  </a:lnTo>
                  <a:lnTo>
                    <a:pt x="1222247" y="176783"/>
                  </a:lnTo>
                  <a:lnTo>
                    <a:pt x="1223772" y="181356"/>
                  </a:lnTo>
                  <a:lnTo>
                    <a:pt x="1219199" y="182880"/>
                  </a:lnTo>
                  <a:close/>
                </a:path>
                <a:path w="1914525" h="497204">
                  <a:moveTo>
                    <a:pt x="1228343" y="181356"/>
                  </a:moveTo>
                  <a:lnTo>
                    <a:pt x="1228343" y="176783"/>
                  </a:lnTo>
                  <a:lnTo>
                    <a:pt x="1232915" y="175260"/>
                  </a:lnTo>
                  <a:lnTo>
                    <a:pt x="1232915" y="179832"/>
                  </a:lnTo>
                  <a:lnTo>
                    <a:pt x="1228343" y="181356"/>
                  </a:lnTo>
                  <a:close/>
                </a:path>
                <a:path w="1914525" h="497204">
                  <a:moveTo>
                    <a:pt x="1239011" y="178308"/>
                  </a:moveTo>
                  <a:lnTo>
                    <a:pt x="1237488" y="173736"/>
                  </a:lnTo>
                  <a:lnTo>
                    <a:pt x="1242059" y="172212"/>
                  </a:lnTo>
                  <a:lnTo>
                    <a:pt x="1243584" y="176783"/>
                  </a:lnTo>
                  <a:lnTo>
                    <a:pt x="1239011" y="178308"/>
                  </a:lnTo>
                  <a:close/>
                </a:path>
                <a:path w="1914525" h="497204">
                  <a:moveTo>
                    <a:pt x="1252727" y="175260"/>
                  </a:moveTo>
                  <a:lnTo>
                    <a:pt x="1248156" y="175260"/>
                  </a:lnTo>
                  <a:lnTo>
                    <a:pt x="1246631" y="170688"/>
                  </a:lnTo>
                  <a:lnTo>
                    <a:pt x="1251204" y="170688"/>
                  </a:lnTo>
                  <a:lnTo>
                    <a:pt x="1252727" y="175260"/>
                  </a:lnTo>
                  <a:close/>
                </a:path>
                <a:path w="1914525" h="497204">
                  <a:moveTo>
                    <a:pt x="1257299" y="173736"/>
                  </a:moveTo>
                  <a:lnTo>
                    <a:pt x="1255776" y="169164"/>
                  </a:lnTo>
                  <a:lnTo>
                    <a:pt x="1260347" y="167640"/>
                  </a:lnTo>
                  <a:lnTo>
                    <a:pt x="1261872" y="172212"/>
                  </a:lnTo>
                  <a:lnTo>
                    <a:pt x="1257299" y="173736"/>
                  </a:lnTo>
                  <a:close/>
                </a:path>
                <a:path w="1914525" h="497204">
                  <a:moveTo>
                    <a:pt x="1266443" y="170688"/>
                  </a:moveTo>
                  <a:lnTo>
                    <a:pt x="1264920" y="166116"/>
                  </a:lnTo>
                  <a:lnTo>
                    <a:pt x="1269492" y="164592"/>
                  </a:lnTo>
                  <a:lnTo>
                    <a:pt x="1271015" y="169164"/>
                  </a:lnTo>
                  <a:lnTo>
                    <a:pt x="1266443" y="170688"/>
                  </a:lnTo>
                  <a:close/>
                </a:path>
                <a:path w="1914525" h="497204">
                  <a:moveTo>
                    <a:pt x="1275588" y="169164"/>
                  </a:moveTo>
                  <a:lnTo>
                    <a:pt x="1275588" y="164592"/>
                  </a:lnTo>
                  <a:lnTo>
                    <a:pt x="1280159" y="163067"/>
                  </a:lnTo>
                  <a:lnTo>
                    <a:pt x="1280159" y="167640"/>
                  </a:lnTo>
                  <a:lnTo>
                    <a:pt x="1275588" y="169164"/>
                  </a:lnTo>
                  <a:close/>
                </a:path>
                <a:path w="1914525" h="497204">
                  <a:moveTo>
                    <a:pt x="1286256" y="166116"/>
                  </a:moveTo>
                  <a:lnTo>
                    <a:pt x="1284731" y="161544"/>
                  </a:lnTo>
                  <a:lnTo>
                    <a:pt x="1289304" y="160020"/>
                  </a:lnTo>
                  <a:lnTo>
                    <a:pt x="1290827" y="164592"/>
                  </a:lnTo>
                  <a:lnTo>
                    <a:pt x="1286256" y="166116"/>
                  </a:lnTo>
                  <a:close/>
                </a:path>
                <a:path w="1914525" h="497204">
                  <a:moveTo>
                    <a:pt x="1299972" y="163067"/>
                  </a:moveTo>
                  <a:lnTo>
                    <a:pt x="1295399" y="163067"/>
                  </a:lnTo>
                  <a:lnTo>
                    <a:pt x="1293876" y="158496"/>
                  </a:lnTo>
                  <a:lnTo>
                    <a:pt x="1298447" y="158496"/>
                  </a:lnTo>
                  <a:lnTo>
                    <a:pt x="1299972" y="163067"/>
                  </a:lnTo>
                  <a:close/>
                </a:path>
                <a:path w="1914525" h="497204">
                  <a:moveTo>
                    <a:pt x="1304543" y="161544"/>
                  </a:moveTo>
                  <a:lnTo>
                    <a:pt x="1303020" y="156972"/>
                  </a:lnTo>
                  <a:lnTo>
                    <a:pt x="1307592" y="155448"/>
                  </a:lnTo>
                  <a:lnTo>
                    <a:pt x="1309115" y="160020"/>
                  </a:lnTo>
                  <a:lnTo>
                    <a:pt x="1304543" y="161544"/>
                  </a:lnTo>
                  <a:close/>
                </a:path>
                <a:path w="1914525" h="497204">
                  <a:moveTo>
                    <a:pt x="1313688" y="158496"/>
                  </a:moveTo>
                  <a:lnTo>
                    <a:pt x="1312163" y="153924"/>
                  </a:lnTo>
                  <a:lnTo>
                    <a:pt x="1316736" y="152400"/>
                  </a:lnTo>
                  <a:lnTo>
                    <a:pt x="1318259" y="156972"/>
                  </a:lnTo>
                  <a:lnTo>
                    <a:pt x="1313688" y="158496"/>
                  </a:lnTo>
                  <a:close/>
                </a:path>
                <a:path w="1914525" h="497204">
                  <a:moveTo>
                    <a:pt x="1322831" y="156972"/>
                  </a:moveTo>
                  <a:lnTo>
                    <a:pt x="1322831" y="152400"/>
                  </a:lnTo>
                  <a:lnTo>
                    <a:pt x="1327404" y="150876"/>
                  </a:lnTo>
                  <a:lnTo>
                    <a:pt x="1327404" y="155448"/>
                  </a:lnTo>
                  <a:lnTo>
                    <a:pt x="1322831" y="156972"/>
                  </a:lnTo>
                  <a:close/>
                </a:path>
                <a:path w="1914525" h="497204">
                  <a:moveTo>
                    <a:pt x="1333499" y="153924"/>
                  </a:moveTo>
                  <a:lnTo>
                    <a:pt x="1331976" y="149351"/>
                  </a:lnTo>
                  <a:lnTo>
                    <a:pt x="1336547" y="147828"/>
                  </a:lnTo>
                  <a:lnTo>
                    <a:pt x="1338072" y="152400"/>
                  </a:lnTo>
                  <a:lnTo>
                    <a:pt x="1333499" y="153924"/>
                  </a:lnTo>
                  <a:close/>
                </a:path>
                <a:path w="1914525" h="497204">
                  <a:moveTo>
                    <a:pt x="1342643" y="152400"/>
                  </a:moveTo>
                  <a:lnTo>
                    <a:pt x="1341120" y="146304"/>
                  </a:lnTo>
                  <a:lnTo>
                    <a:pt x="1345692" y="146304"/>
                  </a:lnTo>
                  <a:lnTo>
                    <a:pt x="1347215" y="150876"/>
                  </a:lnTo>
                  <a:lnTo>
                    <a:pt x="1342643" y="152400"/>
                  </a:lnTo>
                  <a:close/>
                </a:path>
                <a:path w="1914525" h="497204">
                  <a:moveTo>
                    <a:pt x="1351788" y="149351"/>
                  </a:moveTo>
                  <a:lnTo>
                    <a:pt x="1350263" y="144780"/>
                  </a:lnTo>
                  <a:lnTo>
                    <a:pt x="1354836" y="143256"/>
                  </a:lnTo>
                  <a:lnTo>
                    <a:pt x="1356359" y="147828"/>
                  </a:lnTo>
                  <a:lnTo>
                    <a:pt x="1351788" y="149351"/>
                  </a:lnTo>
                  <a:close/>
                </a:path>
                <a:path w="1914525" h="497204">
                  <a:moveTo>
                    <a:pt x="1365504" y="146304"/>
                  </a:moveTo>
                  <a:lnTo>
                    <a:pt x="1360931" y="146304"/>
                  </a:lnTo>
                  <a:lnTo>
                    <a:pt x="1359408" y="141732"/>
                  </a:lnTo>
                  <a:lnTo>
                    <a:pt x="1363979" y="140208"/>
                  </a:lnTo>
                  <a:lnTo>
                    <a:pt x="1365504" y="146304"/>
                  </a:lnTo>
                  <a:close/>
                </a:path>
                <a:path w="1914525" h="497204">
                  <a:moveTo>
                    <a:pt x="1370076" y="144780"/>
                  </a:moveTo>
                  <a:lnTo>
                    <a:pt x="1370076" y="140208"/>
                  </a:lnTo>
                  <a:lnTo>
                    <a:pt x="1374647" y="138683"/>
                  </a:lnTo>
                  <a:lnTo>
                    <a:pt x="1374647" y="143256"/>
                  </a:lnTo>
                  <a:lnTo>
                    <a:pt x="1370076" y="144780"/>
                  </a:lnTo>
                  <a:close/>
                </a:path>
                <a:path w="1914525" h="497204">
                  <a:moveTo>
                    <a:pt x="1380743" y="141732"/>
                  </a:moveTo>
                  <a:lnTo>
                    <a:pt x="1379220" y="137160"/>
                  </a:lnTo>
                  <a:lnTo>
                    <a:pt x="1383792" y="135636"/>
                  </a:lnTo>
                  <a:lnTo>
                    <a:pt x="1385315" y="140208"/>
                  </a:lnTo>
                  <a:lnTo>
                    <a:pt x="1380743" y="141732"/>
                  </a:lnTo>
                  <a:close/>
                </a:path>
                <a:path w="1914525" h="497204">
                  <a:moveTo>
                    <a:pt x="1389888" y="140208"/>
                  </a:moveTo>
                  <a:lnTo>
                    <a:pt x="1388363" y="134112"/>
                  </a:lnTo>
                  <a:lnTo>
                    <a:pt x="1392936" y="134112"/>
                  </a:lnTo>
                  <a:lnTo>
                    <a:pt x="1394459" y="138683"/>
                  </a:lnTo>
                  <a:lnTo>
                    <a:pt x="1389888" y="140208"/>
                  </a:lnTo>
                  <a:close/>
                </a:path>
                <a:path w="1914525" h="497204">
                  <a:moveTo>
                    <a:pt x="1399031" y="137160"/>
                  </a:moveTo>
                  <a:lnTo>
                    <a:pt x="1397508" y="132588"/>
                  </a:lnTo>
                  <a:lnTo>
                    <a:pt x="1402079" y="131064"/>
                  </a:lnTo>
                  <a:lnTo>
                    <a:pt x="1403604" y="135636"/>
                  </a:lnTo>
                  <a:lnTo>
                    <a:pt x="1399031" y="137160"/>
                  </a:lnTo>
                  <a:close/>
                </a:path>
                <a:path w="1914525" h="497204">
                  <a:moveTo>
                    <a:pt x="1412747" y="134112"/>
                  </a:moveTo>
                  <a:lnTo>
                    <a:pt x="1408176" y="134112"/>
                  </a:lnTo>
                  <a:lnTo>
                    <a:pt x="1406652" y="129540"/>
                  </a:lnTo>
                  <a:lnTo>
                    <a:pt x="1411224" y="128016"/>
                  </a:lnTo>
                  <a:lnTo>
                    <a:pt x="1412747" y="134112"/>
                  </a:lnTo>
                  <a:close/>
                </a:path>
                <a:path w="1914525" h="497204">
                  <a:moveTo>
                    <a:pt x="1417320" y="132588"/>
                  </a:moveTo>
                  <a:lnTo>
                    <a:pt x="1415795" y="128016"/>
                  </a:lnTo>
                  <a:lnTo>
                    <a:pt x="1421892" y="126492"/>
                  </a:lnTo>
                  <a:lnTo>
                    <a:pt x="1421892" y="131064"/>
                  </a:lnTo>
                  <a:lnTo>
                    <a:pt x="1417320" y="132588"/>
                  </a:lnTo>
                  <a:close/>
                </a:path>
                <a:path w="1914525" h="497204">
                  <a:moveTo>
                    <a:pt x="1426463" y="129540"/>
                  </a:moveTo>
                  <a:lnTo>
                    <a:pt x="1426463" y="124967"/>
                  </a:lnTo>
                  <a:lnTo>
                    <a:pt x="1431036" y="123444"/>
                  </a:lnTo>
                  <a:lnTo>
                    <a:pt x="1432559" y="128016"/>
                  </a:lnTo>
                  <a:lnTo>
                    <a:pt x="1426463" y="129540"/>
                  </a:lnTo>
                  <a:close/>
                </a:path>
                <a:path w="1914525" h="497204">
                  <a:moveTo>
                    <a:pt x="1437131" y="128016"/>
                  </a:moveTo>
                  <a:lnTo>
                    <a:pt x="1435608" y="121920"/>
                  </a:lnTo>
                  <a:lnTo>
                    <a:pt x="1440179" y="121920"/>
                  </a:lnTo>
                  <a:lnTo>
                    <a:pt x="1441704" y="126492"/>
                  </a:lnTo>
                  <a:lnTo>
                    <a:pt x="1437131" y="128016"/>
                  </a:lnTo>
                  <a:close/>
                </a:path>
                <a:path w="1914525" h="497204">
                  <a:moveTo>
                    <a:pt x="1446276" y="124967"/>
                  </a:moveTo>
                  <a:lnTo>
                    <a:pt x="1444752" y="120396"/>
                  </a:lnTo>
                  <a:lnTo>
                    <a:pt x="1449324" y="118872"/>
                  </a:lnTo>
                  <a:lnTo>
                    <a:pt x="1450847" y="123444"/>
                  </a:lnTo>
                  <a:lnTo>
                    <a:pt x="1446276" y="124967"/>
                  </a:lnTo>
                  <a:close/>
                </a:path>
                <a:path w="1914525" h="497204">
                  <a:moveTo>
                    <a:pt x="1459992" y="121920"/>
                  </a:moveTo>
                  <a:lnTo>
                    <a:pt x="1455420" y="121920"/>
                  </a:lnTo>
                  <a:lnTo>
                    <a:pt x="1453895" y="117348"/>
                  </a:lnTo>
                  <a:lnTo>
                    <a:pt x="1458468" y="117348"/>
                  </a:lnTo>
                  <a:lnTo>
                    <a:pt x="1459992" y="121920"/>
                  </a:lnTo>
                  <a:close/>
                </a:path>
                <a:path w="1914525" h="497204">
                  <a:moveTo>
                    <a:pt x="1464563" y="120396"/>
                  </a:moveTo>
                  <a:lnTo>
                    <a:pt x="1463040" y="115824"/>
                  </a:lnTo>
                  <a:lnTo>
                    <a:pt x="1469136" y="114300"/>
                  </a:lnTo>
                  <a:lnTo>
                    <a:pt x="1469136" y="118872"/>
                  </a:lnTo>
                  <a:lnTo>
                    <a:pt x="1464563" y="120396"/>
                  </a:lnTo>
                  <a:close/>
                </a:path>
                <a:path w="1914525" h="497204">
                  <a:moveTo>
                    <a:pt x="1473708" y="117348"/>
                  </a:moveTo>
                  <a:lnTo>
                    <a:pt x="1473708" y="112776"/>
                  </a:lnTo>
                  <a:lnTo>
                    <a:pt x="1478279" y="111251"/>
                  </a:lnTo>
                  <a:lnTo>
                    <a:pt x="1479804" y="115824"/>
                  </a:lnTo>
                  <a:lnTo>
                    <a:pt x="1473708" y="117348"/>
                  </a:lnTo>
                  <a:close/>
                </a:path>
                <a:path w="1914525" h="497204">
                  <a:moveTo>
                    <a:pt x="1484376" y="115824"/>
                  </a:moveTo>
                  <a:lnTo>
                    <a:pt x="1482852" y="111251"/>
                  </a:lnTo>
                  <a:lnTo>
                    <a:pt x="1487424" y="109728"/>
                  </a:lnTo>
                  <a:lnTo>
                    <a:pt x="1488947" y="114300"/>
                  </a:lnTo>
                  <a:lnTo>
                    <a:pt x="1484376" y="115824"/>
                  </a:lnTo>
                  <a:close/>
                </a:path>
                <a:path w="1914525" h="497204">
                  <a:moveTo>
                    <a:pt x="1493520" y="112776"/>
                  </a:moveTo>
                  <a:lnTo>
                    <a:pt x="1491995" y="108204"/>
                  </a:lnTo>
                  <a:lnTo>
                    <a:pt x="1496568" y="106680"/>
                  </a:lnTo>
                  <a:lnTo>
                    <a:pt x="1498092" y="111251"/>
                  </a:lnTo>
                  <a:lnTo>
                    <a:pt x="1493520" y="112776"/>
                  </a:lnTo>
                  <a:close/>
                </a:path>
                <a:path w="1914525" h="497204">
                  <a:moveTo>
                    <a:pt x="1507236" y="109728"/>
                  </a:moveTo>
                  <a:lnTo>
                    <a:pt x="1502663" y="109728"/>
                  </a:lnTo>
                  <a:lnTo>
                    <a:pt x="1501140" y="105156"/>
                  </a:lnTo>
                  <a:lnTo>
                    <a:pt x="1505711" y="105156"/>
                  </a:lnTo>
                  <a:lnTo>
                    <a:pt x="1507236" y="109728"/>
                  </a:lnTo>
                  <a:close/>
                </a:path>
                <a:path w="1914525" h="497204">
                  <a:moveTo>
                    <a:pt x="1511808" y="108204"/>
                  </a:moveTo>
                  <a:lnTo>
                    <a:pt x="1510284" y="103632"/>
                  </a:lnTo>
                  <a:lnTo>
                    <a:pt x="1516379" y="102108"/>
                  </a:lnTo>
                  <a:lnTo>
                    <a:pt x="1516379" y="106680"/>
                  </a:lnTo>
                  <a:lnTo>
                    <a:pt x="1511808" y="108204"/>
                  </a:lnTo>
                  <a:close/>
                </a:path>
                <a:path w="1914525" h="497204">
                  <a:moveTo>
                    <a:pt x="1520952" y="105156"/>
                  </a:moveTo>
                  <a:lnTo>
                    <a:pt x="1520952" y="100583"/>
                  </a:lnTo>
                  <a:lnTo>
                    <a:pt x="1525524" y="99060"/>
                  </a:lnTo>
                  <a:lnTo>
                    <a:pt x="1527047" y="103632"/>
                  </a:lnTo>
                  <a:lnTo>
                    <a:pt x="1520952" y="105156"/>
                  </a:lnTo>
                  <a:close/>
                </a:path>
                <a:path w="1914525" h="497204">
                  <a:moveTo>
                    <a:pt x="1531620" y="103632"/>
                  </a:moveTo>
                  <a:lnTo>
                    <a:pt x="1530095" y="99060"/>
                  </a:lnTo>
                  <a:lnTo>
                    <a:pt x="1534668" y="97536"/>
                  </a:lnTo>
                  <a:lnTo>
                    <a:pt x="1536192" y="102108"/>
                  </a:lnTo>
                  <a:lnTo>
                    <a:pt x="1531620" y="103632"/>
                  </a:lnTo>
                  <a:close/>
                </a:path>
                <a:path w="1914525" h="497204">
                  <a:moveTo>
                    <a:pt x="1540763" y="100583"/>
                  </a:moveTo>
                  <a:lnTo>
                    <a:pt x="1539240" y="96012"/>
                  </a:lnTo>
                  <a:lnTo>
                    <a:pt x="1543811" y="94488"/>
                  </a:lnTo>
                  <a:lnTo>
                    <a:pt x="1545336" y="99060"/>
                  </a:lnTo>
                  <a:lnTo>
                    <a:pt x="1540763" y="100583"/>
                  </a:lnTo>
                  <a:close/>
                </a:path>
                <a:path w="1914525" h="497204">
                  <a:moveTo>
                    <a:pt x="1554479" y="97536"/>
                  </a:moveTo>
                  <a:lnTo>
                    <a:pt x="1549908" y="97536"/>
                  </a:lnTo>
                  <a:lnTo>
                    <a:pt x="1548384" y="92964"/>
                  </a:lnTo>
                  <a:lnTo>
                    <a:pt x="1552956" y="92964"/>
                  </a:lnTo>
                  <a:lnTo>
                    <a:pt x="1554479" y="97536"/>
                  </a:lnTo>
                  <a:close/>
                </a:path>
                <a:path w="1914525" h="497204">
                  <a:moveTo>
                    <a:pt x="1559052" y="96012"/>
                  </a:moveTo>
                  <a:lnTo>
                    <a:pt x="1557527" y="91440"/>
                  </a:lnTo>
                  <a:lnTo>
                    <a:pt x="1563624" y="89916"/>
                  </a:lnTo>
                  <a:lnTo>
                    <a:pt x="1563624" y="94488"/>
                  </a:lnTo>
                  <a:lnTo>
                    <a:pt x="1559052" y="96012"/>
                  </a:lnTo>
                  <a:close/>
                </a:path>
                <a:path w="1914525" h="497204">
                  <a:moveTo>
                    <a:pt x="1568195" y="92964"/>
                  </a:moveTo>
                  <a:lnTo>
                    <a:pt x="1568195" y="88392"/>
                  </a:lnTo>
                  <a:lnTo>
                    <a:pt x="1572768" y="86867"/>
                  </a:lnTo>
                  <a:lnTo>
                    <a:pt x="1572768" y="91440"/>
                  </a:lnTo>
                  <a:lnTo>
                    <a:pt x="1568195" y="92964"/>
                  </a:lnTo>
                  <a:close/>
                </a:path>
                <a:path w="1914525" h="497204">
                  <a:moveTo>
                    <a:pt x="1578863" y="91440"/>
                  </a:moveTo>
                  <a:lnTo>
                    <a:pt x="1577340" y="86867"/>
                  </a:lnTo>
                  <a:lnTo>
                    <a:pt x="1581911" y="85344"/>
                  </a:lnTo>
                  <a:lnTo>
                    <a:pt x="1583436" y="89916"/>
                  </a:lnTo>
                  <a:lnTo>
                    <a:pt x="1578863" y="91440"/>
                  </a:lnTo>
                  <a:close/>
                </a:path>
                <a:path w="1914525" h="497204">
                  <a:moveTo>
                    <a:pt x="1588008" y="88392"/>
                  </a:moveTo>
                  <a:lnTo>
                    <a:pt x="1586484" y="83820"/>
                  </a:lnTo>
                  <a:lnTo>
                    <a:pt x="1591056" y="82296"/>
                  </a:lnTo>
                  <a:lnTo>
                    <a:pt x="1592579" y="86867"/>
                  </a:lnTo>
                  <a:lnTo>
                    <a:pt x="1588008" y="88392"/>
                  </a:lnTo>
                  <a:close/>
                </a:path>
                <a:path w="1914525" h="497204">
                  <a:moveTo>
                    <a:pt x="1597152" y="86867"/>
                  </a:moveTo>
                  <a:lnTo>
                    <a:pt x="1595627" y="80772"/>
                  </a:lnTo>
                  <a:lnTo>
                    <a:pt x="1600199" y="80772"/>
                  </a:lnTo>
                  <a:lnTo>
                    <a:pt x="1601724" y="85344"/>
                  </a:lnTo>
                  <a:lnTo>
                    <a:pt x="1597152" y="86867"/>
                  </a:lnTo>
                  <a:close/>
                </a:path>
                <a:path w="1914525" h="497204">
                  <a:moveTo>
                    <a:pt x="1606295" y="83820"/>
                  </a:moveTo>
                  <a:lnTo>
                    <a:pt x="1604772" y="79248"/>
                  </a:lnTo>
                  <a:lnTo>
                    <a:pt x="1609343" y="77724"/>
                  </a:lnTo>
                  <a:lnTo>
                    <a:pt x="1610868" y="82296"/>
                  </a:lnTo>
                  <a:lnTo>
                    <a:pt x="1606295" y="83820"/>
                  </a:lnTo>
                  <a:close/>
                </a:path>
                <a:path w="1914525" h="497204">
                  <a:moveTo>
                    <a:pt x="1620011" y="80772"/>
                  </a:moveTo>
                  <a:lnTo>
                    <a:pt x="1615440" y="80772"/>
                  </a:lnTo>
                  <a:lnTo>
                    <a:pt x="1615440" y="76200"/>
                  </a:lnTo>
                  <a:lnTo>
                    <a:pt x="1620011" y="74676"/>
                  </a:lnTo>
                  <a:lnTo>
                    <a:pt x="1620011" y="80772"/>
                  </a:lnTo>
                  <a:close/>
                </a:path>
                <a:path w="1914525" h="497204">
                  <a:moveTo>
                    <a:pt x="1626108" y="79248"/>
                  </a:moveTo>
                  <a:lnTo>
                    <a:pt x="1624584" y="74676"/>
                  </a:lnTo>
                  <a:lnTo>
                    <a:pt x="1629156" y="73151"/>
                  </a:lnTo>
                  <a:lnTo>
                    <a:pt x="1630679" y="77724"/>
                  </a:lnTo>
                  <a:lnTo>
                    <a:pt x="1626108" y="79248"/>
                  </a:lnTo>
                  <a:close/>
                </a:path>
                <a:path w="1914525" h="497204">
                  <a:moveTo>
                    <a:pt x="1635252" y="76200"/>
                  </a:moveTo>
                  <a:lnTo>
                    <a:pt x="1633727" y="71628"/>
                  </a:lnTo>
                  <a:lnTo>
                    <a:pt x="1638299" y="70104"/>
                  </a:lnTo>
                  <a:lnTo>
                    <a:pt x="1639824" y="74676"/>
                  </a:lnTo>
                  <a:lnTo>
                    <a:pt x="1635252" y="76200"/>
                  </a:lnTo>
                  <a:close/>
                </a:path>
                <a:path w="1914525" h="497204">
                  <a:moveTo>
                    <a:pt x="1644395" y="74676"/>
                  </a:moveTo>
                  <a:lnTo>
                    <a:pt x="1642872" y="68580"/>
                  </a:lnTo>
                  <a:lnTo>
                    <a:pt x="1647443" y="68580"/>
                  </a:lnTo>
                  <a:lnTo>
                    <a:pt x="1648968" y="73151"/>
                  </a:lnTo>
                  <a:lnTo>
                    <a:pt x="1644395" y="74676"/>
                  </a:lnTo>
                  <a:close/>
                </a:path>
                <a:path w="1914525" h="497204">
                  <a:moveTo>
                    <a:pt x="1653540" y="71628"/>
                  </a:moveTo>
                  <a:lnTo>
                    <a:pt x="1652015" y="67056"/>
                  </a:lnTo>
                  <a:lnTo>
                    <a:pt x="1656588" y="65532"/>
                  </a:lnTo>
                  <a:lnTo>
                    <a:pt x="1658111" y="70104"/>
                  </a:lnTo>
                  <a:lnTo>
                    <a:pt x="1653540" y="71628"/>
                  </a:lnTo>
                  <a:close/>
                </a:path>
                <a:path w="1914525" h="497204">
                  <a:moveTo>
                    <a:pt x="1667256" y="68580"/>
                  </a:moveTo>
                  <a:lnTo>
                    <a:pt x="1662684" y="68580"/>
                  </a:lnTo>
                  <a:lnTo>
                    <a:pt x="1662684" y="64008"/>
                  </a:lnTo>
                  <a:lnTo>
                    <a:pt x="1667256" y="62483"/>
                  </a:lnTo>
                  <a:lnTo>
                    <a:pt x="1667256" y="68580"/>
                  </a:lnTo>
                  <a:close/>
                </a:path>
                <a:path w="1914525" h="497204">
                  <a:moveTo>
                    <a:pt x="1673352" y="67056"/>
                  </a:moveTo>
                  <a:lnTo>
                    <a:pt x="1671827" y="62483"/>
                  </a:lnTo>
                  <a:lnTo>
                    <a:pt x="1676399" y="60960"/>
                  </a:lnTo>
                  <a:lnTo>
                    <a:pt x="1677924" y="65532"/>
                  </a:lnTo>
                  <a:lnTo>
                    <a:pt x="1673352" y="67056"/>
                  </a:lnTo>
                  <a:close/>
                </a:path>
                <a:path w="1914525" h="497204">
                  <a:moveTo>
                    <a:pt x="1682495" y="64008"/>
                  </a:moveTo>
                  <a:lnTo>
                    <a:pt x="1680972" y="59436"/>
                  </a:lnTo>
                  <a:lnTo>
                    <a:pt x="1685543" y="57912"/>
                  </a:lnTo>
                  <a:lnTo>
                    <a:pt x="1687068" y="62483"/>
                  </a:lnTo>
                  <a:lnTo>
                    <a:pt x="1682495" y="64008"/>
                  </a:lnTo>
                  <a:close/>
                </a:path>
                <a:path w="1914525" h="497204">
                  <a:moveTo>
                    <a:pt x="1691640" y="62483"/>
                  </a:moveTo>
                  <a:lnTo>
                    <a:pt x="1690115" y="56388"/>
                  </a:lnTo>
                  <a:lnTo>
                    <a:pt x="1694688" y="56388"/>
                  </a:lnTo>
                  <a:lnTo>
                    <a:pt x="1696211" y="60960"/>
                  </a:lnTo>
                  <a:lnTo>
                    <a:pt x="1691640" y="62483"/>
                  </a:lnTo>
                  <a:close/>
                </a:path>
                <a:path w="1914525" h="497204">
                  <a:moveTo>
                    <a:pt x="1700784" y="59436"/>
                  </a:moveTo>
                  <a:lnTo>
                    <a:pt x="1699259" y="54864"/>
                  </a:lnTo>
                  <a:lnTo>
                    <a:pt x="1703831" y="53340"/>
                  </a:lnTo>
                  <a:lnTo>
                    <a:pt x="1705356" y="57912"/>
                  </a:lnTo>
                  <a:lnTo>
                    <a:pt x="1700784" y="59436"/>
                  </a:lnTo>
                  <a:close/>
                </a:path>
                <a:path w="1914525" h="497204">
                  <a:moveTo>
                    <a:pt x="1714499" y="56388"/>
                  </a:moveTo>
                  <a:lnTo>
                    <a:pt x="1709927" y="56388"/>
                  </a:lnTo>
                  <a:lnTo>
                    <a:pt x="1709927" y="51816"/>
                  </a:lnTo>
                  <a:lnTo>
                    <a:pt x="1714499" y="50292"/>
                  </a:lnTo>
                  <a:lnTo>
                    <a:pt x="1714499" y="56388"/>
                  </a:lnTo>
                  <a:close/>
                </a:path>
                <a:path w="1914525" h="497204">
                  <a:moveTo>
                    <a:pt x="1720595" y="54864"/>
                  </a:moveTo>
                  <a:lnTo>
                    <a:pt x="1719072" y="50292"/>
                  </a:lnTo>
                  <a:lnTo>
                    <a:pt x="1723643" y="48767"/>
                  </a:lnTo>
                  <a:lnTo>
                    <a:pt x="1725168" y="53340"/>
                  </a:lnTo>
                  <a:lnTo>
                    <a:pt x="1720595" y="54864"/>
                  </a:lnTo>
                  <a:close/>
                </a:path>
                <a:path w="1914525" h="497204">
                  <a:moveTo>
                    <a:pt x="1729740" y="51816"/>
                  </a:moveTo>
                  <a:lnTo>
                    <a:pt x="1728215" y="47244"/>
                  </a:lnTo>
                  <a:lnTo>
                    <a:pt x="1732788" y="45720"/>
                  </a:lnTo>
                  <a:lnTo>
                    <a:pt x="1734311" y="50292"/>
                  </a:lnTo>
                  <a:lnTo>
                    <a:pt x="1729740" y="51816"/>
                  </a:lnTo>
                  <a:close/>
                </a:path>
                <a:path w="1914525" h="497204">
                  <a:moveTo>
                    <a:pt x="1738884" y="50292"/>
                  </a:moveTo>
                  <a:lnTo>
                    <a:pt x="1737359" y="45720"/>
                  </a:lnTo>
                  <a:lnTo>
                    <a:pt x="1741931" y="44196"/>
                  </a:lnTo>
                  <a:lnTo>
                    <a:pt x="1743456" y="48767"/>
                  </a:lnTo>
                  <a:lnTo>
                    <a:pt x="1738884" y="50292"/>
                  </a:lnTo>
                  <a:close/>
                </a:path>
                <a:path w="1914525" h="497204">
                  <a:moveTo>
                    <a:pt x="1748027" y="47244"/>
                  </a:moveTo>
                  <a:lnTo>
                    <a:pt x="1746504" y="42672"/>
                  </a:lnTo>
                  <a:lnTo>
                    <a:pt x="1751076" y="41148"/>
                  </a:lnTo>
                  <a:lnTo>
                    <a:pt x="1752599" y="45720"/>
                  </a:lnTo>
                  <a:lnTo>
                    <a:pt x="1748027" y="47244"/>
                  </a:lnTo>
                  <a:close/>
                </a:path>
                <a:path w="1914525" h="497204">
                  <a:moveTo>
                    <a:pt x="1761743" y="44196"/>
                  </a:moveTo>
                  <a:lnTo>
                    <a:pt x="1757172" y="44196"/>
                  </a:lnTo>
                  <a:lnTo>
                    <a:pt x="1755647" y="39624"/>
                  </a:lnTo>
                  <a:lnTo>
                    <a:pt x="1761743" y="39624"/>
                  </a:lnTo>
                  <a:lnTo>
                    <a:pt x="1761743" y="44196"/>
                  </a:lnTo>
                  <a:close/>
                </a:path>
                <a:path w="1914525" h="497204">
                  <a:moveTo>
                    <a:pt x="1766315" y="42672"/>
                  </a:moveTo>
                  <a:lnTo>
                    <a:pt x="1766315" y="38100"/>
                  </a:lnTo>
                  <a:lnTo>
                    <a:pt x="1770888" y="36576"/>
                  </a:lnTo>
                  <a:lnTo>
                    <a:pt x="1772411" y="41148"/>
                  </a:lnTo>
                  <a:lnTo>
                    <a:pt x="1766315" y="42672"/>
                  </a:lnTo>
                  <a:close/>
                </a:path>
                <a:path w="1914525" h="497204">
                  <a:moveTo>
                    <a:pt x="1776984" y="39624"/>
                  </a:moveTo>
                  <a:lnTo>
                    <a:pt x="1775459" y="35051"/>
                  </a:lnTo>
                  <a:lnTo>
                    <a:pt x="1780031" y="33528"/>
                  </a:lnTo>
                  <a:lnTo>
                    <a:pt x="1781556" y="38100"/>
                  </a:lnTo>
                  <a:lnTo>
                    <a:pt x="1776984" y="39624"/>
                  </a:lnTo>
                  <a:close/>
                </a:path>
                <a:path w="1914525" h="497204">
                  <a:moveTo>
                    <a:pt x="1786127" y="38100"/>
                  </a:moveTo>
                  <a:lnTo>
                    <a:pt x="1784604" y="33528"/>
                  </a:lnTo>
                  <a:lnTo>
                    <a:pt x="1789176" y="32004"/>
                  </a:lnTo>
                  <a:lnTo>
                    <a:pt x="1790699" y="36576"/>
                  </a:lnTo>
                  <a:lnTo>
                    <a:pt x="1786127" y="38100"/>
                  </a:lnTo>
                  <a:close/>
                </a:path>
                <a:path w="1914525" h="497204">
                  <a:moveTo>
                    <a:pt x="1795272" y="35051"/>
                  </a:moveTo>
                  <a:lnTo>
                    <a:pt x="1793747" y="30480"/>
                  </a:lnTo>
                  <a:lnTo>
                    <a:pt x="1798320" y="28956"/>
                  </a:lnTo>
                  <a:lnTo>
                    <a:pt x="1799843" y="33528"/>
                  </a:lnTo>
                  <a:lnTo>
                    <a:pt x="1795272" y="35051"/>
                  </a:lnTo>
                  <a:close/>
                </a:path>
                <a:path w="1914525" h="497204">
                  <a:moveTo>
                    <a:pt x="1808988" y="32004"/>
                  </a:moveTo>
                  <a:lnTo>
                    <a:pt x="1804415" y="32004"/>
                  </a:lnTo>
                  <a:lnTo>
                    <a:pt x="1802892" y="27432"/>
                  </a:lnTo>
                  <a:lnTo>
                    <a:pt x="1808988" y="27432"/>
                  </a:lnTo>
                  <a:lnTo>
                    <a:pt x="1808988" y="32004"/>
                  </a:lnTo>
                  <a:close/>
                </a:path>
                <a:path w="1914525" h="497204">
                  <a:moveTo>
                    <a:pt x="1813559" y="30480"/>
                  </a:moveTo>
                  <a:lnTo>
                    <a:pt x="1813559" y="25908"/>
                  </a:lnTo>
                  <a:lnTo>
                    <a:pt x="1818131" y="24383"/>
                  </a:lnTo>
                  <a:lnTo>
                    <a:pt x="1819656" y="28956"/>
                  </a:lnTo>
                  <a:lnTo>
                    <a:pt x="1813559" y="30480"/>
                  </a:lnTo>
                  <a:close/>
                </a:path>
                <a:path w="1914525" h="497204">
                  <a:moveTo>
                    <a:pt x="1824227" y="27432"/>
                  </a:moveTo>
                  <a:lnTo>
                    <a:pt x="1822704" y="22860"/>
                  </a:lnTo>
                  <a:lnTo>
                    <a:pt x="1827276" y="21336"/>
                  </a:lnTo>
                  <a:lnTo>
                    <a:pt x="1828799" y="25908"/>
                  </a:lnTo>
                  <a:lnTo>
                    <a:pt x="1824227" y="27432"/>
                  </a:lnTo>
                  <a:close/>
                </a:path>
                <a:path w="1914525" h="497204">
                  <a:moveTo>
                    <a:pt x="1833372" y="25908"/>
                  </a:moveTo>
                  <a:lnTo>
                    <a:pt x="1831847" y="21336"/>
                  </a:lnTo>
                  <a:lnTo>
                    <a:pt x="1836420" y="19812"/>
                  </a:lnTo>
                  <a:lnTo>
                    <a:pt x="1837943" y="24383"/>
                  </a:lnTo>
                  <a:lnTo>
                    <a:pt x="1833372" y="25908"/>
                  </a:lnTo>
                  <a:close/>
                </a:path>
                <a:path w="1914525" h="497204">
                  <a:moveTo>
                    <a:pt x="1842515" y="22860"/>
                  </a:moveTo>
                  <a:lnTo>
                    <a:pt x="1840992" y="18288"/>
                  </a:lnTo>
                  <a:lnTo>
                    <a:pt x="1845563" y="16764"/>
                  </a:lnTo>
                  <a:lnTo>
                    <a:pt x="1847088" y="21336"/>
                  </a:lnTo>
                  <a:lnTo>
                    <a:pt x="1842515" y="22860"/>
                  </a:lnTo>
                  <a:close/>
                </a:path>
                <a:path w="1914525" h="497204">
                  <a:moveTo>
                    <a:pt x="1856231" y="19812"/>
                  </a:moveTo>
                  <a:lnTo>
                    <a:pt x="1851659" y="19812"/>
                  </a:lnTo>
                  <a:lnTo>
                    <a:pt x="1850136" y="15240"/>
                  </a:lnTo>
                  <a:lnTo>
                    <a:pt x="1856231" y="15240"/>
                  </a:lnTo>
                  <a:lnTo>
                    <a:pt x="1856231" y="19812"/>
                  </a:lnTo>
                  <a:close/>
                </a:path>
                <a:path w="1914525" h="497204">
                  <a:moveTo>
                    <a:pt x="1860804" y="18288"/>
                  </a:moveTo>
                  <a:lnTo>
                    <a:pt x="1860804" y="13716"/>
                  </a:lnTo>
                  <a:lnTo>
                    <a:pt x="1865376" y="12192"/>
                  </a:lnTo>
                  <a:lnTo>
                    <a:pt x="1866899" y="16764"/>
                  </a:lnTo>
                  <a:lnTo>
                    <a:pt x="1860804" y="18288"/>
                  </a:lnTo>
                  <a:close/>
                </a:path>
                <a:path w="1914525" h="497204">
                  <a:moveTo>
                    <a:pt x="1876043" y="15240"/>
                  </a:moveTo>
                  <a:lnTo>
                    <a:pt x="1871472" y="15240"/>
                  </a:lnTo>
                  <a:lnTo>
                    <a:pt x="1869947" y="10667"/>
                  </a:lnTo>
                  <a:lnTo>
                    <a:pt x="1874520" y="9144"/>
                  </a:lnTo>
                  <a:lnTo>
                    <a:pt x="1876043" y="15240"/>
                  </a:lnTo>
                  <a:close/>
                </a:path>
                <a:path w="1914525" h="497204">
                  <a:moveTo>
                    <a:pt x="1880615" y="13716"/>
                  </a:moveTo>
                  <a:lnTo>
                    <a:pt x="1879092" y="9144"/>
                  </a:lnTo>
                  <a:lnTo>
                    <a:pt x="1883663" y="7620"/>
                  </a:lnTo>
                  <a:lnTo>
                    <a:pt x="1885188" y="12192"/>
                  </a:lnTo>
                  <a:lnTo>
                    <a:pt x="1880615" y="13716"/>
                  </a:lnTo>
                  <a:close/>
                </a:path>
                <a:path w="1914525" h="497204">
                  <a:moveTo>
                    <a:pt x="1889759" y="10667"/>
                  </a:moveTo>
                  <a:lnTo>
                    <a:pt x="1888236" y="6096"/>
                  </a:lnTo>
                  <a:lnTo>
                    <a:pt x="1892808" y="4572"/>
                  </a:lnTo>
                  <a:lnTo>
                    <a:pt x="1894331" y="9144"/>
                  </a:lnTo>
                  <a:lnTo>
                    <a:pt x="1889759" y="10667"/>
                  </a:lnTo>
                  <a:close/>
                </a:path>
                <a:path w="1914525" h="497204">
                  <a:moveTo>
                    <a:pt x="1898904" y="9144"/>
                  </a:moveTo>
                  <a:lnTo>
                    <a:pt x="1897379" y="3048"/>
                  </a:lnTo>
                  <a:lnTo>
                    <a:pt x="1903476" y="3048"/>
                  </a:lnTo>
                  <a:lnTo>
                    <a:pt x="1903476" y="7620"/>
                  </a:lnTo>
                  <a:lnTo>
                    <a:pt x="1898904" y="9144"/>
                  </a:lnTo>
                  <a:close/>
                </a:path>
                <a:path w="1914525" h="497204">
                  <a:moveTo>
                    <a:pt x="1908047" y="6096"/>
                  </a:moveTo>
                  <a:lnTo>
                    <a:pt x="1908047" y="1524"/>
                  </a:lnTo>
                  <a:lnTo>
                    <a:pt x="1912620" y="0"/>
                  </a:lnTo>
                  <a:lnTo>
                    <a:pt x="1914143" y="4572"/>
                  </a:lnTo>
                  <a:lnTo>
                    <a:pt x="1908047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55080" y="7174737"/>
              <a:ext cx="1013460" cy="793115"/>
            </a:xfrm>
            <a:custGeom>
              <a:avLst/>
              <a:gdLst/>
              <a:ahLst/>
              <a:cxnLst/>
              <a:rect l="l" t="t" r="r" b="b"/>
              <a:pathLst>
                <a:path w="1013459" h="793115">
                  <a:moveTo>
                    <a:pt x="1013447" y="4838"/>
                  </a:moveTo>
                  <a:lnTo>
                    <a:pt x="1010412" y="1790"/>
                  </a:lnTo>
                  <a:lnTo>
                    <a:pt x="1008875" y="2933"/>
                  </a:lnTo>
                  <a:lnTo>
                    <a:pt x="1008875" y="0"/>
                  </a:lnTo>
                  <a:lnTo>
                    <a:pt x="1004303" y="0"/>
                  </a:lnTo>
                  <a:lnTo>
                    <a:pt x="1004303" y="11684"/>
                  </a:lnTo>
                  <a:lnTo>
                    <a:pt x="1004303" y="605790"/>
                  </a:lnTo>
                  <a:lnTo>
                    <a:pt x="856488" y="605790"/>
                  </a:lnTo>
                  <a:lnTo>
                    <a:pt x="856488" y="127012"/>
                  </a:lnTo>
                  <a:lnTo>
                    <a:pt x="856488" y="122186"/>
                  </a:lnTo>
                  <a:lnTo>
                    <a:pt x="1004303" y="11684"/>
                  </a:lnTo>
                  <a:lnTo>
                    <a:pt x="1004303" y="0"/>
                  </a:lnTo>
                  <a:lnTo>
                    <a:pt x="1004227" y="6350"/>
                  </a:lnTo>
                  <a:lnTo>
                    <a:pt x="853427" y="117602"/>
                  </a:lnTo>
                  <a:lnTo>
                    <a:pt x="856297" y="121932"/>
                  </a:lnTo>
                  <a:lnTo>
                    <a:pt x="851916" y="121932"/>
                  </a:lnTo>
                  <a:lnTo>
                    <a:pt x="851916" y="127012"/>
                  </a:lnTo>
                  <a:lnTo>
                    <a:pt x="851916" y="605790"/>
                  </a:lnTo>
                  <a:lnTo>
                    <a:pt x="851916" y="609600"/>
                  </a:lnTo>
                  <a:lnTo>
                    <a:pt x="851916" y="788682"/>
                  </a:lnTo>
                  <a:lnTo>
                    <a:pt x="9144" y="788682"/>
                  </a:lnTo>
                  <a:lnTo>
                    <a:pt x="9144" y="788174"/>
                  </a:lnTo>
                  <a:lnTo>
                    <a:pt x="9144" y="785482"/>
                  </a:lnTo>
                  <a:lnTo>
                    <a:pt x="190500" y="614438"/>
                  </a:lnTo>
                  <a:lnTo>
                    <a:pt x="187452" y="611390"/>
                  </a:lnTo>
                  <a:lnTo>
                    <a:pt x="9144" y="779551"/>
                  </a:lnTo>
                  <a:lnTo>
                    <a:pt x="9144" y="127012"/>
                  </a:lnTo>
                  <a:lnTo>
                    <a:pt x="187439" y="127012"/>
                  </a:lnTo>
                  <a:lnTo>
                    <a:pt x="187439" y="605790"/>
                  </a:lnTo>
                  <a:lnTo>
                    <a:pt x="187439" y="608330"/>
                  </a:lnTo>
                  <a:lnTo>
                    <a:pt x="187439" y="609600"/>
                  </a:lnTo>
                  <a:lnTo>
                    <a:pt x="851916" y="609600"/>
                  </a:lnTo>
                  <a:lnTo>
                    <a:pt x="851916" y="605790"/>
                  </a:lnTo>
                  <a:lnTo>
                    <a:pt x="192011" y="605790"/>
                  </a:lnTo>
                  <a:lnTo>
                    <a:pt x="192011" y="605282"/>
                  </a:lnTo>
                  <a:lnTo>
                    <a:pt x="192011" y="127012"/>
                  </a:lnTo>
                  <a:lnTo>
                    <a:pt x="851916" y="127012"/>
                  </a:lnTo>
                  <a:lnTo>
                    <a:pt x="851916" y="121932"/>
                  </a:lnTo>
                  <a:lnTo>
                    <a:pt x="192011" y="121932"/>
                  </a:lnTo>
                  <a:lnTo>
                    <a:pt x="192011" y="6350"/>
                  </a:lnTo>
                  <a:lnTo>
                    <a:pt x="1004227" y="6350"/>
                  </a:lnTo>
                  <a:lnTo>
                    <a:pt x="1004227" y="0"/>
                  </a:lnTo>
                  <a:lnTo>
                    <a:pt x="187439" y="0"/>
                  </a:lnTo>
                  <a:lnTo>
                    <a:pt x="187439" y="1803"/>
                  </a:lnTo>
                  <a:lnTo>
                    <a:pt x="0" y="117602"/>
                  </a:lnTo>
                  <a:lnTo>
                    <a:pt x="3048" y="122186"/>
                  </a:lnTo>
                  <a:lnTo>
                    <a:pt x="187439" y="6756"/>
                  </a:lnTo>
                  <a:lnTo>
                    <a:pt x="187439" y="121932"/>
                  </a:lnTo>
                  <a:lnTo>
                    <a:pt x="4572" y="121932"/>
                  </a:lnTo>
                  <a:lnTo>
                    <a:pt x="4572" y="127012"/>
                  </a:lnTo>
                  <a:lnTo>
                    <a:pt x="4572" y="783856"/>
                  </a:lnTo>
                  <a:lnTo>
                    <a:pt x="0" y="788162"/>
                  </a:lnTo>
                  <a:lnTo>
                    <a:pt x="3048" y="791222"/>
                  </a:lnTo>
                  <a:lnTo>
                    <a:pt x="4572" y="789787"/>
                  </a:lnTo>
                  <a:lnTo>
                    <a:pt x="4572" y="791222"/>
                  </a:lnTo>
                  <a:lnTo>
                    <a:pt x="4572" y="792492"/>
                  </a:lnTo>
                  <a:lnTo>
                    <a:pt x="856488" y="792492"/>
                  </a:lnTo>
                  <a:lnTo>
                    <a:pt x="856488" y="791222"/>
                  </a:lnTo>
                  <a:lnTo>
                    <a:pt x="1013447" y="614438"/>
                  </a:lnTo>
                  <a:lnTo>
                    <a:pt x="1010412" y="611390"/>
                  </a:lnTo>
                  <a:lnTo>
                    <a:pt x="856488" y="784720"/>
                  </a:lnTo>
                  <a:lnTo>
                    <a:pt x="856488" y="609600"/>
                  </a:lnTo>
                  <a:lnTo>
                    <a:pt x="1008875" y="609600"/>
                  </a:lnTo>
                  <a:lnTo>
                    <a:pt x="1008875" y="608330"/>
                  </a:lnTo>
                  <a:lnTo>
                    <a:pt x="1008875" y="605790"/>
                  </a:lnTo>
                  <a:lnTo>
                    <a:pt x="1008875" y="8267"/>
                  </a:lnTo>
                  <a:lnTo>
                    <a:pt x="1013447" y="483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6852" y="7475219"/>
              <a:ext cx="216408" cy="12649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187939" y="7953768"/>
              <a:ext cx="3016250" cy="486409"/>
            </a:xfrm>
            <a:custGeom>
              <a:avLst/>
              <a:gdLst/>
              <a:ahLst/>
              <a:cxnLst/>
              <a:rect l="l" t="t" r="r" b="b"/>
              <a:pathLst>
                <a:path w="3016250" h="486409">
                  <a:moveTo>
                    <a:pt x="131076" y="303276"/>
                  </a:moveTo>
                  <a:lnTo>
                    <a:pt x="128016" y="300215"/>
                  </a:lnTo>
                  <a:lnTo>
                    <a:pt x="0" y="408419"/>
                  </a:lnTo>
                  <a:lnTo>
                    <a:pt x="3060" y="411467"/>
                  </a:lnTo>
                  <a:lnTo>
                    <a:pt x="131076" y="303276"/>
                  </a:lnTo>
                  <a:close/>
                </a:path>
                <a:path w="3016250" h="486409">
                  <a:moveTo>
                    <a:pt x="269760" y="486156"/>
                  </a:moveTo>
                  <a:lnTo>
                    <a:pt x="268236" y="481584"/>
                  </a:lnTo>
                  <a:lnTo>
                    <a:pt x="268236" y="486156"/>
                  </a:lnTo>
                  <a:lnTo>
                    <a:pt x="269760" y="486156"/>
                  </a:lnTo>
                  <a:close/>
                </a:path>
                <a:path w="3016250" h="486409">
                  <a:moveTo>
                    <a:pt x="278904" y="484632"/>
                  </a:moveTo>
                  <a:lnTo>
                    <a:pt x="277380" y="480060"/>
                  </a:lnTo>
                  <a:lnTo>
                    <a:pt x="272808" y="481584"/>
                  </a:lnTo>
                  <a:lnTo>
                    <a:pt x="274332" y="486156"/>
                  </a:lnTo>
                  <a:lnTo>
                    <a:pt x="278904" y="484632"/>
                  </a:lnTo>
                  <a:close/>
                </a:path>
                <a:path w="3016250" h="486409">
                  <a:moveTo>
                    <a:pt x="288048" y="478536"/>
                  </a:moveTo>
                  <a:lnTo>
                    <a:pt x="283476" y="478536"/>
                  </a:lnTo>
                  <a:lnTo>
                    <a:pt x="283476" y="484632"/>
                  </a:lnTo>
                  <a:lnTo>
                    <a:pt x="288048" y="483108"/>
                  </a:lnTo>
                  <a:lnTo>
                    <a:pt x="288048" y="478536"/>
                  </a:lnTo>
                  <a:close/>
                </a:path>
                <a:path w="3016250" h="486409">
                  <a:moveTo>
                    <a:pt x="298716" y="481584"/>
                  </a:moveTo>
                  <a:lnTo>
                    <a:pt x="297192" y="477012"/>
                  </a:lnTo>
                  <a:lnTo>
                    <a:pt x="292620" y="477012"/>
                  </a:lnTo>
                  <a:lnTo>
                    <a:pt x="292620" y="483108"/>
                  </a:lnTo>
                  <a:lnTo>
                    <a:pt x="298716" y="481584"/>
                  </a:lnTo>
                  <a:close/>
                </a:path>
                <a:path w="3016250" h="486409">
                  <a:moveTo>
                    <a:pt x="307860" y="480060"/>
                  </a:moveTo>
                  <a:lnTo>
                    <a:pt x="306336" y="475488"/>
                  </a:lnTo>
                  <a:lnTo>
                    <a:pt x="301752" y="475488"/>
                  </a:lnTo>
                  <a:lnTo>
                    <a:pt x="303288" y="480060"/>
                  </a:lnTo>
                  <a:lnTo>
                    <a:pt x="307860" y="480060"/>
                  </a:lnTo>
                  <a:close/>
                </a:path>
                <a:path w="3016250" h="486409">
                  <a:moveTo>
                    <a:pt x="317004" y="473964"/>
                  </a:moveTo>
                  <a:lnTo>
                    <a:pt x="310908" y="473964"/>
                  </a:lnTo>
                  <a:lnTo>
                    <a:pt x="312432" y="478536"/>
                  </a:lnTo>
                  <a:lnTo>
                    <a:pt x="317004" y="478536"/>
                  </a:lnTo>
                  <a:lnTo>
                    <a:pt x="317004" y="473964"/>
                  </a:lnTo>
                  <a:close/>
                </a:path>
                <a:path w="3016250" h="486409">
                  <a:moveTo>
                    <a:pt x="326148" y="472440"/>
                  </a:moveTo>
                  <a:lnTo>
                    <a:pt x="321576" y="472440"/>
                  </a:lnTo>
                  <a:lnTo>
                    <a:pt x="321576" y="477012"/>
                  </a:lnTo>
                  <a:lnTo>
                    <a:pt x="326148" y="477012"/>
                  </a:lnTo>
                  <a:lnTo>
                    <a:pt x="326148" y="472440"/>
                  </a:lnTo>
                  <a:close/>
                </a:path>
                <a:path w="3016250" h="486409">
                  <a:moveTo>
                    <a:pt x="336816" y="475488"/>
                  </a:moveTo>
                  <a:lnTo>
                    <a:pt x="335292" y="469392"/>
                  </a:lnTo>
                  <a:lnTo>
                    <a:pt x="330720" y="470916"/>
                  </a:lnTo>
                  <a:lnTo>
                    <a:pt x="332244" y="475488"/>
                  </a:lnTo>
                  <a:lnTo>
                    <a:pt x="336816" y="475488"/>
                  </a:lnTo>
                  <a:close/>
                </a:path>
                <a:path w="3016250" h="486409">
                  <a:moveTo>
                    <a:pt x="345960" y="472440"/>
                  </a:moveTo>
                  <a:lnTo>
                    <a:pt x="344436" y="467855"/>
                  </a:lnTo>
                  <a:lnTo>
                    <a:pt x="339852" y="469392"/>
                  </a:lnTo>
                  <a:lnTo>
                    <a:pt x="341388" y="473964"/>
                  </a:lnTo>
                  <a:lnTo>
                    <a:pt x="345960" y="472440"/>
                  </a:lnTo>
                  <a:close/>
                </a:path>
                <a:path w="3016250" h="486409">
                  <a:moveTo>
                    <a:pt x="355104" y="466344"/>
                  </a:moveTo>
                  <a:lnTo>
                    <a:pt x="350532" y="467855"/>
                  </a:lnTo>
                  <a:lnTo>
                    <a:pt x="350532" y="472440"/>
                  </a:lnTo>
                  <a:lnTo>
                    <a:pt x="355104" y="470916"/>
                  </a:lnTo>
                  <a:lnTo>
                    <a:pt x="355104" y="466344"/>
                  </a:lnTo>
                  <a:close/>
                </a:path>
                <a:path w="3016250" h="486409">
                  <a:moveTo>
                    <a:pt x="365772" y="469392"/>
                  </a:moveTo>
                  <a:lnTo>
                    <a:pt x="364248" y="464820"/>
                  </a:lnTo>
                  <a:lnTo>
                    <a:pt x="359676" y="466344"/>
                  </a:lnTo>
                  <a:lnTo>
                    <a:pt x="359676" y="470916"/>
                  </a:lnTo>
                  <a:lnTo>
                    <a:pt x="365772" y="469392"/>
                  </a:lnTo>
                  <a:close/>
                </a:path>
                <a:path w="3016250" h="486409">
                  <a:moveTo>
                    <a:pt x="374916" y="467855"/>
                  </a:moveTo>
                  <a:lnTo>
                    <a:pt x="373392" y="463296"/>
                  </a:lnTo>
                  <a:lnTo>
                    <a:pt x="368820" y="464820"/>
                  </a:lnTo>
                  <a:lnTo>
                    <a:pt x="370344" y="469392"/>
                  </a:lnTo>
                  <a:lnTo>
                    <a:pt x="374916" y="467855"/>
                  </a:lnTo>
                  <a:close/>
                </a:path>
                <a:path w="3016250" h="486409">
                  <a:moveTo>
                    <a:pt x="384060" y="461772"/>
                  </a:moveTo>
                  <a:lnTo>
                    <a:pt x="379488" y="461772"/>
                  </a:lnTo>
                  <a:lnTo>
                    <a:pt x="379488" y="467855"/>
                  </a:lnTo>
                  <a:lnTo>
                    <a:pt x="384060" y="466344"/>
                  </a:lnTo>
                  <a:lnTo>
                    <a:pt x="384060" y="461772"/>
                  </a:lnTo>
                  <a:close/>
                </a:path>
                <a:path w="3016250" h="486409">
                  <a:moveTo>
                    <a:pt x="394728" y="464820"/>
                  </a:moveTo>
                  <a:lnTo>
                    <a:pt x="393204" y="460248"/>
                  </a:lnTo>
                  <a:lnTo>
                    <a:pt x="388632" y="460248"/>
                  </a:lnTo>
                  <a:lnTo>
                    <a:pt x="388632" y="464820"/>
                  </a:lnTo>
                  <a:lnTo>
                    <a:pt x="394728" y="464820"/>
                  </a:lnTo>
                  <a:close/>
                </a:path>
                <a:path w="3016250" h="486409">
                  <a:moveTo>
                    <a:pt x="403872" y="463296"/>
                  </a:moveTo>
                  <a:lnTo>
                    <a:pt x="402348" y="458724"/>
                  </a:lnTo>
                  <a:lnTo>
                    <a:pt x="397776" y="458724"/>
                  </a:lnTo>
                  <a:lnTo>
                    <a:pt x="399300" y="463296"/>
                  </a:lnTo>
                  <a:lnTo>
                    <a:pt x="403872" y="463296"/>
                  </a:lnTo>
                  <a:close/>
                </a:path>
                <a:path w="3016250" h="486409">
                  <a:moveTo>
                    <a:pt x="413016" y="457200"/>
                  </a:moveTo>
                  <a:lnTo>
                    <a:pt x="406920" y="457200"/>
                  </a:lnTo>
                  <a:lnTo>
                    <a:pt x="408444" y="461772"/>
                  </a:lnTo>
                  <a:lnTo>
                    <a:pt x="413016" y="461772"/>
                  </a:lnTo>
                  <a:lnTo>
                    <a:pt x="413016" y="457200"/>
                  </a:lnTo>
                  <a:close/>
                </a:path>
                <a:path w="3016250" h="486409">
                  <a:moveTo>
                    <a:pt x="422160" y="454139"/>
                  </a:moveTo>
                  <a:lnTo>
                    <a:pt x="417588" y="455676"/>
                  </a:lnTo>
                  <a:lnTo>
                    <a:pt x="417588" y="460248"/>
                  </a:lnTo>
                  <a:lnTo>
                    <a:pt x="422160" y="460248"/>
                  </a:lnTo>
                  <a:lnTo>
                    <a:pt x="422160" y="454139"/>
                  </a:lnTo>
                  <a:close/>
                </a:path>
                <a:path w="3016250" h="486409">
                  <a:moveTo>
                    <a:pt x="432828" y="457200"/>
                  </a:moveTo>
                  <a:lnTo>
                    <a:pt x="431304" y="452628"/>
                  </a:lnTo>
                  <a:lnTo>
                    <a:pt x="426732" y="454139"/>
                  </a:lnTo>
                  <a:lnTo>
                    <a:pt x="428256" y="458724"/>
                  </a:lnTo>
                  <a:lnTo>
                    <a:pt x="432828" y="457200"/>
                  </a:lnTo>
                  <a:close/>
                </a:path>
                <a:path w="3016250" h="486409">
                  <a:moveTo>
                    <a:pt x="441972" y="455676"/>
                  </a:moveTo>
                  <a:lnTo>
                    <a:pt x="440448" y="451104"/>
                  </a:lnTo>
                  <a:lnTo>
                    <a:pt x="435876" y="452628"/>
                  </a:lnTo>
                  <a:lnTo>
                    <a:pt x="437400" y="457200"/>
                  </a:lnTo>
                  <a:lnTo>
                    <a:pt x="441972" y="455676"/>
                  </a:lnTo>
                  <a:close/>
                </a:path>
                <a:path w="3016250" h="486409">
                  <a:moveTo>
                    <a:pt x="451116" y="449580"/>
                  </a:moveTo>
                  <a:lnTo>
                    <a:pt x="446544" y="451104"/>
                  </a:lnTo>
                  <a:lnTo>
                    <a:pt x="446544" y="455676"/>
                  </a:lnTo>
                  <a:lnTo>
                    <a:pt x="451116" y="454139"/>
                  </a:lnTo>
                  <a:lnTo>
                    <a:pt x="451116" y="449580"/>
                  </a:lnTo>
                  <a:close/>
                </a:path>
                <a:path w="3016250" h="486409">
                  <a:moveTo>
                    <a:pt x="461784" y="452628"/>
                  </a:moveTo>
                  <a:lnTo>
                    <a:pt x="460260" y="448056"/>
                  </a:lnTo>
                  <a:lnTo>
                    <a:pt x="455688" y="449580"/>
                  </a:lnTo>
                  <a:lnTo>
                    <a:pt x="455688" y="454139"/>
                  </a:lnTo>
                  <a:lnTo>
                    <a:pt x="461784" y="452628"/>
                  </a:lnTo>
                  <a:close/>
                </a:path>
                <a:path w="3016250" h="486409">
                  <a:moveTo>
                    <a:pt x="470928" y="451104"/>
                  </a:moveTo>
                  <a:lnTo>
                    <a:pt x="469404" y="446532"/>
                  </a:lnTo>
                  <a:lnTo>
                    <a:pt x="464832" y="446532"/>
                  </a:lnTo>
                  <a:lnTo>
                    <a:pt x="466356" y="452628"/>
                  </a:lnTo>
                  <a:lnTo>
                    <a:pt x="470928" y="451104"/>
                  </a:lnTo>
                  <a:close/>
                </a:path>
                <a:path w="3016250" h="486409">
                  <a:moveTo>
                    <a:pt x="480072" y="445008"/>
                  </a:moveTo>
                  <a:lnTo>
                    <a:pt x="475500" y="445008"/>
                  </a:lnTo>
                  <a:lnTo>
                    <a:pt x="475500" y="449580"/>
                  </a:lnTo>
                  <a:lnTo>
                    <a:pt x="480072" y="449580"/>
                  </a:lnTo>
                  <a:lnTo>
                    <a:pt x="480072" y="445008"/>
                  </a:lnTo>
                  <a:close/>
                </a:path>
                <a:path w="3016250" h="486409">
                  <a:moveTo>
                    <a:pt x="490740" y="448056"/>
                  </a:moveTo>
                  <a:lnTo>
                    <a:pt x="489216" y="443484"/>
                  </a:lnTo>
                  <a:lnTo>
                    <a:pt x="484644" y="443484"/>
                  </a:lnTo>
                  <a:lnTo>
                    <a:pt x="484644" y="448056"/>
                  </a:lnTo>
                  <a:lnTo>
                    <a:pt x="490740" y="448056"/>
                  </a:lnTo>
                  <a:close/>
                </a:path>
                <a:path w="3016250" h="486409">
                  <a:moveTo>
                    <a:pt x="499884" y="446532"/>
                  </a:moveTo>
                  <a:lnTo>
                    <a:pt x="498360" y="441960"/>
                  </a:lnTo>
                  <a:lnTo>
                    <a:pt x="493788" y="441960"/>
                  </a:lnTo>
                  <a:lnTo>
                    <a:pt x="495312" y="446532"/>
                  </a:lnTo>
                  <a:lnTo>
                    <a:pt x="499884" y="446532"/>
                  </a:lnTo>
                  <a:close/>
                </a:path>
                <a:path w="3016250" h="486409">
                  <a:moveTo>
                    <a:pt x="509028" y="438912"/>
                  </a:moveTo>
                  <a:lnTo>
                    <a:pt x="502932" y="440436"/>
                  </a:lnTo>
                  <a:lnTo>
                    <a:pt x="504456" y="445008"/>
                  </a:lnTo>
                  <a:lnTo>
                    <a:pt x="509028" y="445008"/>
                  </a:lnTo>
                  <a:lnTo>
                    <a:pt x="509028" y="438912"/>
                  </a:lnTo>
                  <a:close/>
                </a:path>
                <a:path w="3016250" h="486409">
                  <a:moveTo>
                    <a:pt x="518172" y="437388"/>
                  </a:moveTo>
                  <a:lnTo>
                    <a:pt x="513600" y="438912"/>
                  </a:lnTo>
                  <a:lnTo>
                    <a:pt x="513600" y="443484"/>
                  </a:lnTo>
                  <a:lnTo>
                    <a:pt x="518172" y="443484"/>
                  </a:lnTo>
                  <a:lnTo>
                    <a:pt x="518172" y="437388"/>
                  </a:lnTo>
                  <a:close/>
                </a:path>
                <a:path w="3016250" h="486409">
                  <a:moveTo>
                    <a:pt x="528840" y="440436"/>
                  </a:moveTo>
                  <a:lnTo>
                    <a:pt x="527316" y="435864"/>
                  </a:lnTo>
                  <a:lnTo>
                    <a:pt x="522744" y="437388"/>
                  </a:lnTo>
                  <a:lnTo>
                    <a:pt x="524268" y="441960"/>
                  </a:lnTo>
                  <a:lnTo>
                    <a:pt x="528840" y="440436"/>
                  </a:lnTo>
                  <a:close/>
                </a:path>
                <a:path w="3016250" h="486409">
                  <a:moveTo>
                    <a:pt x="537984" y="438912"/>
                  </a:moveTo>
                  <a:lnTo>
                    <a:pt x="536460" y="434340"/>
                  </a:lnTo>
                  <a:lnTo>
                    <a:pt x="531888" y="435864"/>
                  </a:lnTo>
                  <a:lnTo>
                    <a:pt x="533412" y="440436"/>
                  </a:lnTo>
                  <a:lnTo>
                    <a:pt x="537984" y="438912"/>
                  </a:lnTo>
                  <a:close/>
                </a:path>
                <a:path w="3016250" h="486409">
                  <a:moveTo>
                    <a:pt x="547128" y="432816"/>
                  </a:moveTo>
                  <a:lnTo>
                    <a:pt x="542556" y="434340"/>
                  </a:lnTo>
                  <a:lnTo>
                    <a:pt x="542556" y="438912"/>
                  </a:lnTo>
                  <a:lnTo>
                    <a:pt x="547128" y="437388"/>
                  </a:lnTo>
                  <a:lnTo>
                    <a:pt x="547128" y="432816"/>
                  </a:lnTo>
                  <a:close/>
                </a:path>
                <a:path w="3016250" h="486409">
                  <a:moveTo>
                    <a:pt x="557796" y="435864"/>
                  </a:moveTo>
                  <a:lnTo>
                    <a:pt x="556272" y="431292"/>
                  </a:lnTo>
                  <a:lnTo>
                    <a:pt x="551700" y="431292"/>
                  </a:lnTo>
                  <a:lnTo>
                    <a:pt x="551700" y="437388"/>
                  </a:lnTo>
                  <a:lnTo>
                    <a:pt x="557796" y="435864"/>
                  </a:lnTo>
                  <a:close/>
                </a:path>
                <a:path w="3016250" h="486409">
                  <a:moveTo>
                    <a:pt x="566940" y="434340"/>
                  </a:moveTo>
                  <a:lnTo>
                    <a:pt x="565416" y="429755"/>
                  </a:lnTo>
                  <a:lnTo>
                    <a:pt x="560844" y="429755"/>
                  </a:lnTo>
                  <a:lnTo>
                    <a:pt x="562368" y="435864"/>
                  </a:lnTo>
                  <a:lnTo>
                    <a:pt x="566940" y="434340"/>
                  </a:lnTo>
                  <a:close/>
                </a:path>
                <a:path w="3016250" h="486409">
                  <a:moveTo>
                    <a:pt x="576084" y="428244"/>
                  </a:moveTo>
                  <a:lnTo>
                    <a:pt x="571512" y="428244"/>
                  </a:lnTo>
                  <a:lnTo>
                    <a:pt x="571512" y="432816"/>
                  </a:lnTo>
                  <a:lnTo>
                    <a:pt x="576084" y="432816"/>
                  </a:lnTo>
                  <a:lnTo>
                    <a:pt x="576084" y="428244"/>
                  </a:lnTo>
                  <a:close/>
                </a:path>
                <a:path w="3016250" h="486409">
                  <a:moveTo>
                    <a:pt x="586752" y="431292"/>
                  </a:moveTo>
                  <a:lnTo>
                    <a:pt x="585228" y="426720"/>
                  </a:lnTo>
                  <a:lnTo>
                    <a:pt x="580656" y="426720"/>
                  </a:lnTo>
                  <a:lnTo>
                    <a:pt x="580656" y="431292"/>
                  </a:lnTo>
                  <a:lnTo>
                    <a:pt x="586752" y="431292"/>
                  </a:lnTo>
                  <a:close/>
                </a:path>
                <a:path w="3016250" h="486409">
                  <a:moveTo>
                    <a:pt x="595896" y="429755"/>
                  </a:moveTo>
                  <a:lnTo>
                    <a:pt x="594372" y="425196"/>
                  </a:lnTo>
                  <a:lnTo>
                    <a:pt x="589800" y="425196"/>
                  </a:lnTo>
                  <a:lnTo>
                    <a:pt x="591324" y="429755"/>
                  </a:lnTo>
                  <a:lnTo>
                    <a:pt x="595896" y="429755"/>
                  </a:lnTo>
                  <a:close/>
                </a:path>
                <a:path w="3016250" h="486409">
                  <a:moveTo>
                    <a:pt x="605040" y="422148"/>
                  </a:moveTo>
                  <a:lnTo>
                    <a:pt x="598944" y="423672"/>
                  </a:lnTo>
                  <a:lnTo>
                    <a:pt x="600468" y="428244"/>
                  </a:lnTo>
                  <a:lnTo>
                    <a:pt x="605040" y="428244"/>
                  </a:lnTo>
                  <a:lnTo>
                    <a:pt x="605040" y="422148"/>
                  </a:lnTo>
                  <a:close/>
                </a:path>
                <a:path w="3016250" h="486409">
                  <a:moveTo>
                    <a:pt x="614184" y="420624"/>
                  </a:moveTo>
                  <a:lnTo>
                    <a:pt x="609612" y="422148"/>
                  </a:lnTo>
                  <a:lnTo>
                    <a:pt x="609612" y="426720"/>
                  </a:lnTo>
                  <a:lnTo>
                    <a:pt x="614184" y="425196"/>
                  </a:lnTo>
                  <a:lnTo>
                    <a:pt x="614184" y="420624"/>
                  </a:lnTo>
                  <a:close/>
                </a:path>
                <a:path w="3016250" h="486409">
                  <a:moveTo>
                    <a:pt x="624852" y="423672"/>
                  </a:moveTo>
                  <a:lnTo>
                    <a:pt x="623328" y="419100"/>
                  </a:lnTo>
                  <a:lnTo>
                    <a:pt x="618756" y="420624"/>
                  </a:lnTo>
                  <a:lnTo>
                    <a:pt x="620280" y="425196"/>
                  </a:lnTo>
                  <a:lnTo>
                    <a:pt x="624852" y="423672"/>
                  </a:lnTo>
                  <a:close/>
                </a:path>
                <a:path w="3016250" h="486409">
                  <a:moveTo>
                    <a:pt x="633996" y="422148"/>
                  </a:moveTo>
                  <a:lnTo>
                    <a:pt x="632472" y="417576"/>
                  </a:lnTo>
                  <a:lnTo>
                    <a:pt x="627900" y="419100"/>
                  </a:lnTo>
                  <a:lnTo>
                    <a:pt x="629424" y="423672"/>
                  </a:lnTo>
                  <a:lnTo>
                    <a:pt x="633996" y="422148"/>
                  </a:lnTo>
                  <a:close/>
                </a:path>
                <a:path w="3016250" h="486409">
                  <a:moveTo>
                    <a:pt x="643140" y="416039"/>
                  </a:moveTo>
                  <a:lnTo>
                    <a:pt x="638568" y="417576"/>
                  </a:lnTo>
                  <a:lnTo>
                    <a:pt x="638568" y="422148"/>
                  </a:lnTo>
                  <a:lnTo>
                    <a:pt x="643140" y="420624"/>
                  </a:lnTo>
                  <a:lnTo>
                    <a:pt x="643140" y="416039"/>
                  </a:lnTo>
                  <a:close/>
                </a:path>
                <a:path w="3016250" h="486409">
                  <a:moveTo>
                    <a:pt x="653808" y="419100"/>
                  </a:moveTo>
                  <a:lnTo>
                    <a:pt x="652284" y="414528"/>
                  </a:lnTo>
                  <a:lnTo>
                    <a:pt x="647712" y="414528"/>
                  </a:lnTo>
                  <a:lnTo>
                    <a:pt x="649236" y="420624"/>
                  </a:lnTo>
                  <a:lnTo>
                    <a:pt x="653808" y="419100"/>
                  </a:lnTo>
                  <a:close/>
                </a:path>
                <a:path w="3016250" h="486409">
                  <a:moveTo>
                    <a:pt x="662952" y="417576"/>
                  </a:moveTo>
                  <a:lnTo>
                    <a:pt x="661428" y="413004"/>
                  </a:lnTo>
                  <a:lnTo>
                    <a:pt x="656856" y="413004"/>
                  </a:lnTo>
                  <a:lnTo>
                    <a:pt x="658380" y="417576"/>
                  </a:lnTo>
                  <a:lnTo>
                    <a:pt x="662952" y="417576"/>
                  </a:lnTo>
                  <a:close/>
                </a:path>
                <a:path w="3016250" h="486409">
                  <a:moveTo>
                    <a:pt x="672096" y="411480"/>
                  </a:moveTo>
                  <a:lnTo>
                    <a:pt x="667524" y="411480"/>
                  </a:lnTo>
                  <a:lnTo>
                    <a:pt x="667524" y="416039"/>
                  </a:lnTo>
                  <a:lnTo>
                    <a:pt x="672096" y="416039"/>
                  </a:lnTo>
                  <a:lnTo>
                    <a:pt x="672096" y="411480"/>
                  </a:lnTo>
                  <a:close/>
                </a:path>
                <a:path w="3016250" h="486409">
                  <a:moveTo>
                    <a:pt x="682764" y="414528"/>
                  </a:moveTo>
                  <a:lnTo>
                    <a:pt x="681240" y="409956"/>
                  </a:lnTo>
                  <a:lnTo>
                    <a:pt x="676668" y="409956"/>
                  </a:lnTo>
                  <a:lnTo>
                    <a:pt x="676668" y="414528"/>
                  </a:lnTo>
                  <a:lnTo>
                    <a:pt x="682764" y="414528"/>
                  </a:lnTo>
                  <a:close/>
                </a:path>
                <a:path w="3016250" h="486409">
                  <a:moveTo>
                    <a:pt x="691908" y="413004"/>
                  </a:moveTo>
                  <a:lnTo>
                    <a:pt x="690372" y="406908"/>
                  </a:lnTo>
                  <a:lnTo>
                    <a:pt x="685812" y="408432"/>
                  </a:lnTo>
                  <a:lnTo>
                    <a:pt x="687336" y="413004"/>
                  </a:lnTo>
                  <a:lnTo>
                    <a:pt x="691908" y="413004"/>
                  </a:lnTo>
                  <a:close/>
                </a:path>
                <a:path w="3016250" h="486409">
                  <a:moveTo>
                    <a:pt x="701052" y="405384"/>
                  </a:moveTo>
                  <a:lnTo>
                    <a:pt x="694956" y="406908"/>
                  </a:lnTo>
                  <a:lnTo>
                    <a:pt x="696480" y="411480"/>
                  </a:lnTo>
                  <a:lnTo>
                    <a:pt x="701052" y="409956"/>
                  </a:lnTo>
                  <a:lnTo>
                    <a:pt x="701052" y="405384"/>
                  </a:lnTo>
                  <a:close/>
                </a:path>
                <a:path w="3016250" h="486409">
                  <a:moveTo>
                    <a:pt x="710196" y="403860"/>
                  </a:moveTo>
                  <a:lnTo>
                    <a:pt x="705624" y="405384"/>
                  </a:lnTo>
                  <a:lnTo>
                    <a:pt x="705624" y="409956"/>
                  </a:lnTo>
                  <a:lnTo>
                    <a:pt x="710196" y="408432"/>
                  </a:lnTo>
                  <a:lnTo>
                    <a:pt x="710196" y="403860"/>
                  </a:lnTo>
                  <a:close/>
                </a:path>
                <a:path w="3016250" h="486409">
                  <a:moveTo>
                    <a:pt x="720864" y="406908"/>
                  </a:moveTo>
                  <a:lnTo>
                    <a:pt x="719340" y="402336"/>
                  </a:lnTo>
                  <a:lnTo>
                    <a:pt x="714756" y="403860"/>
                  </a:lnTo>
                  <a:lnTo>
                    <a:pt x="716292" y="408432"/>
                  </a:lnTo>
                  <a:lnTo>
                    <a:pt x="720864" y="406908"/>
                  </a:lnTo>
                  <a:close/>
                </a:path>
                <a:path w="3016250" h="486409">
                  <a:moveTo>
                    <a:pt x="730008" y="400812"/>
                  </a:moveTo>
                  <a:lnTo>
                    <a:pt x="723912" y="402336"/>
                  </a:lnTo>
                  <a:lnTo>
                    <a:pt x="725436" y="406908"/>
                  </a:lnTo>
                  <a:lnTo>
                    <a:pt x="730008" y="405384"/>
                  </a:lnTo>
                  <a:lnTo>
                    <a:pt x="730008" y="400812"/>
                  </a:lnTo>
                  <a:close/>
                </a:path>
                <a:path w="3016250" h="486409">
                  <a:moveTo>
                    <a:pt x="739152" y="399288"/>
                  </a:moveTo>
                  <a:lnTo>
                    <a:pt x="734580" y="399288"/>
                  </a:lnTo>
                  <a:lnTo>
                    <a:pt x="734580" y="405384"/>
                  </a:lnTo>
                  <a:lnTo>
                    <a:pt x="739152" y="403860"/>
                  </a:lnTo>
                  <a:lnTo>
                    <a:pt x="739152" y="399288"/>
                  </a:lnTo>
                  <a:close/>
                </a:path>
                <a:path w="3016250" h="486409">
                  <a:moveTo>
                    <a:pt x="749820" y="402336"/>
                  </a:moveTo>
                  <a:lnTo>
                    <a:pt x="748296" y="397764"/>
                  </a:lnTo>
                  <a:lnTo>
                    <a:pt x="743724" y="397764"/>
                  </a:lnTo>
                  <a:lnTo>
                    <a:pt x="745236" y="403860"/>
                  </a:lnTo>
                  <a:lnTo>
                    <a:pt x="749820" y="402336"/>
                  </a:lnTo>
                  <a:close/>
                </a:path>
                <a:path w="3016250" h="486409">
                  <a:moveTo>
                    <a:pt x="758964" y="400812"/>
                  </a:moveTo>
                  <a:lnTo>
                    <a:pt x="757440" y="396240"/>
                  </a:lnTo>
                  <a:lnTo>
                    <a:pt x="752856" y="396240"/>
                  </a:lnTo>
                  <a:lnTo>
                    <a:pt x="754392" y="400812"/>
                  </a:lnTo>
                  <a:lnTo>
                    <a:pt x="758964" y="400812"/>
                  </a:lnTo>
                  <a:close/>
                </a:path>
                <a:path w="3016250" h="486409">
                  <a:moveTo>
                    <a:pt x="768108" y="394716"/>
                  </a:moveTo>
                  <a:lnTo>
                    <a:pt x="763536" y="394716"/>
                  </a:lnTo>
                  <a:lnTo>
                    <a:pt x="763536" y="399288"/>
                  </a:lnTo>
                  <a:lnTo>
                    <a:pt x="768108" y="399288"/>
                  </a:lnTo>
                  <a:lnTo>
                    <a:pt x="768108" y="394716"/>
                  </a:lnTo>
                  <a:close/>
                </a:path>
                <a:path w="3016250" h="486409">
                  <a:moveTo>
                    <a:pt x="778776" y="397764"/>
                  </a:moveTo>
                  <a:lnTo>
                    <a:pt x="777252" y="391655"/>
                  </a:lnTo>
                  <a:lnTo>
                    <a:pt x="772680" y="393192"/>
                  </a:lnTo>
                  <a:lnTo>
                    <a:pt x="772680" y="397764"/>
                  </a:lnTo>
                  <a:lnTo>
                    <a:pt x="778776" y="397764"/>
                  </a:lnTo>
                  <a:close/>
                </a:path>
                <a:path w="3016250" h="486409">
                  <a:moveTo>
                    <a:pt x="787920" y="396240"/>
                  </a:moveTo>
                  <a:lnTo>
                    <a:pt x="786396" y="390144"/>
                  </a:lnTo>
                  <a:lnTo>
                    <a:pt x="781824" y="391655"/>
                  </a:lnTo>
                  <a:lnTo>
                    <a:pt x="783336" y="396240"/>
                  </a:lnTo>
                  <a:lnTo>
                    <a:pt x="787920" y="396240"/>
                  </a:lnTo>
                  <a:close/>
                </a:path>
                <a:path w="3016250" h="486409">
                  <a:moveTo>
                    <a:pt x="797064" y="388620"/>
                  </a:moveTo>
                  <a:lnTo>
                    <a:pt x="790956" y="390144"/>
                  </a:lnTo>
                  <a:lnTo>
                    <a:pt x="792492" y="394716"/>
                  </a:lnTo>
                  <a:lnTo>
                    <a:pt x="797064" y="393192"/>
                  </a:lnTo>
                  <a:lnTo>
                    <a:pt x="797064" y="388620"/>
                  </a:lnTo>
                  <a:close/>
                </a:path>
                <a:path w="3016250" h="486409">
                  <a:moveTo>
                    <a:pt x="806208" y="387096"/>
                  </a:moveTo>
                  <a:lnTo>
                    <a:pt x="801636" y="388620"/>
                  </a:lnTo>
                  <a:lnTo>
                    <a:pt x="801636" y="393192"/>
                  </a:lnTo>
                  <a:lnTo>
                    <a:pt x="806208" y="391655"/>
                  </a:lnTo>
                  <a:lnTo>
                    <a:pt x="806208" y="387096"/>
                  </a:lnTo>
                  <a:close/>
                </a:path>
                <a:path w="3016250" h="486409">
                  <a:moveTo>
                    <a:pt x="816876" y="390144"/>
                  </a:moveTo>
                  <a:lnTo>
                    <a:pt x="815352" y="385572"/>
                  </a:lnTo>
                  <a:lnTo>
                    <a:pt x="810780" y="387096"/>
                  </a:lnTo>
                  <a:lnTo>
                    <a:pt x="812304" y="391655"/>
                  </a:lnTo>
                  <a:lnTo>
                    <a:pt x="816876" y="390144"/>
                  </a:lnTo>
                  <a:close/>
                </a:path>
                <a:path w="3016250" h="486409">
                  <a:moveTo>
                    <a:pt x="826020" y="384048"/>
                  </a:moveTo>
                  <a:lnTo>
                    <a:pt x="819924" y="384048"/>
                  </a:lnTo>
                  <a:lnTo>
                    <a:pt x="821436" y="390144"/>
                  </a:lnTo>
                  <a:lnTo>
                    <a:pt x="826020" y="388620"/>
                  </a:lnTo>
                  <a:lnTo>
                    <a:pt x="826020" y="384048"/>
                  </a:lnTo>
                  <a:close/>
                </a:path>
                <a:path w="3016250" h="486409">
                  <a:moveTo>
                    <a:pt x="835164" y="382524"/>
                  </a:moveTo>
                  <a:lnTo>
                    <a:pt x="830592" y="382524"/>
                  </a:lnTo>
                  <a:lnTo>
                    <a:pt x="830592" y="388620"/>
                  </a:lnTo>
                  <a:lnTo>
                    <a:pt x="835164" y="387096"/>
                  </a:lnTo>
                  <a:lnTo>
                    <a:pt x="835164" y="382524"/>
                  </a:lnTo>
                  <a:close/>
                </a:path>
                <a:path w="3016250" h="486409">
                  <a:moveTo>
                    <a:pt x="845820" y="385572"/>
                  </a:moveTo>
                  <a:lnTo>
                    <a:pt x="844308" y="381000"/>
                  </a:lnTo>
                  <a:lnTo>
                    <a:pt x="839736" y="381000"/>
                  </a:lnTo>
                  <a:lnTo>
                    <a:pt x="841260" y="385572"/>
                  </a:lnTo>
                  <a:lnTo>
                    <a:pt x="845820" y="385572"/>
                  </a:lnTo>
                  <a:close/>
                </a:path>
                <a:path w="3016250" h="486409">
                  <a:moveTo>
                    <a:pt x="854976" y="384048"/>
                  </a:moveTo>
                  <a:lnTo>
                    <a:pt x="853452" y="379476"/>
                  </a:lnTo>
                  <a:lnTo>
                    <a:pt x="848880" y="379476"/>
                  </a:lnTo>
                  <a:lnTo>
                    <a:pt x="850404" y="384048"/>
                  </a:lnTo>
                  <a:lnTo>
                    <a:pt x="854976" y="384048"/>
                  </a:lnTo>
                  <a:close/>
                </a:path>
                <a:path w="3016250" h="486409">
                  <a:moveTo>
                    <a:pt x="864120" y="377939"/>
                  </a:moveTo>
                  <a:lnTo>
                    <a:pt x="859536" y="377939"/>
                  </a:lnTo>
                  <a:lnTo>
                    <a:pt x="859536" y="382524"/>
                  </a:lnTo>
                  <a:lnTo>
                    <a:pt x="864120" y="382524"/>
                  </a:lnTo>
                  <a:lnTo>
                    <a:pt x="864120" y="377939"/>
                  </a:lnTo>
                  <a:close/>
                </a:path>
                <a:path w="3016250" h="486409">
                  <a:moveTo>
                    <a:pt x="874788" y="381000"/>
                  </a:moveTo>
                  <a:lnTo>
                    <a:pt x="873264" y="374904"/>
                  </a:lnTo>
                  <a:lnTo>
                    <a:pt x="868692" y="376428"/>
                  </a:lnTo>
                  <a:lnTo>
                    <a:pt x="868692" y="381000"/>
                  </a:lnTo>
                  <a:lnTo>
                    <a:pt x="874788" y="381000"/>
                  </a:lnTo>
                  <a:close/>
                </a:path>
                <a:path w="3016250" h="486409">
                  <a:moveTo>
                    <a:pt x="883920" y="377939"/>
                  </a:moveTo>
                  <a:lnTo>
                    <a:pt x="882408" y="373380"/>
                  </a:lnTo>
                  <a:lnTo>
                    <a:pt x="877836" y="374904"/>
                  </a:lnTo>
                  <a:lnTo>
                    <a:pt x="879360" y="379476"/>
                  </a:lnTo>
                  <a:lnTo>
                    <a:pt x="883920" y="377939"/>
                  </a:lnTo>
                  <a:close/>
                </a:path>
                <a:path w="3016250" h="486409">
                  <a:moveTo>
                    <a:pt x="893076" y="371856"/>
                  </a:moveTo>
                  <a:lnTo>
                    <a:pt x="886980" y="373380"/>
                  </a:lnTo>
                  <a:lnTo>
                    <a:pt x="888504" y="377939"/>
                  </a:lnTo>
                  <a:lnTo>
                    <a:pt x="893076" y="376428"/>
                  </a:lnTo>
                  <a:lnTo>
                    <a:pt x="893076" y="371856"/>
                  </a:lnTo>
                  <a:close/>
                </a:path>
                <a:path w="3016250" h="486409">
                  <a:moveTo>
                    <a:pt x="902220" y="370332"/>
                  </a:moveTo>
                  <a:lnTo>
                    <a:pt x="897636" y="371856"/>
                  </a:lnTo>
                  <a:lnTo>
                    <a:pt x="897636" y="376428"/>
                  </a:lnTo>
                  <a:lnTo>
                    <a:pt x="902220" y="374904"/>
                  </a:lnTo>
                  <a:lnTo>
                    <a:pt x="902220" y="370332"/>
                  </a:lnTo>
                  <a:close/>
                </a:path>
                <a:path w="3016250" h="486409">
                  <a:moveTo>
                    <a:pt x="912888" y="373380"/>
                  </a:moveTo>
                  <a:lnTo>
                    <a:pt x="911364" y="368808"/>
                  </a:lnTo>
                  <a:lnTo>
                    <a:pt x="906792" y="370332"/>
                  </a:lnTo>
                  <a:lnTo>
                    <a:pt x="908304" y="374904"/>
                  </a:lnTo>
                  <a:lnTo>
                    <a:pt x="912888" y="373380"/>
                  </a:lnTo>
                  <a:close/>
                </a:path>
                <a:path w="3016250" h="486409">
                  <a:moveTo>
                    <a:pt x="922020" y="367284"/>
                  </a:moveTo>
                  <a:lnTo>
                    <a:pt x="915936" y="367284"/>
                  </a:lnTo>
                  <a:lnTo>
                    <a:pt x="917460" y="373380"/>
                  </a:lnTo>
                  <a:lnTo>
                    <a:pt x="922020" y="371856"/>
                  </a:lnTo>
                  <a:lnTo>
                    <a:pt x="922020" y="367284"/>
                  </a:lnTo>
                  <a:close/>
                </a:path>
                <a:path w="3016250" h="486409">
                  <a:moveTo>
                    <a:pt x="931176" y="365760"/>
                  </a:moveTo>
                  <a:lnTo>
                    <a:pt x="926604" y="365760"/>
                  </a:lnTo>
                  <a:lnTo>
                    <a:pt x="926604" y="370332"/>
                  </a:lnTo>
                  <a:lnTo>
                    <a:pt x="931176" y="370332"/>
                  </a:lnTo>
                  <a:lnTo>
                    <a:pt x="931176" y="365760"/>
                  </a:lnTo>
                  <a:close/>
                </a:path>
                <a:path w="3016250" h="486409">
                  <a:moveTo>
                    <a:pt x="941844" y="368808"/>
                  </a:moveTo>
                  <a:lnTo>
                    <a:pt x="940320" y="364236"/>
                  </a:lnTo>
                  <a:lnTo>
                    <a:pt x="935736" y="364236"/>
                  </a:lnTo>
                  <a:lnTo>
                    <a:pt x="937272" y="368808"/>
                  </a:lnTo>
                  <a:lnTo>
                    <a:pt x="941844" y="368808"/>
                  </a:lnTo>
                  <a:close/>
                </a:path>
                <a:path w="3016250" h="486409">
                  <a:moveTo>
                    <a:pt x="950988" y="367284"/>
                  </a:moveTo>
                  <a:lnTo>
                    <a:pt x="949464" y="362712"/>
                  </a:lnTo>
                  <a:lnTo>
                    <a:pt x="944892" y="362712"/>
                  </a:lnTo>
                  <a:lnTo>
                    <a:pt x="946404" y="367284"/>
                  </a:lnTo>
                  <a:lnTo>
                    <a:pt x="950988" y="367284"/>
                  </a:lnTo>
                  <a:close/>
                </a:path>
                <a:path w="3016250" h="486409">
                  <a:moveTo>
                    <a:pt x="960120" y="359664"/>
                  </a:moveTo>
                  <a:lnTo>
                    <a:pt x="955560" y="361188"/>
                  </a:lnTo>
                  <a:lnTo>
                    <a:pt x="955560" y="365760"/>
                  </a:lnTo>
                  <a:lnTo>
                    <a:pt x="960120" y="365760"/>
                  </a:lnTo>
                  <a:lnTo>
                    <a:pt x="960120" y="359664"/>
                  </a:lnTo>
                  <a:close/>
                </a:path>
                <a:path w="3016250" h="486409">
                  <a:moveTo>
                    <a:pt x="970788" y="362712"/>
                  </a:moveTo>
                  <a:lnTo>
                    <a:pt x="969276" y="358140"/>
                  </a:lnTo>
                  <a:lnTo>
                    <a:pt x="964704" y="359664"/>
                  </a:lnTo>
                  <a:lnTo>
                    <a:pt x="964704" y="364236"/>
                  </a:lnTo>
                  <a:lnTo>
                    <a:pt x="970788" y="362712"/>
                  </a:lnTo>
                  <a:close/>
                </a:path>
                <a:path w="3016250" h="486409">
                  <a:moveTo>
                    <a:pt x="979944" y="361188"/>
                  </a:moveTo>
                  <a:lnTo>
                    <a:pt x="978420" y="356616"/>
                  </a:lnTo>
                  <a:lnTo>
                    <a:pt x="973836" y="358140"/>
                  </a:lnTo>
                  <a:lnTo>
                    <a:pt x="975372" y="362712"/>
                  </a:lnTo>
                  <a:lnTo>
                    <a:pt x="979944" y="361188"/>
                  </a:lnTo>
                  <a:close/>
                </a:path>
                <a:path w="3016250" h="486409">
                  <a:moveTo>
                    <a:pt x="989088" y="355092"/>
                  </a:moveTo>
                  <a:lnTo>
                    <a:pt x="982992" y="356616"/>
                  </a:lnTo>
                  <a:lnTo>
                    <a:pt x="984504" y="361188"/>
                  </a:lnTo>
                  <a:lnTo>
                    <a:pt x="989088" y="359664"/>
                  </a:lnTo>
                  <a:lnTo>
                    <a:pt x="989088" y="355092"/>
                  </a:lnTo>
                  <a:close/>
                </a:path>
                <a:path w="3016250" h="486409">
                  <a:moveTo>
                    <a:pt x="998220" y="353555"/>
                  </a:moveTo>
                  <a:lnTo>
                    <a:pt x="993660" y="355092"/>
                  </a:lnTo>
                  <a:lnTo>
                    <a:pt x="993660" y="359664"/>
                  </a:lnTo>
                  <a:lnTo>
                    <a:pt x="998220" y="358140"/>
                  </a:lnTo>
                  <a:lnTo>
                    <a:pt x="998220" y="353555"/>
                  </a:lnTo>
                  <a:close/>
                </a:path>
                <a:path w="3016250" h="486409">
                  <a:moveTo>
                    <a:pt x="1008888" y="356616"/>
                  </a:moveTo>
                  <a:lnTo>
                    <a:pt x="1007376" y="352044"/>
                  </a:lnTo>
                  <a:lnTo>
                    <a:pt x="1002804" y="352044"/>
                  </a:lnTo>
                  <a:lnTo>
                    <a:pt x="1004328" y="358140"/>
                  </a:lnTo>
                  <a:lnTo>
                    <a:pt x="1008888" y="356616"/>
                  </a:lnTo>
                  <a:close/>
                </a:path>
                <a:path w="3016250" h="486409">
                  <a:moveTo>
                    <a:pt x="1018044" y="350520"/>
                  </a:moveTo>
                  <a:lnTo>
                    <a:pt x="1011936" y="350520"/>
                  </a:lnTo>
                  <a:lnTo>
                    <a:pt x="1013472" y="356616"/>
                  </a:lnTo>
                  <a:lnTo>
                    <a:pt x="1018044" y="355092"/>
                  </a:lnTo>
                  <a:lnTo>
                    <a:pt x="1018044" y="350520"/>
                  </a:lnTo>
                  <a:close/>
                </a:path>
                <a:path w="3016250" h="486409">
                  <a:moveTo>
                    <a:pt x="1027188" y="348996"/>
                  </a:moveTo>
                  <a:lnTo>
                    <a:pt x="1022604" y="348996"/>
                  </a:lnTo>
                  <a:lnTo>
                    <a:pt x="1022604" y="353555"/>
                  </a:lnTo>
                  <a:lnTo>
                    <a:pt x="1027188" y="353555"/>
                  </a:lnTo>
                  <a:lnTo>
                    <a:pt x="1027188" y="348996"/>
                  </a:lnTo>
                  <a:close/>
                </a:path>
                <a:path w="3016250" h="486409">
                  <a:moveTo>
                    <a:pt x="1037856" y="352044"/>
                  </a:moveTo>
                  <a:lnTo>
                    <a:pt x="1036320" y="347472"/>
                  </a:lnTo>
                  <a:lnTo>
                    <a:pt x="1031760" y="347472"/>
                  </a:lnTo>
                  <a:lnTo>
                    <a:pt x="1033272" y="352044"/>
                  </a:lnTo>
                  <a:lnTo>
                    <a:pt x="1037856" y="352044"/>
                  </a:lnTo>
                  <a:close/>
                </a:path>
                <a:path w="3016250" h="486409">
                  <a:moveTo>
                    <a:pt x="1046988" y="350520"/>
                  </a:moveTo>
                  <a:lnTo>
                    <a:pt x="1045476" y="344424"/>
                  </a:lnTo>
                  <a:lnTo>
                    <a:pt x="1040904" y="345948"/>
                  </a:lnTo>
                  <a:lnTo>
                    <a:pt x="1042428" y="350520"/>
                  </a:lnTo>
                  <a:lnTo>
                    <a:pt x="1046988" y="350520"/>
                  </a:lnTo>
                  <a:close/>
                </a:path>
                <a:path w="3016250" h="486409">
                  <a:moveTo>
                    <a:pt x="1056144" y="342900"/>
                  </a:moveTo>
                  <a:lnTo>
                    <a:pt x="1051572" y="344424"/>
                  </a:lnTo>
                  <a:lnTo>
                    <a:pt x="1051572" y="348996"/>
                  </a:lnTo>
                  <a:lnTo>
                    <a:pt x="1056144" y="348996"/>
                  </a:lnTo>
                  <a:lnTo>
                    <a:pt x="1056144" y="342900"/>
                  </a:lnTo>
                  <a:close/>
                </a:path>
                <a:path w="3016250" h="486409">
                  <a:moveTo>
                    <a:pt x="1066812" y="345948"/>
                  </a:moveTo>
                  <a:lnTo>
                    <a:pt x="1065288" y="341376"/>
                  </a:lnTo>
                  <a:lnTo>
                    <a:pt x="1060704" y="342900"/>
                  </a:lnTo>
                  <a:lnTo>
                    <a:pt x="1060704" y="347472"/>
                  </a:lnTo>
                  <a:lnTo>
                    <a:pt x="1066812" y="345948"/>
                  </a:lnTo>
                  <a:close/>
                </a:path>
                <a:path w="3016250" h="486409">
                  <a:moveTo>
                    <a:pt x="1075956" y="344424"/>
                  </a:moveTo>
                  <a:lnTo>
                    <a:pt x="1074420" y="339839"/>
                  </a:lnTo>
                  <a:lnTo>
                    <a:pt x="1069860" y="341376"/>
                  </a:lnTo>
                  <a:lnTo>
                    <a:pt x="1071372" y="345948"/>
                  </a:lnTo>
                  <a:lnTo>
                    <a:pt x="1075956" y="344424"/>
                  </a:lnTo>
                  <a:close/>
                </a:path>
                <a:path w="3016250" h="486409">
                  <a:moveTo>
                    <a:pt x="1085088" y="338328"/>
                  </a:moveTo>
                  <a:lnTo>
                    <a:pt x="1079004" y="339839"/>
                  </a:lnTo>
                  <a:lnTo>
                    <a:pt x="1080528" y="344424"/>
                  </a:lnTo>
                  <a:lnTo>
                    <a:pt x="1085088" y="342900"/>
                  </a:lnTo>
                  <a:lnTo>
                    <a:pt x="1085088" y="338328"/>
                  </a:lnTo>
                  <a:close/>
                </a:path>
                <a:path w="3016250" h="486409">
                  <a:moveTo>
                    <a:pt x="1094244" y="336804"/>
                  </a:moveTo>
                  <a:lnTo>
                    <a:pt x="1089672" y="336804"/>
                  </a:lnTo>
                  <a:lnTo>
                    <a:pt x="1089672" y="342900"/>
                  </a:lnTo>
                  <a:lnTo>
                    <a:pt x="1094244" y="341376"/>
                  </a:lnTo>
                  <a:lnTo>
                    <a:pt x="1094244" y="336804"/>
                  </a:lnTo>
                  <a:close/>
                </a:path>
                <a:path w="3016250" h="486409">
                  <a:moveTo>
                    <a:pt x="1104912" y="339839"/>
                  </a:moveTo>
                  <a:lnTo>
                    <a:pt x="1103388" y="335280"/>
                  </a:lnTo>
                  <a:lnTo>
                    <a:pt x="1098804" y="335280"/>
                  </a:lnTo>
                  <a:lnTo>
                    <a:pt x="1100340" y="341376"/>
                  </a:lnTo>
                  <a:lnTo>
                    <a:pt x="1104912" y="339839"/>
                  </a:lnTo>
                  <a:close/>
                </a:path>
                <a:path w="3016250" h="486409">
                  <a:moveTo>
                    <a:pt x="1114056" y="333756"/>
                  </a:moveTo>
                  <a:lnTo>
                    <a:pt x="1107960" y="333756"/>
                  </a:lnTo>
                  <a:lnTo>
                    <a:pt x="1109472" y="338328"/>
                  </a:lnTo>
                  <a:lnTo>
                    <a:pt x="1114056" y="338328"/>
                  </a:lnTo>
                  <a:lnTo>
                    <a:pt x="1114056" y="333756"/>
                  </a:lnTo>
                  <a:close/>
                </a:path>
                <a:path w="3016250" h="486409">
                  <a:moveTo>
                    <a:pt x="1123188" y="332232"/>
                  </a:moveTo>
                  <a:lnTo>
                    <a:pt x="1118628" y="332232"/>
                  </a:lnTo>
                  <a:lnTo>
                    <a:pt x="1118628" y="336804"/>
                  </a:lnTo>
                  <a:lnTo>
                    <a:pt x="1123188" y="336804"/>
                  </a:lnTo>
                  <a:lnTo>
                    <a:pt x="1123188" y="332232"/>
                  </a:lnTo>
                  <a:close/>
                </a:path>
                <a:path w="3016250" h="486409">
                  <a:moveTo>
                    <a:pt x="1133856" y="335280"/>
                  </a:moveTo>
                  <a:lnTo>
                    <a:pt x="1132344" y="330708"/>
                  </a:lnTo>
                  <a:lnTo>
                    <a:pt x="1127772" y="330708"/>
                  </a:lnTo>
                  <a:lnTo>
                    <a:pt x="1129296" y="335280"/>
                  </a:lnTo>
                  <a:lnTo>
                    <a:pt x="1133856" y="335280"/>
                  </a:lnTo>
                  <a:close/>
                </a:path>
                <a:path w="3016250" h="486409">
                  <a:moveTo>
                    <a:pt x="1143012" y="333756"/>
                  </a:moveTo>
                  <a:lnTo>
                    <a:pt x="1141488" y="327660"/>
                  </a:lnTo>
                  <a:lnTo>
                    <a:pt x="1136904" y="329184"/>
                  </a:lnTo>
                  <a:lnTo>
                    <a:pt x="1138440" y="333756"/>
                  </a:lnTo>
                  <a:lnTo>
                    <a:pt x="1143012" y="333756"/>
                  </a:lnTo>
                  <a:close/>
                </a:path>
                <a:path w="3016250" h="486409">
                  <a:moveTo>
                    <a:pt x="1152156" y="326136"/>
                  </a:moveTo>
                  <a:lnTo>
                    <a:pt x="1147572" y="327660"/>
                  </a:lnTo>
                  <a:lnTo>
                    <a:pt x="1147572" y="332232"/>
                  </a:lnTo>
                  <a:lnTo>
                    <a:pt x="1152156" y="330708"/>
                  </a:lnTo>
                  <a:lnTo>
                    <a:pt x="1152156" y="326136"/>
                  </a:lnTo>
                  <a:close/>
                </a:path>
                <a:path w="3016250" h="486409">
                  <a:moveTo>
                    <a:pt x="1162824" y="329184"/>
                  </a:moveTo>
                  <a:lnTo>
                    <a:pt x="1161288" y="324612"/>
                  </a:lnTo>
                  <a:lnTo>
                    <a:pt x="1156728" y="326136"/>
                  </a:lnTo>
                  <a:lnTo>
                    <a:pt x="1156728" y="330708"/>
                  </a:lnTo>
                  <a:lnTo>
                    <a:pt x="1162824" y="329184"/>
                  </a:lnTo>
                  <a:close/>
                </a:path>
                <a:path w="3016250" h="486409">
                  <a:moveTo>
                    <a:pt x="1171956" y="327660"/>
                  </a:moveTo>
                  <a:lnTo>
                    <a:pt x="1170444" y="323088"/>
                  </a:lnTo>
                  <a:lnTo>
                    <a:pt x="1165872" y="324612"/>
                  </a:lnTo>
                  <a:lnTo>
                    <a:pt x="1167396" y="329184"/>
                  </a:lnTo>
                  <a:lnTo>
                    <a:pt x="1171956" y="327660"/>
                  </a:lnTo>
                  <a:close/>
                </a:path>
                <a:path w="3016250" h="486409">
                  <a:moveTo>
                    <a:pt x="1181112" y="321564"/>
                  </a:moveTo>
                  <a:lnTo>
                    <a:pt x="1175004" y="323088"/>
                  </a:lnTo>
                  <a:lnTo>
                    <a:pt x="1176540" y="327660"/>
                  </a:lnTo>
                  <a:lnTo>
                    <a:pt x="1181112" y="326136"/>
                  </a:lnTo>
                  <a:lnTo>
                    <a:pt x="1181112" y="321564"/>
                  </a:lnTo>
                  <a:close/>
                </a:path>
                <a:path w="3016250" h="486409">
                  <a:moveTo>
                    <a:pt x="1190256" y="320040"/>
                  </a:moveTo>
                  <a:lnTo>
                    <a:pt x="1185672" y="320040"/>
                  </a:lnTo>
                  <a:lnTo>
                    <a:pt x="1185672" y="326136"/>
                  </a:lnTo>
                  <a:lnTo>
                    <a:pt x="1190256" y="324612"/>
                  </a:lnTo>
                  <a:lnTo>
                    <a:pt x="1190256" y="320040"/>
                  </a:lnTo>
                  <a:close/>
                </a:path>
                <a:path w="3016250" h="486409">
                  <a:moveTo>
                    <a:pt x="1200924" y="323088"/>
                  </a:moveTo>
                  <a:lnTo>
                    <a:pt x="1199388" y="318516"/>
                  </a:lnTo>
                  <a:lnTo>
                    <a:pt x="1194828" y="318516"/>
                  </a:lnTo>
                  <a:lnTo>
                    <a:pt x="1196352" y="323088"/>
                  </a:lnTo>
                  <a:lnTo>
                    <a:pt x="1200924" y="323088"/>
                  </a:lnTo>
                  <a:close/>
                </a:path>
                <a:path w="3016250" h="486409">
                  <a:moveTo>
                    <a:pt x="1210056" y="316992"/>
                  </a:moveTo>
                  <a:lnTo>
                    <a:pt x="1203972" y="316992"/>
                  </a:lnTo>
                  <a:lnTo>
                    <a:pt x="1205496" y="321564"/>
                  </a:lnTo>
                  <a:lnTo>
                    <a:pt x="1210056" y="321564"/>
                  </a:lnTo>
                  <a:lnTo>
                    <a:pt x="1210056" y="316992"/>
                  </a:lnTo>
                  <a:close/>
                </a:path>
                <a:path w="3016250" h="486409">
                  <a:moveTo>
                    <a:pt x="1219212" y="315455"/>
                  </a:moveTo>
                  <a:lnTo>
                    <a:pt x="1214640" y="315455"/>
                  </a:lnTo>
                  <a:lnTo>
                    <a:pt x="1214640" y="320040"/>
                  </a:lnTo>
                  <a:lnTo>
                    <a:pt x="1219212" y="320040"/>
                  </a:lnTo>
                  <a:lnTo>
                    <a:pt x="1219212" y="315455"/>
                  </a:lnTo>
                  <a:close/>
                </a:path>
                <a:path w="3016250" h="486409">
                  <a:moveTo>
                    <a:pt x="1229880" y="318516"/>
                  </a:moveTo>
                  <a:lnTo>
                    <a:pt x="1228356" y="312420"/>
                  </a:lnTo>
                  <a:lnTo>
                    <a:pt x="1223772" y="313944"/>
                  </a:lnTo>
                  <a:lnTo>
                    <a:pt x="1225308" y="318516"/>
                  </a:lnTo>
                  <a:lnTo>
                    <a:pt x="1229880" y="318516"/>
                  </a:lnTo>
                  <a:close/>
                </a:path>
                <a:path w="3016250" h="486409">
                  <a:moveTo>
                    <a:pt x="1239024" y="315455"/>
                  </a:moveTo>
                  <a:lnTo>
                    <a:pt x="1237488" y="310896"/>
                  </a:lnTo>
                  <a:lnTo>
                    <a:pt x="1232928" y="312420"/>
                  </a:lnTo>
                  <a:lnTo>
                    <a:pt x="1234452" y="316992"/>
                  </a:lnTo>
                  <a:lnTo>
                    <a:pt x="1239024" y="315455"/>
                  </a:lnTo>
                  <a:close/>
                </a:path>
                <a:path w="3016250" h="486409">
                  <a:moveTo>
                    <a:pt x="1248156" y="309372"/>
                  </a:moveTo>
                  <a:lnTo>
                    <a:pt x="1243596" y="310896"/>
                  </a:lnTo>
                  <a:lnTo>
                    <a:pt x="1243596" y="315455"/>
                  </a:lnTo>
                  <a:lnTo>
                    <a:pt x="1248156" y="313944"/>
                  </a:lnTo>
                  <a:lnTo>
                    <a:pt x="1248156" y="309372"/>
                  </a:lnTo>
                  <a:close/>
                </a:path>
                <a:path w="3016250" h="486409">
                  <a:moveTo>
                    <a:pt x="1258836" y="312420"/>
                  </a:moveTo>
                  <a:lnTo>
                    <a:pt x="1257312" y="307848"/>
                  </a:lnTo>
                  <a:lnTo>
                    <a:pt x="1252740" y="309372"/>
                  </a:lnTo>
                  <a:lnTo>
                    <a:pt x="1252740" y="313944"/>
                  </a:lnTo>
                  <a:lnTo>
                    <a:pt x="1258836" y="312420"/>
                  </a:lnTo>
                  <a:close/>
                </a:path>
                <a:path w="3016250" h="486409">
                  <a:moveTo>
                    <a:pt x="1267980" y="310896"/>
                  </a:moveTo>
                  <a:lnTo>
                    <a:pt x="1266456" y="306324"/>
                  </a:lnTo>
                  <a:lnTo>
                    <a:pt x="1261872" y="307848"/>
                  </a:lnTo>
                  <a:lnTo>
                    <a:pt x="1263408" y="312420"/>
                  </a:lnTo>
                  <a:lnTo>
                    <a:pt x="1267980" y="310896"/>
                  </a:lnTo>
                  <a:close/>
                </a:path>
                <a:path w="3016250" h="486409">
                  <a:moveTo>
                    <a:pt x="1277124" y="304800"/>
                  </a:moveTo>
                  <a:lnTo>
                    <a:pt x="1271028" y="304800"/>
                  </a:lnTo>
                  <a:lnTo>
                    <a:pt x="1272552" y="310896"/>
                  </a:lnTo>
                  <a:lnTo>
                    <a:pt x="1277124" y="309372"/>
                  </a:lnTo>
                  <a:lnTo>
                    <a:pt x="1277124" y="304800"/>
                  </a:lnTo>
                  <a:close/>
                </a:path>
                <a:path w="3016250" h="486409">
                  <a:moveTo>
                    <a:pt x="1287792" y="307848"/>
                  </a:moveTo>
                  <a:lnTo>
                    <a:pt x="1286256" y="303276"/>
                  </a:lnTo>
                  <a:lnTo>
                    <a:pt x="1281696" y="303276"/>
                  </a:lnTo>
                  <a:lnTo>
                    <a:pt x="1281696" y="309372"/>
                  </a:lnTo>
                  <a:lnTo>
                    <a:pt x="1287792" y="307848"/>
                  </a:lnTo>
                  <a:close/>
                </a:path>
                <a:path w="3016250" h="486409">
                  <a:moveTo>
                    <a:pt x="1296936" y="306324"/>
                  </a:moveTo>
                  <a:lnTo>
                    <a:pt x="1295412" y="301739"/>
                  </a:lnTo>
                  <a:lnTo>
                    <a:pt x="1290840" y="301739"/>
                  </a:lnTo>
                  <a:lnTo>
                    <a:pt x="1292364" y="306324"/>
                  </a:lnTo>
                  <a:lnTo>
                    <a:pt x="1296936" y="306324"/>
                  </a:lnTo>
                  <a:close/>
                </a:path>
                <a:path w="3016250" h="486409">
                  <a:moveTo>
                    <a:pt x="1306080" y="300228"/>
                  </a:moveTo>
                  <a:lnTo>
                    <a:pt x="1299972" y="300228"/>
                  </a:lnTo>
                  <a:lnTo>
                    <a:pt x="1301508" y="304800"/>
                  </a:lnTo>
                  <a:lnTo>
                    <a:pt x="1306080" y="304800"/>
                  </a:lnTo>
                  <a:lnTo>
                    <a:pt x="1306080" y="300228"/>
                  </a:lnTo>
                  <a:close/>
                </a:path>
                <a:path w="3016250" h="486409">
                  <a:moveTo>
                    <a:pt x="1315224" y="297180"/>
                  </a:moveTo>
                  <a:lnTo>
                    <a:pt x="1310652" y="298704"/>
                  </a:lnTo>
                  <a:lnTo>
                    <a:pt x="1310652" y="303276"/>
                  </a:lnTo>
                  <a:lnTo>
                    <a:pt x="1315224" y="303276"/>
                  </a:lnTo>
                  <a:lnTo>
                    <a:pt x="1315224" y="297180"/>
                  </a:lnTo>
                  <a:close/>
                </a:path>
                <a:path w="3016250" h="486409">
                  <a:moveTo>
                    <a:pt x="1325892" y="301739"/>
                  </a:moveTo>
                  <a:lnTo>
                    <a:pt x="1324356" y="295656"/>
                  </a:lnTo>
                  <a:lnTo>
                    <a:pt x="1319796" y="297180"/>
                  </a:lnTo>
                  <a:lnTo>
                    <a:pt x="1321320" y="301739"/>
                  </a:lnTo>
                  <a:lnTo>
                    <a:pt x="1325892" y="301739"/>
                  </a:lnTo>
                  <a:close/>
                </a:path>
                <a:path w="3016250" h="486409">
                  <a:moveTo>
                    <a:pt x="1335036" y="298704"/>
                  </a:moveTo>
                  <a:lnTo>
                    <a:pt x="1333512" y="294132"/>
                  </a:lnTo>
                  <a:lnTo>
                    <a:pt x="1328940" y="295656"/>
                  </a:lnTo>
                  <a:lnTo>
                    <a:pt x="1330464" y="300228"/>
                  </a:lnTo>
                  <a:lnTo>
                    <a:pt x="1335036" y="298704"/>
                  </a:lnTo>
                  <a:close/>
                </a:path>
                <a:path w="3016250" h="486409">
                  <a:moveTo>
                    <a:pt x="1344180" y="292608"/>
                  </a:moveTo>
                  <a:lnTo>
                    <a:pt x="1339608" y="294132"/>
                  </a:lnTo>
                  <a:lnTo>
                    <a:pt x="1339608" y="298704"/>
                  </a:lnTo>
                  <a:lnTo>
                    <a:pt x="1344180" y="297180"/>
                  </a:lnTo>
                  <a:lnTo>
                    <a:pt x="1344180" y="292608"/>
                  </a:lnTo>
                  <a:close/>
                </a:path>
                <a:path w="3016250" h="486409">
                  <a:moveTo>
                    <a:pt x="1354848" y="295656"/>
                  </a:moveTo>
                  <a:lnTo>
                    <a:pt x="1353324" y="291084"/>
                  </a:lnTo>
                  <a:lnTo>
                    <a:pt x="1348752" y="292608"/>
                  </a:lnTo>
                  <a:lnTo>
                    <a:pt x="1348752" y="297180"/>
                  </a:lnTo>
                  <a:lnTo>
                    <a:pt x="1354848" y="295656"/>
                  </a:lnTo>
                  <a:close/>
                </a:path>
                <a:path w="3016250" h="486409">
                  <a:moveTo>
                    <a:pt x="1363992" y="294132"/>
                  </a:moveTo>
                  <a:lnTo>
                    <a:pt x="1362456" y="289560"/>
                  </a:lnTo>
                  <a:lnTo>
                    <a:pt x="1357896" y="289560"/>
                  </a:lnTo>
                  <a:lnTo>
                    <a:pt x="1359420" y="295656"/>
                  </a:lnTo>
                  <a:lnTo>
                    <a:pt x="1363992" y="294132"/>
                  </a:lnTo>
                  <a:close/>
                </a:path>
                <a:path w="3016250" h="486409">
                  <a:moveTo>
                    <a:pt x="1373136" y="288036"/>
                  </a:moveTo>
                  <a:lnTo>
                    <a:pt x="1368564" y="288036"/>
                  </a:lnTo>
                  <a:lnTo>
                    <a:pt x="1368564" y="294132"/>
                  </a:lnTo>
                  <a:lnTo>
                    <a:pt x="1373136" y="292608"/>
                  </a:lnTo>
                  <a:lnTo>
                    <a:pt x="1373136" y="288036"/>
                  </a:lnTo>
                  <a:close/>
                </a:path>
                <a:path w="3016250" h="486409">
                  <a:moveTo>
                    <a:pt x="1383804" y="291084"/>
                  </a:moveTo>
                  <a:lnTo>
                    <a:pt x="1382280" y="286512"/>
                  </a:lnTo>
                  <a:lnTo>
                    <a:pt x="1377708" y="286512"/>
                  </a:lnTo>
                  <a:lnTo>
                    <a:pt x="1377708" y="291084"/>
                  </a:lnTo>
                  <a:lnTo>
                    <a:pt x="1383804" y="291084"/>
                  </a:lnTo>
                  <a:close/>
                </a:path>
                <a:path w="3016250" h="486409">
                  <a:moveTo>
                    <a:pt x="1392948" y="289560"/>
                  </a:moveTo>
                  <a:lnTo>
                    <a:pt x="1391424" y="284988"/>
                  </a:lnTo>
                  <a:lnTo>
                    <a:pt x="1386852" y="284988"/>
                  </a:lnTo>
                  <a:lnTo>
                    <a:pt x="1388376" y="289560"/>
                  </a:lnTo>
                  <a:lnTo>
                    <a:pt x="1392948" y="289560"/>
                  </a:lnTo>
                  <a:close/>
                </a:path>
                <a:path w="3016250" h="486409">
                  <a:moveTo>
                    <a:pt x="1402092" y="283464"/>
                  </a:moveTo>
                  <a:lnTo>
                    <a:pt x="1395996" y="283464"/>
                  </a:lnTo>
                  <a:lnTo>
                    <a:pt x="1397520" y="288036"/>
                  </a:lnTo>
                  <a:lnTo>
                    <a:pt x="1402092" y="288036"/>
                  </a:lnTo>
                  <a:lnTo>
                    <a:pt x="1402092" y="283464"/>
                  </a:lnTo>
                  <a:close/>
                </a:path>
                <a:path w="3016250" h="486409">
                  <a:moveTo>
                    <a:pt x="1411236" y="280416"/>
                  </a:moveTo>
                  <a:lnTo>
                    <a:pt x="1406664" y="281940"/>
                  </a:lnTo>
                  <a:lnTo>
                    <a:pt x="1406664" y="286512"/>
                  </a:lnTo>
                  <a:lnTo>
                    <a:pt x="1411236" y="286512"/>
                  </a:lnTo>
                  <a:lnTo>
                    <a:pt x="1411236" y="280416"/>
                  </a:lnTo>
                  <a:close/>
                </a:path>
                <a:path w="3016250" h="486409">
                  <a:moveTo>
                    <a:pt x="1421904" y="283464"/>
                  </a:moveTo>
                  <a:lnTo>
                    <a:pt x="1420380" y="278892"/>
                  </a:lnTo>
                  <a:lnTo>
                    <a:pt x="1415808" y="280416"/>
                  </a:lnTo>
                  <a:lnTo>
                    <a:pt x="1417320" y="284988"/>
                  </a:lnTo>
                  <a:lnTo>
                    <a:pt x="1421904" y="283464"/>
                  </a:lnTo>
                  <a:close/>
                </a:path>
                <a:path w="3016250" h="486409">
                  <a:moveTo>
                    <a:pt x="1431048" y="281940"/>
                  </a:moveTo>
                  <a:lnTo>
                    <a:pt x="1429524" y="277355"/>
                  </a:lnTo>
                  <a:lnTo>
                    <a:pt x="1424952" y="278892"/>
                  </a:lnTo>
                  <a:lnTo>
                    <a:pt x="1426476" y="283464"/>
                  </a:lnTo>
                  <a:lnTo>
                    <a:pt x="1431048" y="281940"/>
                  </a:lnTo>
                  <a:close/>
                </a:path>
                <a:path w="3016250" h="486409">
                  <a:moveTo>
                    <a:pt x="1440192" y="275844"/>
                  </a:moveTo>
                  <a:lnTo>
                    <a:pt x="1435620" y="277355"/>
                  </a:lnTo>
                  <a:lnTo>
                    <a:pt x="1435620" y="281940"/>
                  </a:lnTo>
                  <a:lnTo>
                    <a:pt x="1440192" y="280416"/>
                  </a:lnTo>
                  <a:lnTo>
                    <a:pt x="1440192" y="275844"/>
                  </a:lnTo>
                  <a:close/>
                </a:path>
                <a:path w="3016250" h="486409">
                  <a:moveTo>
                    <a:pt x="1450860" y="278892"/>
                  </a:moveTo>
                  <a:lnTo>
                    <a:pt x="1449336" y="274320"/>
                  </a:lnTo>
                  <a:lnTo>
                    <a:pt x="1444764" y="275844"/>
                  </a:lnTo>
                  <a:lnTo>
                    <a:pt x="1444764" y="280416"/>
                  </a:lnTo>
                  <a:lnTo>
                    <a:pt x="1450860" y="278892"/>
                  </a:lnTo>
                  <a:close/>
                </a:path>
                <a:path w="3016250" h="486409">
                  <a:moveTo>
                    <a:pt x="1460004" y="277355"/>
                  </a:moveTo>
                  <a:lnTo>
                    <a:pt x="1458480" y="272796"/>
                  </a:lnTo>
                  <a:lnTo>
                    <a:pt x="1453908" y="272796"/>
                  </a:lnTo>
                  <a:lnTo>
                    <a:pt x="1455420" y="278892"/>
                  </a:lnTo>
                  <a:lnTo>
                    <a:pt x="1460004" y="277355"/>
                  </a:lnTo>
                  <a:close/>
                </a:path>
                <a:path w="3016250" h="486409">
                  <a:moveTo>
                    <a:pt x="1469148" y="271272"/>
                  </a:moveTo>
                  <a:lnTo>
                    <a:pt x="1464576" y="271272"/>
                  </a:lnTo>
                  <a:lnTo>
                    <a:pt x="1464576" y="275844"/>
                  </a:lnTo>
                  <a:lnTo>
                    <a:pt x="1469148" y="275844"/>
                  </a:lnTo>
                  <a:lnTo>
                    <a:pt x="1469148" y="271272"/>
                  </a:lnTo>
                  <a:close/>
                </a:path>
                <a:path w="3016250" h="486409">
                  <a:moveTo>
                    <a:pt x="1479804" y="274320"/>
                  </a:moveTo>
                  <a:lnTo>
                    <a:pt x="1478292" y="269748"/>
                  </a:lnTo>
                  <a:lnTo>
                    <a:pt x="1473720" y="269748"/>
                  </a:lnTo>
                  <a:lnTo>
                    <a:pt x="1473720" y="274320"/>
                  </a:lnTo>
                  <a:lnTo>
                    <a:pt x="1479804" y="274320"/>
                  </a:lnTo>
                  <a:close/>
                </a:path>
                <a:path w="3016250" h="486409">
                  <a:moveTo>
                    <a:pt x="1488960" y="272796"/>
                  </a:moveTo>
                  <a:lnTo>
                    <a:pt x="1487436" y="268224"/>
                  </a:lnTo>
                  <a:lnTo>
                    <a:pt x="1482864" y="268224"/>
                  </a:lnTo>
                  <a:lnTo>
                    <a:pt x="1484388" y="272796"/>
                  </a:lnTo>
                  <a:lnTo>
                    <a:pt x="1488960" y="272796"/>
                  </a:lnTo>
                  <a:close/>
                </a:path>
                <a:path w="3016250" h="486409">
                  <a:moveTo>
                    <a:pt x="1498104" y="265176"/>
                  </a:moveTo>
                  <a:lnTo>
                    <a:pt x="1492008" y="266700"/>
                  </a:lnTo>
                  <a:lnTo>
                    <a:pt x="1493520" y="271272"/>
                  </a:lnTo>
                  <a:lnTo>
                    <a:pt x="1498104" y="271272"/>
                  </a:lnTo>
                  <a:lnTo>
                    <a:pt x="1498104" y="265176"/>
                  </a:lnTo>
                  <a:close/>
                </a:path>
                <a:path w="3016250" h="486409">
                  <a:moveTo>
                    <a:pt x="1507248" y="263639"/>
                  </a:moveTo>
                  <a:lnTo>
                    <a:pt x="1502676" y="265176"/>
                  </a:lnTo>
                  <a:lnTo>
                    <a:pt x="1502676" y="269748"/>
                  </a:lnTo>
                  <a:lnTo>
                    <a:pt x="1507248" y="268224"/>
                  </a:lnTo>
                  <a:lnTo>
                    <a:pt x="1507248" y="263639"/>
                  </a:lnTo>
                  <a:close/>
                </a:path>
                <a:path w="3016250" h="486409">
                  <a:moveTo>
                    <a:pt x="1517904" y="266700"/>
                  </a:moveTo>
                  <a:lnTo>
                    <a:pt x="1516392" y="262128"/>
                  </a:lnTo>
                  <a:lnTo>
                    <a:pt x="1511820" y="263639"/>
                  </a:lnTo>
                  <a:lnTo>
                    <a:pt x="1513344" y="268224"/>
                  </a:lnTo>
                  <a:lnTo>
                    <a:pt x="1517904" y="266700"/>
                  </a:lnTo>
                  <a:close/>
                </a:path>
                <a:path w="3016250" h="486409">
                  <a:moveTo>
                    <a:pt x="1527060" y="265176"/>
                  </a:moveTo>
                  <a:lnTo>
                    <a:pt x="1525536" y="260604"/>
                  </a:lnTo>
                  <a:lnTo>
                    <a:pt x="1520964" y="262128"/>
                  </a:lnTo>
                  <a:lnTo>
                    <a:pt x="1522488" y="266700"/>
                  </a:lnTo>
                  <a:lnTo>
                    <a:pt x="1527060" y="265176"/>
                  </a:lnTo>
                  <a:close/>
                </a:path>
                <a:path w="3016250" h="486409">
                  <a:moveTo>
                    <a:pt x="1536204" y="259080"/>
                  </a:moveTo>
                  <a:lnTo>
                    <a:pt x="1531620" y="260604"/>
                  </a:lnTo>
                  <a:lnTo>
                    <a:pt x="1531620" y="265176"/>
                  </a:lnTo>
                  <a:lnTo>
                    <a:pt x="1536204" y="263639"/>
                  </a:lnTo>
                  <a:lnTo>
                    <a:pt x="1536204" y="259080"/>
                  </a:lnTo>
                  <a:close/>
                </a:path>
                <a:path w="3016250" h="486409">
                  <a:moveTo>
                    <a:pt x="1546872" y="262128"/>
                  </a:moveTo>
                  <a:lnTo>
                    <a:pt x="1545348" y="257556"/>
                  </a:lnTo>
                  <a:lnTo>
                    <a:pt x="1540776" y="257556"/>
                  </a:lnTo>
                  <a:lnTo>
                    <a:pt x="1540776" y="263639"/>
                  </a:lnTo>
                  <a:lnTo>
                    <a:pt x="1546872" y="262128"/>
                  </a:lnTo>
                  <a:close/>
                </a:path>
                <a:path w="3016250" h="486409">
                  <a:moveTo>
                    <a:pt x="1556004" y="260604"/>
                  </a:moveTo>
                  <a:lnTo>
                    <a:pt x="1554492" y="256032"/>
                  </a:lnTo>
                  <a:lnTo>
                    <a:pt x="1549920" y="256032"/>
                  </a:lnTo>
                  <a:lnTo>
                    <a:pt x="1551444" y="262128"/>
                  </a:lnTo>
                  <a:lnTo>
                    <a:pt x="1556004" y="260604"/>
                  </a:lnTo>
                  <a:close/>
                </a:path>
                <a:path w="3016250" h="486409">
                  <a:moveTo>
                    <a:pt x="1565160" y="254508"/>
                  </a:moveTo>
                  <a:lnTo>
                    <a:pt x="1560588" y="254508"/>
                  </a:lnTo>
                  <a:lnTo>
                    <a:pt x="1560588" y="259080"/>
                  </a:lnTo>
                  <a:lnTo>
                    <a:pt x="1565160" y="259080"/>
                  </a:lnTo>
                  <a:lnTo>
                    <a:pt x="1565160" y="254508"/>
                  </a:lnTo>
                  <a:close/>
                </a:path>
                <a:path w="3016250" h="486409">
                  <a:moveTo>
                    <a:pt x="1575828" y="257556"/>
                  </a:moveTo>
                  <a:lnTo>
                    <a:pt x="1574304" y="252984"/>
                  </a:lnTo>
                  <a:lnTo>
                    <a:pt x="1569720" y="252984"/>
                  </a:lnTo>
                  <a:lnTo>
                    <a:pt x="1569720" y="257556"/>
                  </a:lnTo>
                  <a:lnTo>
                    <a:pt x="1575828" y="257556"/>
                  </a:lnTo>
                  <a:close/>
                </a:path>
                <a:path w="3016250" h="486409">
                  <a:moveTo>
                    <a:pt x="1584972" y="256032"/>
                  </a:moveTo>
                  <a:lnTo>
                    <a:pt x="1583448" y="249936"/>
                  </a:lnTo>
                  <a:lnTo>
                    <a:pt x="1578876" y="251460"/>
                  </a:lnTo>
                  <a:lnTo>
                    <a:pt x="1580388" y="256032"/>
                  </a:lnTo>
                  <a:lnTo>
                    <a:pt x="1584972" y="256032"/>
                  </a:lnTo>
                  <a:close/>
                </a:path>
                <a:path w="3016250" h="486409">
                  <a:moveTo>
                    <a:pt x="1594104" y="248412"/>
                  </a:moveTo>
                  <a:lnTo>
                    <a:pt x="1588020" y="249936"/>
                  </a:lnTo>
                  <a:lnTo>
                    <a:pt x="1589544" y="254508"/>
                  </a:lnTo>
                  <a:lnTo>
                    <a:pt x="1594104" y="254508"/>
                  </a:lnTo>
                  <a:lnTo>
                    <a:pt x="1594104" y="248412"/>
                  </a:lnTo>
                  <a:close/>
                </a:path>
                <a:path w="3016250" h="486409">
                  <a:moveTo>
                    <a:pt x="1603260" y="246888"/>
                  </a:moveTo>
                  <a:lnTo>
                    <a:pt x="1598688" y="248412"/>
                  </a:lnTo>
                  <a:lnTo>
                    <a:pt x="1598688" y="252984"/>
                  </a:lnTo>
                  <a:lnTo>
                    <a:pt x="1603260" y="251460"/>
                  </a:lnTo>
                  <a:lnTo>
                    <a:pt x="1603260" y="246888"/>
                  </a:lnTo>
                  <a:close/>
                </a:path>
                <a:path w="3016250" h="486409">
                  <a:moveTo>
                    <a:pt x="1613928" y="249936"/>
                  </a:moveTo>
                  <a:lnTo>
                    <a:pt x="1612404" y="245364"/>
                  </a:lnTo>
                  <a:lnTo>
                    <a:pt x="1607820" y="246888"/>
                  </a:lnTo>
                  <a:lnTo>
                    <a:pt x="1609356" y="251460"/>
                  </a:lnTo>
                  <a:lnTo>
                    <a:pt x="1613928" y="249936"/>
                  </a:lnTo>
                  <a:close/>
                </a:path>
                <a:path w="3016250" h="486409">
                  <a:moveTo>
                    <a:pt x="1623072" y="248412"/>
                  </a:moveTo>
                  <a:lnTo>
                    <a:pt x="1621548" y="243840"/>
                  </a:lnTo>
                  <a:lnTo>
                    <a:pt x="1616976" y="245364"/>
                  </a:lnTo>
                  <a:lnTo>
                    <a:pt x="1618488" y="249936"/>
                  </a:lnTo>
                  <a:lnTo>
                    <a:pt x="1623072" y="248412"/>
                  </a:lnTo>
                  <a:close/>
                </a:path>
                <a:path w="3016250" h="486409">
                  <a:moveTo>
                    <a:pt x="1632204" y="242316"/>
                  </a:moveTo>
                  <a:lnTo>
                    <a:pt x="1627644" y="243840"/>
                  </a:lnTo>
                  <a:lnTo>
                    <a:pt x="1627644" y="248412"/>
                  </a:lnTo>
                  <a:lnTo>
                    <a:pt x="1632204" y="246888"/>
                  </a:lnTo>
                  <a:lnTo>
                    <a:pt x="1632204" y="242316"/>
                  </a:lnTo>
                  <a:close/>
                </a:path>
                <a:path w="3016250" h="486409">
                  <a:moveTo>
                    <a:pt x="1642872" y="245364"/>
                  </a:moveTo>
                  <a:lnTo>
                    <a:pt x="1641360" y="240792"/>
                  </a:lnTo>
                  <a:lnTo>
                    <a:pt x="1636788" y="240792"/>
                  </a:lnTo>
                  <a:lnTo>
                    <a:pt x="1636788" y="246888"/>
                  </a:lnTo>
                  <a:lnTo>
                    <a:pt x="1642872" y="245364"/>
                  </a:lnTo>
                  <a:close/>
                </a:path>
                <a:path w="3016250" h="486409">
                  <a:moveTo>
                    <a:pt x="1652028" y="243840"/>
                  </a:moveTo>
                  <a:lnTo>
                    <a:pt x="1650504" y="239255"/>
                  </a:lnTo>
                  <a:lnTo>
                    <a:pt x="1645920" y="239255"/>
                  </a:lnTo>
                  <a:lnTo>
                    <a:pt x="1647456" y="243840"/>
                  </a:lnTo>
                  <a:lnTo>
                    <a:pt x="1652028" y="243840"/>
                  </a:lnTo>
                  <a:close/>
                </a:path>
                <a:path w="3016250" h="486409">
                  <a:moveTo>
                    <a:pt x="1661172" y="237744"/>
                  </a:moveTo>
                  <a:lnTo>
                    <a:pt x="1656588" y="237744"/>
                  </a:lnTo>
                  <a:lnTo>
                    <a:pt x="1656588" y="242316"/>
                  </a:lnTo>
                  <a:lnTo>
                    <a:pt x="1661172" y="242316"/>
                  </a:lnTo>
                  <a:lnTo>
                    <a:pt x="1661172" y="237744"/>
                  </a:lnTo>
                  <a:close/>
                </a:path>
                <a:path w="3016250" h="486409">
                  <a:moveTo>
                    <a:pt x="1671840" y="240792"/>
                  </a:moveTo>
                  <a:lnTo>
                    <a:pt x="1670304" y="236220"/>
                  </a:lnTo>
                  <a:lnTo>
                    <a:pt x="1665744" y="236220"/>
                  </a:lnTo>
                  <a:lnTo>
                    <a:pt x="1665744" y="240792"/>
                  </a:lnTo>
                  <a:lnTo>
                    <a:pt x="1671840" y="240792"/>
                  </a:lnTo>
                  <a:close/>
                </a:path>
                <a:path w="3016250" h="486409">
                  <a:moveTo>
                    <a:pt x="1680972" y="239255"/>
                  </a:moveTo>
                  <a:lnTo>
                    <a:pt x="1679460" y="233172"/>
                  </a:lnTo>
                  <a:lnTo>
                    <a:pt x="1674888" y="234696"/>
                  </a:lnTo>
                  <a:lnTo>
                    <a:pt x="1676412" y="239255"/>
                  </a:lnTo>
                  <a:lnTo>
                    <a:pt x="1680972" y="239255"/>
                  </a:lnTo>
                  <a:close/>
                </a:path>
                <a:path w="3016250" h="486409">
                  <a:moveTo>
                    <a:pt x="1690128" y="231648"/>
                  </a:moveTo>
                  <a:lnTo>
                    <a:pt x="1684020" y="233172"/>
                  </a:lnTo>
                  <a:lnTo>
                    <a:pt x="1685556" y="237744"/>
                  </a:lnTo>
                  <a:lnTo>
                    <a:pt x="1690128" y="236220"/>
                  </a:lnTo>
                  <a:lnTo>
                    <a:pt x="1690128" y="231648"/>
                  </a:lnTo>
                  <a:close/>
                </a:path>
                <a:path w="3016250" h="486409">
                  <a:moveTo>
                    <a:pt x="1699272" y="230124"/>
                  </a:moveTo>
                  <a:lnTo>
                    <a:pt x="1694688" y="231648"/>
                  </a:lnTo>
                  <a:lnTo>
                    <a:pt x="1694688" y="236220"/>
                  </a:lnTo>
                  <a:lnTo>
                    <a:pt x="1699272" y="234696"/>
                  </a:lnTo>
                  <a:lnTo>
                    <a:pt x="1699272" y="230124"/>
                  </a:lnTo>
                  <a:close/>
                </a:path>
                <a:path w="3016250" h="486409">
                  <a:moveTo>
                    <a:pt x="1709940" y="233172"/>
                  </a:moveTo>
                  <a:lnTo>
                    <a:pt x="1708404" y="228600"/>
                  </a:lnTo>
                  <a:lnTo>
                    <a:pt x="1703844" y="230124"/>
                  </a:lnTo>
                  <a:lnTo>
                    <a:pt x="1705356" y="234696"/>
                  </a:lnTo>
                  <a:lnTo>
                    <a:pt x="1709940" y="233172"/>
                  </a:lnTo>
                  <a:close/>
                </a:path>
                <a:path w="3016250" h="486409">
                  <a:moveTo>
                    <a:pt x="1719072" y="231648"/>
                  </a:moveTo>
                  <a:lnTo>
                    <a:pt x="1717560" y="227076"/>
                  </a:lnTo>
                  <a:lnTo>
                    <a:pt x="1712988" y="228600"/>
                  </a:lnTo>
                  <a:lnTo>
                    <a:pt x="1714512" y="233172"/>
                  </a:lnTo>
                  <a:lnTo>
                    <a:pt x="1719072" y="231648"/>
                  </a:lnTo>
                  <a:close/>
                </a:path>
                <a:path w="3016250" h="486409">
                  <a:moveTo>
                    <a:pt x="1728228" y="225539"/>
                  </a:moveTo>
                  <a:lnTo>
                    <a:pt x="1723656" y="225539"/>
                  </a:lnTo>
                  <a:lnTo>
                    <a:pt x="1723656" y="231648"/>
                  </a:lnTo>
                  <a:lnTo>
                    <a:pt x="1728228" y="230124"/>
                  </a:lnTo>
                  <a:lnTo>
                    <a:pt x="1728228" y="225539"/>
                  </a:lnTo>
                  <a:close/>
                </a:path>
                <a:path w="3016250" h="486409">
                  <a:moveTo>
                    <a:pt x="1738896" y="228600"/>
                  </a:moveTo>
                  <a:lnTo>
                    <a:pt x="1737372" y="224028"/>
                  </a:lnTo>
                  <a:lnTo>
                    <a:pt x="1732788" y="224028"/>
                  </a:lnTo>
                  <a:lnTo>
                    <a:pt x="1732788" y="228600"/>
                  </a:lnTo>
                  <a:lnTo>
                    <a:pt x="1738896" y="228600"/>
                  </a:lnTo>
                  <a:close/>
                </a:path>
                <a:path w="3016250" h="486409">
                  <a:moveTo>
                    <a:pt x="1748040" y="227076"/>
                  </a:moveTo>
                  <a:lnTo>
                    <a:pt x="1746504" y="222504"/>
                  </a:lnTo>
                  <a:lnTo>
                    <a:pt x="1741944" y="222504"/>
                  </a:lnTo>
                  <a:lnTo>
                    <a:pt x="1743456" y="227076"/>
                  </a:lnTo>
                  <a:lnTo>
                    <a:pt x="1748040" y="227076"/>
                  </a:lnTo>
                  <a:close/>
                </a:path>
                <a:path w="3016250" h="486409">
                  <a:moveTo>
                    <a:pt x="1757172" y="220980"/>
                  </a:moveTo>
                  <a:lnTo>
                    <a:pt x="1752612" y="220980"/>
                  </a:lnTo>
                  <a:lnTo>
                    <a:pt x="1752612" y="225539"/>
                  </a:lnTo>
                  <a:lnTo>
                    <a:pt x="1757172" y="225539"/>
                  </a:lnTo>
                  <a:lnTo>
                    <a:pt x="1757172" y="220980"/>
                  </a:lnTo>
                  <a:close/>
                </a:path>
                <a:path w="3016250" h="486409">
                  <a:moveTo>
                    <a:pt x="1767852" y="224028"/>
                  </a:moveTo>
                  <a:lnTo>
                    <a:pt x="1766328" y="217932"/>
                  </a:lnTo>
                  <a:lnTo>
                    <a:pt x="1761756" y="219456"/>
                  </a:lnTo>
                  <a:lnTo>
                    <a:pt x="1761756" y="224028"/>
                  </a:lnTo>
                  <a:lnTo>
                    <a:pt x="1767852" y="224028"/>
                  </a:lnTo>
                  <a:close/>
                </a:path>
                <a:path w="3016250" h="486409">
                  <a:moveTo>
                    <a:pt x="1776996" y="220980"/>
                  </a:moveTo>
                  <a:lnTo>
                    <a:pt x="1775472" y="216408"/>
                  </a:lnTo>
                  <a:lnTo>
                    <a:pt x="1770888" y="217932"/>
                  </a:lnTo>
                  <a:lnTo>
                    <a:pt x="1772424" y="222504"/>
                  </a:lnTo>
                  <a:lnTo>
                    <a:pt x="1776996" y="220980"/>
                  </a:lnTo>
                  <a:close/>
                </a:path>
                <a:path w="3016250" h="486409">
                  <a:moveTo>
                    <a:pt x="1786140" y="214884"/>
                  </a:moveTo>
                  <a:lnTo>
                    <a:pt x="1780044" y="216408"/>
                  </a:lnTo>
                  <a:lnTo>
                    <a:pt x="1781556" y="220980"/>
                  </a:lnTo>
                  <a:lnTo>
                    <a:pt x="1786140" y="219456"/>
                  </a:lnTo>
                  <a:lnTo>
                    <a:pt x="1786140" y="214884"/>
                  </a:lnTo>
                  <a:close/>
                </a:path>
                <a:path w="3016250" h="486409">
                  <a:moveTo>
                    <a:pt x="1795272" y="213360"/>
                  </a:moveTo>
                  <a:lnTo>
                    <a:pt x="1790712" y="214884"/>
                  </a:lnTo>
                  <a:lnTo>
                    <a:pt x="1790712" y="219456"/>
                  </a:lnTo>
                  <a:lnTo>
                    <a:pt x="1795272" y="217932"/>
                  </a:lnTo>
                  <a:lnTo>
                    <a:pt x="1795272" y="213360"/>
                  </a:lnTo>
                  <a:close/>
                </a:path>
                <a:path w="3016250" h="486409">
                  <a:moveTo>
                    <a:pt x="1805952" y="216408"/>
                  </a:moveTo>
                  <a:lnTo>
                    <a:pt x="1804428" y="211836"/>
                  </a:lnTo>
                  <a:lnTo>
                    <a:pt x="1799856" y="213360"/>
                  </a:lnTo>
                  <a:lnTo>
                    <a:pt x="1801380" y="217932"/>
                  </a:lnTo>
                  <a:lnTo>
                    <a:pt x="1805952" y="216408"/>
                  </a:lnTo>
                  <a:close/>
                </a:path>
                <a:path w="3016250" h="486409">
                  <a:moveTo>
                    <a:pt x="1815096" y="214884"/>
                  </a:moveTo>
                  <a:lnTo>
                    <a:pt x="1813572" y="210312"/>
                  </a:lnTo>
                  <a:lnTo>
                    <a:pt x="1808988" y="210312"/>
                  </a:lnTo>
                  <a:lnTo>
                    <a:pt x="1810524" y="216408"/>
                  </a:lnTo>
                  <a:lnTo>
                    <a:pt x="1815096" y="214884"/>
                  </a:lnTo>
                  <a:close/>
                </a:path>
                <a:path w="3016250" h="486409">
                  <a:moveTo>
                    <a:pt x="1824240" y="208788"/>
                  </a:moveTo>
                  <a:lnTo>
                    <a:pt x="1819656" y="208788"/>
                  </a:lnTo>
                  <a:lnTo>
                    <a:pt x="1819656" y="214884"/>
                  </a:lnTo>
                  <a:lnTo>
                    <a:pt x="1824240" y="213360"/>
                  </a:lnTo>
                  <a:lnTo>
                    <a:pt x="1824240" y="208788"/>
                  </a:lnTo>
                  <a:close/>
                </a:path>
                <a:path w="3016250" h="486409">
                  <a:moveTo>
                    <a:pt x="1834908" y="211836"/>
                  </a:moveTo>
                  <a:lnTo>
                    <a:pt x="1833372" y="207264"/>
                  </a:lnTo>
                  <a:lnTo>
                    <a:pt x="1828812" y="207264"/>
                  </a:lnTo>
                  <a:lnTo>
                    <a:pt x="1830336" y="211836"/>
                  </a:lnTo>
                  <a:lnTo>
                    <a:pt x="1834908" y="211836"/>
                  </a:lnTo>
                  <a:close/>
                </a:path>
                <a:path w="3016250" h="486409">
                  <a:moveTo>
                    <a:pt x="1844052" y="210312"/>
                  </a:moveTo>
                  <a:lnTo>
                    <a:pt x="1842528" y="205740"/>
                  </a:lnTo>
                  <a:lnTo>
                    <a:pt x="1837956" y="205740"/>
                  </a:lnTo>
                  <a:lnTo>
                    <a:pt x="1839480" y="210312"/>
                  </a:lnTo>
                  <a:lnTo>
                    <a:pt x="1844052" y="210312"/>
                  </a:lnTo>
                  <a:close/>
                </a:path>
                <a:path w="3016250" h="486409">
                  <a:moveTo>
                    <a:pt x="1853196" y="202692"/>
                  </a:moveTo>
                  <a:lnTo>
                    <a:pt x="1848624" y="204216"/>
                  </a:lnTo>
                  <a:lnTo>
                    <a:pt x="1848624" y="208788"/>
                  </a:lnTo>
                  <a:lnTo>
                    <a:pt x="1853196" y="208788"/>
                  </a:lnTo>
                  <a:lnTo>
                    <a:pt x="1853196" y="202692"/>
                  </a:lnTo>
                  <a:close/>
                </a:path>
                <a:path w="3016250" h="486409">
                  <a:moveTo>
                    <a:pt x="1863864" y="207264"/>
                  </a:moveTo>
                  <a:lnTo>
                    <a:pt x="1862340" y="201155"/>
                  </a:lnTo>
                  <a:lnTo>
                    <a:pt x="1857756" y="202692"/>
                  </a:lnTo>
                  <a:lnTo>
                    <a:pt x="1857756" y="207264"/>
                  </a:lnTo>
                  <a:lnTo>
                    <a:pt x="1863864" y="207264"/>
                  </a:lnTo>
                  <a:close/>
                </a:path>
                <a:path w="3016250" h="486409">
                  <a:moveTo>
                    <a:pt x="1873008" y="204216"/>
                  </a:moveTo>
                  <a:lnTo>
                    <a:pt x="1871472" y="199644"/>
                  </a:lnTo>
                  <a:lnTo>
                    <a:pt x="1866912" y="201155"/>
                  </a:lnTo>
                  <a:lnTo>
                    <a:pt x="1868436" y="205740"/>
                  </a:lnTo>
                  <a:lnTo>
                    <a:pt x="1873008" y="204216"/>
                  </a:lnTo>
                  <a:close/>
                </a:path>
                <a:path w="3016250" h="486409">
                  <a:moveTo>
                    <a:pt x="1882152" y="198120"/>
                  </a:moveTo>
                  <a:lnTo>
                    <a:pt x="1876056" y="199644"/>
                  </a:lnTo>
                  <a:lnTo>
                    <a:pt x="1877580" y="204216"/>
                  </a:lnTo>
                  <a:lnTo>
                    <a:pt x="1882152" y="202692"/>
                  </a:lnTo>
                  <a:lnTo>
                    <a:pt x="1882152" y="198120"/>
                  </a:lnTo>
                  <a:close/>
                </a:path>
                <a:path w="3016250" h="486409">
                  <a:moveTo>
                    <a:pt x="1891296" y="196596"/>
                  </a:moveTo>
                  <a:lnTo>
                    <a:pt x="1886724" y="198120"/>
                  </a:lnTo>
                  <a:lnTo>
                    <a:pt x="1886724" y="202692"/>
                  </a:lnTo>
                  <a:lnTo>
                    <a:pt x="1891296" y="201155"/>
                  </a:lnTo>
                  <a:lnTo>
                    <a:pt x="1891296" y="196596"/>
                  </a:lnTo>
                  <a:close/>
                </a:path>
                <a:path w="3016250" h="486409">
                  <a:moveTo>
                    <a:pt x="1901964" y="199644"/>
                  </a:moveTo>
                  <a:lnTo>
                    <a:pt x="1900440" y="195072"/>
                  </a:lnTo>
                  <a:lnTo>
                    <a:pt x="1895856" y="196596"/>
                  </a:lnTo>
                  <a:lnTo>
                    <a:pt x="1897392" y="201155"/>
                  </a:lnTo>
                  <a:lnTo>
                    <a:pt x="1901964" y="199644"/>
                  </a:lnTo>
                  <a:close/>
                </a:path>
                <a:path w="3016250" h="486409">
                  <a:moveTo>
                    <a:pt x="1911108" y="193548"/>
                  </a:moveTo>
                  <a:lnTo>
                    <a:pt x="1905012" y="193548"/>
                  </a:lnTo>
                  <a:lnTo>
                    <a:pt x="1906536" y="199644"/>
                  </a:lnTo>
                  <a:lnTo>
                    <a:pt x="1911108" y="198120"/>
                  </a:lnTo>
                  <a:lnTo>
                    <a:pt x="1911108" y="193548"/>
                  </a:lnTo>
                  <a:close/>
                </a:path>
                <a:path w="3016250" h="486409">
                  <a:moveTo>
                    <a:pt x="1920252" y="192024"/>
                  </a:moveTo>
                  <a:lnTo>
                    <a:pt x="1915680" y="192024"/>
                  </a:lnTo>
                  <a:lnTo>
                    <a:pt x="1915680" y="196596"/>
                  </a:lnTo>
                  <a:lnTo>
                    <a:pt x="1920252" y="196596"/>
                  </a:lnTo>
                  <a:lnTo>
                    <a:pt x="1920252" y="192024"/>
                  </a:lnTo>
                  <a:close/>
                </a:path>
                <a:path w="3016250" h="486409">
                  <a:moveTo>
                    <a:pt x="1930920" y="195072"/>
                  </a:moveTo>
                  <a:lnTo>
                    <a:pt x="1929396" y="190500"/>
                  </a:lnTo>
                  <a:lnTo>
                    <a:pt x="1924824" y="190500"/>
                  </a:lnTo>
                  <a:lnTo>
                    <a:pt x="1926348" y="195072"/>
                  </a:lnTo>
                  <a:lnTo>
                    <a:pt x="1930920" y="195072"/>
                  </a:lnTo>
                  <a:close/>
                </a:path>
                <a:path w="3016250" h="486409">
                  <a:moveTo>
                    <a:pt x="1940064" y="193548"/>
                  </a:moveTo>
                  <a:lnTo>
                    <a:pt x="1938540" y="188976"/>
                  </a:lnTo>
                  <a:lnTo>
                    <a:pt x="1933956" y="188976"/>
                  </a:lnTo>
                  <a:lnTo>
                    <a:pt x="1935492" y="193548"/>
                  </a:lnTo>
                  <a:lnTo>
                    <a:pt x="1940064" y="193548"/>
                  </a:lnTo>
                  <a:close/>
                </a:path>
                <a:path w="3016250" h="486409">
                  <a:moveTo>
                    <a:pt x="1949208" y="185928"/>
                  </a:moveTo>
                  <a:lnTo>
                    <a:pt x="1944636" y="187439"/>
                  </a:lnTo>
                  <a:lnTo>
                    <a:pt x="1944636" y="192024"/>
                  </a:lnTo>
                  <a:lnTo>
                    <a:pt x="1949208" y="192024"/>
                  </a:lnTo>
                  <a:lnTo>
                    <a:pt x="1949208" y="185928"/>
                  </a:lnTo>
                  <a:close/>
                </a:path>
                <a:path w="3016250" h="486409">
                  <a:moveTo>
                    <a:pt x="1959876" y="188976"/>
                  </a:moveTo>
                  <a:lnTo>
                    <a:pt x="1958352" y="184404"/>
                  </a:lnTo>
                  <a:lnTo>
                    <a:pt x="1953780" y="185928"/>
                  </a:lnTo>
                  <a:lnTo>
                    <a:pt x="1953780" y="190500"/>
                  </a:lnTo>
                  <a:lnTo>
                    <a:pt x="1959876" y="188976"/>
                  </a:lnTo>
                  <a:close/>
                </a:path>
                <a:path w="3016250" h="486409">
                  <a:moveTo>
                    <a:pt x="1969020" y="187439"/>
                  </a:moveTo>
                  <a:lnTo>
                    <a:pt x="1967496" y="182880"/>
                  </a:lnTo>
                  <a:lnTo>
                    <a:pt x="1962924" y="184404"/>
                  </a:lnTo>
                  <a:lnTo>
                    <a:pt x="1964448" y="188976"/>
                  </a:lnTo>
                  <a:lnTo>
                    <a:pt x="1969020" y="187439"/>
                  </a:lnTo>
                  <a:close/>
                </a:path>
                <a:path w="3016250" h="486409">
                  <a:moveTo>
                    <a:pt x="1978164" y="181356"/>
                  </a:moveTo>
                  <a:lnTo>
                    <a:pt x="1972056" y="182880"/>
                  </a:lnTo>
                  <a:lnTo>
                    <a:pt x="1973592" y="187439"/>
                  </a:lnTo>
                  <a:lnTo>
                    <a:pt x="1978164" y="185928"/>
                  </a:lnTo>
                  <a:lnTo>
                    <a:pt x="1978164" y="181356"/>
                  </a:lnTo>
                  <a:close/>
                </a:path>
                <a:path w="3016250" h="486409">
                  <a:moveTo>
                    <a:pt x="1987308" y="179832"/>
                  </a:moveTo>
                  <a:lnTo>
                    <a:pt x="1982736" y="181356"/>
                  </a:lnTo>
                  <a:lnTo>
                    <a:pt x="1982736" y="185928"/>
                  </a:lnTo>
                  <a:lnTo>
                    <a:pt x="1987308" y="184404"/>
                  </a:lnTo>
                  <a:lnTo>
                    <a:pt x="1987308" y="179832"/>
                  </a:lnTo>
                  <a:close/>
                </a:path>
                <a:path w="3016250" h="486409">
                  <a:moveTo>
                    <a:pt x="1997976" y="182880"/>
                  </a:moveTo>
                  <a:lnTo>
                    <a:pt x="1996452" y="178308"/>
                  </a:lnTo>
                  <a:lnTo>
                    <a:pt x="1991880" y="178308"/>
                  </a:lnTo>
                  <a:lnTo>
                    <a:pt x="1993404" y="184404"/>
                  </a:lnTo>
                  <a:lnTo>
                    <a:pt x="1997976" y="182880"/>
                  </a:lnTo>
                  <a:close/>
                </a:path>
                <a:path w="3016250" h="486409">
                  <a:moveTo>
                    <a:pt x="2007120" y="176784"/>
                  </a:moveTo>
                  <a:lnTo>
                    <a:pt x="2001024" y="176784"/>
                  </a:lnTo>
                  <a:lnTo>
                    <a:pt x="2002548" y="181356"/>
                  </a:lnTo>
                  <a:lnTo>
                    <a:pt x="2007120" y="181356"/>
                  </a:lnTo>
                  <a:lnTo>
                    <a:pt x="2007120" y="176784"/>
                  </a:lnTo>
                  <a:close/>
                </a:path>
                <a:path w="3016250" h="486409">
                  <a:moveTo>
                    <a:pt x="2016264" y="175260"/>
                  </a:moveTo>
                  <a:lnTo>
                    <a:pt x="2011692" y="175260"/>
                  </a:lnTo>
                  <a:lnTo>
                    <a:pt x="2011692" y="179832"/>
                  </a:lnTo>
                  <a:lnTo>
                    <a:pt x="2016264" y="179832"/>
                  </a:lnTo>
                  <a:lnTo>
                    <a:pt x="2016264" y="175260"/>
                  </a:lnTo>
                  <a:close/>
                </a:path>
                <a:path w="3016250" h="486409">
                  <a:moveTo>
                    <a:pt x="2026920" y="178308"/>
                  </a:moveTo>
                  <a:lnTo>
                    <a:pt x="2025408" y="173736"/>
                  </a:lnTo>
                  <a:lnTo>
                    <a:pt x="2020836" y="173736"/>
                  </a:lnTo>
                  <a:lnTo>
                    <a:pt x="2022360" y="178308"/>
                  </a:lnTo>
                  <a:lnTo>
                    <a:pt x="2026920" y="178308"/>
                  </a:lnTo>
                  <a:close/>
                </a:path>
                <a:path w="3016250" h="486409">
                  <a:moveTo>
                    <a:pt x="2036076" y="176784"/>
                  </a:moveTo>
                  <a:lnTo>
                    <a:pt x="2034552" y="170688"/>
                  </a:lnTo>
                  <a:lnTo>
                    <a:pt x="2029980" y="172212"/>
                  </a:lnTo>
                  <a:lnTo>
                    <a:pt x="2031504" y="176784"/>
                  </a:lnTo>
                  <a:lnTo>
                    <a:pt x="2036076" y="176784"/>
                  </a:lnTo>
                  <a:close/>
                </a:path>
                <a:path w="3016250" h="486409">
                  <a:moveTo>
                    <a:pt x="2045220" y="169164"/>
                  </a:moveTo>
                  <a:lnTo>
                    <a:pt x="2040648" y="170688"/>
                  </a:lnTo>
                  <a:lnTo>
                    <a:pt x="2040648" y="175260"/>
                  </a:lnTo>
                  <a:lnTo>
                    <a:pt x="2045220" y="173736"/>
                  </a:lnTo>
                  <a:lnTo>
                    <a:pt x="2045220" y="169164"/>
                  </a:lnTo>
                  <a:close/>
                </a:path>
                <a:path w="3016250" h="486409">
                  <a:moveTo>
                    <a:pt x="2055888" y="172212"/>
                  </a:moveTo>
                  <a:lnTo>
                    <a:pt x="2054364" y="167640"/>
                  </a:lnTo>
                  <a:lnTo>
                    <a:pt x="2049792" y="169164"/>
                  </a:lnTo>
                  <a:lnTo>
                    <a:pt x="2049792" y="173736"/>
                  </a:lnTo>
                  <a:lnTo>
                    <a:pt x="2055888" y="172212"/>
                  </a:lnTo>
                  <a:close/>
                </a:path>
                <a:path w="3016250" h="486409">
                  <a:moveTo>
                    <a:pt x="2065020" y="170688"/>
                  </a:moveTo>
                  <a:lnTo>
                    <a:pt x="2063508" y="166116"/>
                  </a:lnTo>
                  <a:lnTo>
                    <a:pt x="2058936" y="167640"/>
                  </a:lnTo>
                  <a:lnTo>
                    <a:pt x="2060460" y="172212"/>
                  </a:lnTo>
                  <a:lnTo>
                    <a:pt x="2065020" y="170688"/>
                  </a:lnTo>
                  <a:close/>
                </a:path>
                <a:path w="3016250" h="486409">
                  <a:moveTo>
                    <a:pt x="2074176" y="164592"/>
                  </a:moveTo>
                  <a:lnTo>
                    <a:pt x="2068080" y="166116"/>
                  </a:lnTo>
                  <a:lnTo>
                    <a:pt x="2069604" y="170688"/>
                  </a:lnTo>
                  <a:lnTo>
                    <a:pt x="2074176" y="169164"/>
                  </a:lnTo>
                  <a:lnTo>
                    <a:pt x="2074176" y="164592"/>
                  </a:lnTo>
                  <a:close/>
                </a:path>
                <a:path w="3016250" h="486409">
                  <a:moveTo>
                    <a:pt x="2083320" y="163055"/>
                  </a:moveTo>
                  <a:lnTo>
                    <a:pt x="2078748" y="163055"/>
                  </a:lnTo>
                  <a:lnTo>
                    <a:pt x="2078748" y="169164"/>
                  </a:lnTo>
                  <a:lnTo>
                    <a:pt x="2083320" y="167640"/>
                  </a:lnTo>
                  <a:lnTo>
                    <a:pt x="2083320" y="163055"/>
                  </a:lnTo>
                  <a:close/>
                </a:path>
                <a:path w="3016250" h="486409">
                  <a:moveTo>
                    <a:pt x="2093988" y="166116"/>
                  </a:moveTo>
                  <a:lnTo>
                    <a:pt x="2092464" y="161544"/>
                  </a:lnTo>
                  <a:lnTo>
                    <a:pt x="2087892" y="161544"/>
                  </a:lnTo>
                  <a:lnTo>
                    <a:pt x="2089404" y="167640"/>
                  </a:lnTo>
                  <a:lnTo>
                    <a:pt x="2093988" y="166116"/>
                  </a:lnTo>
                  <a:close/>
                </a:path>
                <a:path w="3016250" h="486409">
                  <a:moveTo>
                    <a:pt x="2103120" y="160020"/>
                  </a:moveTo>
                  <a:lnTo>
                    <a:pt x="2097036" y="160020"/>
                  </a:lnTo>
                  <a:lnTo>
                    <a:pt x="2098560" y="164592"/>
                  </a:lnTo>
                  <a:lnTo>
                    <a:pt x="2103120" y="164592"/>
                  </a:lnTo>
                  <a:lnTo>
                    <a:pt x="2103120" y="160020"/>
                  </a:lnTo>
                  <a:close/>
                </a:path>
                <a:path w="3016250" h="486409">
                  <a:moveTo>
                    <a:pt x="2112276" y="158496"/>
                  </a:moveTo>
                  <a:lnTo>
                    <a:pt x="2107704" y="158496"/>
                  </a:lnTo>
                  <a:lnTo>
                    <a:pt x="2107704" y="163055"/>
                  </a:lnTo>
                  <a:lnTo>
                    <a:pt x="2112276" y="163055"/>
                  </a:lnTo>
                  <a:lnTo>
                    <a:pt x="2112276" y="158496"/>
                  </a:lnTo>
                  <a:close/>
                </a:path>
                <a:path w="3016250" h="486409">
                  <a:moveTo>
                    <a:pt x="2122944" y="161544"/>
                  </a:moveTo>
                  <a:lnTo>
                    <a:pt x="2121420" y="155448"/>
                  </a:lnTo>
                  <a:lnTo>
                    <a:pt x="2116848" y="156972"/>
                  </a:lnTo>
                  <a:lnTo>
                    <a:pt x="2118372" y="161544"/>
                  </a:lnTo>
                  <a:lnTo>
                    <a:pt x="2122944" y="161544"/>
                  </a:lnTo>
                  <a:close/>
                </a:path>
                <a:path w="3016250" h="486409">
                  <a:moveTo>
                    <a:pt x="2132088" y="160020"/>
                  </a:moveTo>
                  <a:lnTo>
                    <a:pt x="2130564" y="153924"/>
                  </a:lnTo>
                  <a:lnTo>
                    <a:pt x="2125992" y="155448"/>
                  </a:lnTo>
                  <a:lnTo>
                    <a:pt x="2127504" y="160020"/>
                  </a:lnTo>
                  <a:lnTo>
                    <a:pt x="2132088" y="160020"/>
                  </a:lnTo>
                  <a:close/>
                </a:path>
                <a:path w="3016250" h="486409">
                  <a:moveTo>
                    <a:pt x="2141220" y="152400"/>
                  </a:moveTo>
                  <a:lnTo>
                    <a:pt x="2136660" y="153924"/>
                  </a:lnTo>
                  <a:lnTo>
                    <a:pt x="2136660" y="158496"/>
                  </a:lnTo>
                  <a:lnTo>
                    <a:pt x="2141220" y="156972"/>
                  </a:lnTo>
                  <a:lnTo>
                    <a:pt x="2141220" y="152400"/>
                  </a:lnTo>
                  <a:close/>
                </a:path>
                <a:path w="3016250" h="486409">
                  <a:moveTo>
                    <a:pt x="2151888" y="155448"/>
                  </a:moveTo>
                  <a:lnTo>
                    <a:pt x="2150376" y="150876"/>
                  </a:lnTo>
                  <a:lnTo>
                    <a:pt x="2145804" y="152400"/>
                  </a:lnTo>
                  <a:lnTo>
                    <a:pt x="2145804" y="156972"/>
                  </a:lnTo>
                  <a:lnTo>
                    <a:pt x="2151888" y="155448"/>
                  </a:lnTo>
                  <a:close/>
                </a:path>
                <a:path w="3016250" h="486409">
                  <a:moveTo>
                    <a:pt x="2161044" y="153924"/>
                  </a:moveTo>
                  <a:lnTo>
                    <a:pt x="2159520" y="149339"/>
                  </a:lnTo>
                  <a:lnTo>
                    <a:pt x="2154948" y="150876"/>
                  </a:lnTo>
                  <a:lnTo>
                    <a:pt x="2156472" y="155448"/>
                  </a:lnTo>
                  <a:lnTo>
                    <a:pt x="2161044" y="153924"/>
                  </a:lnTo>
                  <a:close/>
                </a:path>
                <a:path w="3016250" h="486409">
                  <a:moveTo>
                    <a:pt x="2170188" y="147828"/>
                  </a:moveTo>
                  <a:lnTo>
                    <a:pt x="2164092" y="149339"/>
                  </a:lnTo>
                  <a:lnTo>
                    <a:pt x="2165604" y="153924"/>
                  </a:lnTo>
                  <a:lnTo>
                    <a:pt x="2170188" y="152400"/>
                  </a:lnTo>
                  <a:lnTo>
                    <a:pt x="2170188" y="147828"/>
                  </a:lnTo>
                  <a:close/>
                </a:path>
                <a:path w="3016250" h="486409">
                  <a:moveTo>
                    <a:pt x="2179320" y="146304"/>
                  </a:moveTo>
                  <a:lnTo>
                    <a:pt x="2174760" y="146304"/>
                  </a:lnTo>
                  <a:lnTo>
                    <a:pt x="2174760" y="152400"/>
                  </a:lnTo>
                  <a:lnTo>
                    <a:pt x="2179320" y="150876"/>
                  </a:lnTo>
                  <a:lnTo>
                    <a:pt x="2179320" y="146304"/>
                  </a:lnTo>
                  <a:close/>
                </a:path>
                <a:path w="3016250" h="486409">
                  <a:moveTo>
                    <a:pt x="2189988" y="149339"/>
                  </a:moveTo>
                  <a:lnTo>
                    <a:pt x="2188476" y="144780"/>
                  </a:lnTo>
                  <a:lnTo>
                    <a:pt x="2183904" y="144780"/>
                  </a:lnTo>
                  <a:lnTo>
                    <a:pt x="2185428" y="149339"/>
                  </a:lnTo>
                  <a:lnTo>
                    <a:pt x="2189988" y="149339"/>
                  </a:lnTo>
                  <a:close/>
                </a:path>
                <a:path w="3016250" h="486409">
                  <a:moveTo>
                    <a:pt x="2199144" y="143256"/>
                  </a:moveTo>
                  <a:lnTo>
                    <a:pt x="2193048" y="143256"/>
                  </a:lnTo>
                  <a:lnTo>
                    <a:pt x="2194572" y="147828"/>
                  </a:lnTo>
                  <a:lnTo>
                    <a:pt x="2199144" y="147828"/>
                  </a:lnTo>
                  <a:lnTo>
                    <a:pt x="2199144" y="143256"/>
                  </a:lnTo>
                  <a:close/>
                </a:path>
                <a:path w="3016250" h="486409">
                  <a:moveTo>
                    <a:pt x="2208288" y="141732"/>
                  </a:moveTo>
                  <a:lnTo>
                    <a:pt x="2203704" y="141732"/>
                  </a:lnTo>
                  <a:lnTo>
                    <a:pt x="2203704" y="146304"/>
                  </a:lnTo>
                  <a:lnTo>
                    <a:pt x="2208288" y="146304"/>
                  </a:lnTo>
                  <a:lnTo>
                    <a:pt x="2208288" y="141732"/>
                  </a:lnTo>
                  <a:close/>
                </a:path>
                <a:path w="3016250" h="486409">
                  <a:moveTo>
                    <a:pt x="2218956" y="144780"/>
                  </a:moveTo>
                  <a:lnTo>
                    <a:pt x="2217432" y="138684"/>
                  </a:lnTo>
                  <a:lnTo>
                    <a:pt x="2212860" y="140208"/>
                  </a:lnTo>
                  <a:lnTo>
                    <a:pt x="2214372" y="144780"/>
                  </a:lnTo>
                  <a:lnTo>
                    <a:pt x="2218956" y="144780"/>
                  </a:lnTo>
                  <a:close/>
                </a:path>
                <a:path w="3016250" h="486409">
                  <a:moveTo>
                    <a:pt x="2228088" y="141732"/>
                  </a:moveTo>
                  <a:lnTo>
                    <a:pt x="2226576" y="137160"/>
                  </a:lnTo>
                  <a:lnTo>
                    <a:pt x="2222004" y="138684"/>
                  </a:lnTo>
                  <a:lnTo>
                    <a:pt x="2223528" y="143256"/>
                  </a:lnTo>
                  <a:lnTo>
                    <a:pt x="2228088" y="141732"/>
                  </a:lnTo>
                  <a:close/>
                </a:path>
                <a:path w="3016250" h="486409">
                  <a:moveTo>
                    <a:pt x="2237244" y="135636"/>
                  </a:moveTo>
                  <a:lnTo>
                    <a:pt x="2232672" y="137160"/>
                  </a:lnTo>
                  <a:lnTo>
                    <a:pt x="2232672" y="141732"/>
                  </a:lnTo>
                  <a:lnTo>
                    <a:pt x="2237244" y="140208"/>
                  </a:lnTo>
                  <a:lnTo>
                    <a:pt x="2237244" y="135636"/>
                  </a:lnTo>
                  <a:close/>
                </a:path>
                <a:path w="3016250" h="486409">
                  <a:moveTo>
                    <a:pt x="2247912" y="138684"/>
                  </a:moveTo>
                  <a:lnTo>
                    <a:pt x="2246388" y="134112"/>
                  </a:lnTo>
                  <a:lnTo>
                    <a:pt x="2241804" y="135636"/>
                  </a:lnTo>
                  <a:lnTo>
                    <a:pt x="2241804" y="140208"/>
                  </a:lnTo>
                  <a:lnTo>
                    <a:pt x="2247912" y="138684"/>
                  </a:lnTo>
                  <a:close/>
                </a:path>
                <a:path w="3016250" h="486409">
                  <a:moveTo>
                    <a:pt x="2257056" y="137160"/>
                  </a:moveTo>
                  <a:lnTo>
                    <a:pt x="2255532" y="132588"/>
                  </a:lnTo>
                  <a:lnTo>
                    <a:pt x="2250960" y="134112"/>
                  </a:lnTo>
                  <a:lnTo>
                    <a:pt x="2252472" y="138684"/>
                  </a:lnTo>
                  <a:lnTo>
                    <a:pt x="2257056" y="137160"/>
                  </a:lnTo>
                  <a:close/>
                </a:path>
                <a:path w="3016250" h="486409">
                  <a:moveTo>
                    <a:pt x="2266188" y="131064"/>
                  </a:moveTo>
                  <a:lnTo>
                    <a:pt x="2260104" y="131064"/>
                  </a:lnTo>
                  <a:lnTo>
                    <a:pt x="2261628" y="137160"/>
                  </a:lnTo>
                  <a:lnTo>
                    <a:pt x="2266188" y="135636"/>
                  </a:lnTo>
                  <a:lnTo>
                    <a:pt x="2266188" y="131064"/>
                  </a:lnTo>
                  <a:close/>
                </a:path>
                <a:path w="3016250" h="486409">
                  <a:moveTo>
                    <a:pt x="2275344" y="129540"/>
                  </a:moveTo>
                  <a:lnTo>
                    <a:pt x="2270772" y="129540"/>
                  </a:lnTo>
                  <a:lnTo>
                    <a:pt x="2270772" y="134112"/>
                  </a:lnTo>
                  <a:lnTo>
                    <a:pt x="2275344" y="134112"/>
                  </a:lnTo>
                  <a:lnTo>
                    <a:pt x="2275344" y="129540"/>
                  </a:lnTo>
                  <a:close/>
                </a:path>
                <a:path w="3016250" h="486409">
                  <a:moveTo>
                    <a:pt x="2286012" y="132588"/>
                  </a:moveTo>
                  <a:lnTo>
                    <a:pt x="2284488" y="128016"/>
                  </a:lnTo>
                  <a:lnTo>
                    <a:pt x="2279904" y="128016"/>
                  </a:lnTo>
                  <a:lnTo>
                    <a:pt x="2281440" y="132588"/>
                  </a:lnTo>
                  <a:lnTo>
                    <a:pt x="2286012" y="132588"/>
                  </a:lnTo>
                  <a:close/>
                </a:path>
                <a:path w="3016250" h="486409">
                  <a:moveTo>
                    <a:pt x="2295156" y="126492"/>
                  </a:moveTo>
                  <a:lnTo>
                    <a:pt x="2289060" y="126492"/>
                  </a:lnTo>
                  <a:lnTo>
                    <a:pt x="2290572" y="131064"/>
                  </a:lnTo>
                  <a:lnTo>
                    <a:pt x="2295156" y="131064"/>
                  </a:lnTo>
                  <a:lnTo>
                    <a:pt x="2295156" y="126492"/>
                  </a:lnTo>
                  <a:close/>
                </a:path>
                <a:path w="3016250" h="486409">
                  <a:moveTo>
                    <a:pt x="2304288" y="123444"/>
                  </a:moveTo>
                  <a:lnTo>
                    <a:pt x="2299728" y="124955"/>
                  </a:lnTo>
                  <a:lnTo>
                    <a:pt x="2299728" y="129540"/>
                  </a:lnTo>
                  <a:lnTo>
                    <a:pt x="2304288" y="129540"/>
                  </a:lnTo>
                  <a:lnTo>
                    <a:pt x="2304288" y="123444"/>
                  </a:lnTo>
                  <a:close/>
                </a:path>
                <a:path w="3016250" h="486409">
                  <a:moveTo>
                    <a:pt x="2314956" y="126492"/>
                  </a:moveTo>
                  <a:lnTo>
                    <a:pt x="2313444" y="121920"/>
                  </a:lnTo>
                  <a:lnTo>
                    <a:pt x="2308872" y="123444"/>
                  </a:lnTo>
                  <a:lnTo>
                    <a:pt x="2310396" y="128016"/>
                  </a:lnTo>
                  <a:lnTo>
                    <a:pt x="2314956" y="126492"/>
                  </a:lnTo>
                  <a:close/>
                </a:path>
                <a:path w="3016250" h="486409">
                  <a:moveTo>
                    <a:pt x="2324112" y="124955"/>
                  </a:moveTo>
                  <a:lnTo>
                    <a:pt x="2322588" y="120396"/>
                  </a:lnTo>
                  <a:lnTo>
                    <a:pt x="2318004" y="121920"/>
                  </a:lnTo>
                  <a:lnTo>
                    <a:pt x="2319540" y="126492"/>
                  </a:lnTo>
                  <a:lnTo>
                    <a:pt x="2324112" y="124955"/>
                  </a:lnTo>
                  <a:close/>
                </a:path>
                <a:path w="3016250" h="486409">
                  <a:moveTo>
                    <a:pt x="2333256" y="118872"/>
                  </a:moveTo>
                  <a:lnTo>
                    <a:pt x="2328672" y="120396"/>
                  </a:lnTo>
                  <a:lnTo>
                    <a:pt x="2328672" y="124955"/>
                  </a:lnTo>
                  <a:lnTo>
                    <a:pt x="2333256" y="123444"/>
                  </a:lnTo>
                  <a:lnTo>
                    <a:pt x="2333256" y="118872"/>
                  </a:lnTo>
                  <a:close/>
                </a:path>
                <a:path w="3016250" h="486409">
                  <a:moveTo>
                    <a:pt x="2343924" y="121920"/>
                  </a:moveTo>
                  <a:lnTo>
                    <a:pt x="2342388" y="117348"/>
                  </a:lnTo>
                  <a:lnTo>
                    <a:pt x="2337828" y="118872"/>
                  </a:lnTo>
                  <a:lnTo>
                    <a:pt x="2337828" y="123444"/>
                  </a:lnTo>
                  <a:lnTo>
                    <a:pt x="2343924" y="121920"/>
                  </a:lnTo>
                  <a:close/>
                </a:path>
                <a:path w="3016250" h="486409">
                  <a:moveTo>
                    <a:pt x="2353056" y="120396"/>
                  </a:moveTo>
                  <a:lnTo>
                    <a:pt x="2351544" y="115824"/>
                  </a:lnTo>
                  <a:lnTo>
                    <a:pt x="2346972" y="115824"/>
                  </a:lnTo>
                  <a:lnTo>
                    <a:pt x="2348496" y="121920"/>
                  </a:lnTo>
                  <a:lnTo>
                    <a:pt x="2353056" y="120396"/>
                  </a:lnTo>
                  <a:close/>
                </a:path>
                <a:path w="3016250" h="486409">
                  <a:moveTo>
                    <a:pt x="2362212" y="114300"/>
                  </a:moveTo>
                  <a:lnTo>
                    <a:pt x="2356104" y="114300"/>
                  </a:lnTo>
                  <a:lnTo>
                    <a:pt x="2357640" y="120396"/>
                  </a:lnTo>
                  <a:lnTo>
                    <a:pt x="2362212" y="118872"/>
                  </a:lnTo>
                  <a:lnTo>
                    <a:pt x="2362212" y="114300"/>
                  </a:lnTo>
                  <a:close/>
                </a:path>
                <a:path w="3016250" h="486409">
                  <a:moveTo>
                    <a:pt x="2372880" y="117348"/>
                  </a:moveTo>
                  <a:lnTo>
                    <a:pt x="2371356" y="112776"/>
                  </a:lnTo>
                  <a:lnTo>
                    <a:pt x="2366772" y="112776"/>
                  </a:lnTo>
                  <a:lnTo>
                    <a:pt x="2366772" y="117348"/>
                  </a:lnTo>
                  <a:lnTo>
                    <a:pt x="2372880" y="117348"/>
                  </a:lnTo>
                  <a:close/>
                </a:path>
                <a:path w="3016250" h="486409">
                  <a:moveTo>
                    <a:pt x="2382024" y="115824"/>
                  </a:moveTo>
                  <a:lnTo>
                    <a:pt x="2380488" y="111239"/>
                  </a:lnTo>
                  <a:lnTo>
                    <a:pt x="2375928" y="111239"/>
                  </a:lnTo>
                  <a:lnTo>
                    <a:pt x="2377452" y="115824"/>
                  </a:lnTo>
                  <a:lnTo>
                    <a:pt x="2382024" y="115824"/>
                  </a:lnTo>
                  <a:close/>
                </a:path>
                <a:path w="3016250" h="486409">
                  <a:moveTo>
                    <a:pt x="2391156" y="108204"/>
                  </a:moveTo>
                  <a:lnTo>
                    <a:pt x="2385072" y="109728"/>
                  </a:lnTo>
                  <a:lnTo>
                    <a:pt x="2386596" y="114300"/>
                  </a:lnTo>
                  <a:lnTo>
                    <a:pt x="2391156" y="114300"/>
                  </a:lnTo>
                  <a:lnTo>
                    <a:pt x="2391156" y="108204"/>
                  </a:lnTo>
                  <a:close/>
                </a:path>
                <a:path w="3016250" h="486409">
                  <a:moveTo>
                    <a:pt x="2400312" y="106680"/>
                  </a:moveTo>
                  <a:lnTo>
                    <a:pt x="2395740" y="108204"/>
                  </a:lnTo>
                  <a:lnTo>
                    <a:pt x="2395740" y="112776"/>
                  </a:lnTo>
                  <a:lnTo>
                    <a:pt x="2400312" y="112776"/>
                  </a:lnTo>
                  <a:lnTo>
                    <a:pt x="2400312" y="106680"/>
                  </a:lnTo>
                  <a:close/>
                </a:path>
                <a:path w="3016250" h="486409">
                  <a:moveTo>
                    <a:pt x="2410980" y="109728"/>
                  </a:moveTo>
                  <a:lnTo>
                    <a:pt x="2409456" y="105156"/>
                  </a:lnTo>
                  <a:lnTo>
                    <a:pt x="2404872" y="106680"/>
                  </a:lnTo>
                  <a:lnTo>
                    <a:pt x="2406408" y="111239"/>
                  </a:lnTo>
                  <a:lnTo>
                    <a:pt x="2410980" y="109728"/>
                  </a:lnTo>
                  <a:close/>
                </a:path>
                <a:path w="3016250" h="486409">
                  <a:moveTo>
                    <a:pt x="2420124" y="108204"/>
                  </a:moveTo>
                  <a:lnTo>
                    <a:pt x="2418588" y="103632"/>
                  </a:lnTo>
                  <a:lnTo>
                    <a:pt x="2414028" y="105156"/>
                  </a:lnTo>
                  <a:lnTo>
                    <a:pt x="2415552" y="109728"/>
                  </a:lnTo>
                  <a:lnTo>
                    <a:pt x="2420124" y="108204"/>
                  </a:lnTo>
                  <a:close/>
                </a:path>
                <a:path w="3016250" h="486409">
                  <a:moveTo>
                    <a:pt x="2429256" y="102108"/>
                  </a:moveTo>
                  <a:lnTo>
                    <a:pt x="2424696" y="103632"/>
                  </a:lnTo>
                  <a:lnTo>
                    <a:pt x="2424696" y="108204"/>
                  </a:lnTo>
                  <a:lnTo>
                    <a:pt x="2429256" y="106680"/>
                  </a:lnTo>
                  <a:lnTo>
                    <a:pt x="2429256" y="102108"/>
                  </a:lnTo>
                  <a:close/>
                </a:path>
                <a:path w="3016250" h="486409">
                  <a:moveTo>
                    <a:pt x="2439936" y="105156"/>
                  </a:moveTo>
                  <a:lnTo>
                    <a:pt x="2438412" y="100584"/>
                  </a:lnTo>
                  <a:lnTo>
                    <a:pt x="2433840" y="102108"/>
                  </a:lnTo>
                  <a:lnTo>
                    <a:pt x="2433840" y="106680"/>
                  </a:lnTo>
                  <a:lnTo>
                    <a:pt x="2439936" y="105156"/>
                  </a:lnTo>
                  <a:close/>
                </a:path>
                <a:path w="3016250" h="486409">
                  <a:moveTo>
                    <a:pt x="2449080" y="103632"/>
                  </a:moveTo>
                  <a:lnTo>
                    <a:pt x="2447556" y="99060"/>
                  </a:lnTo>
                  <a:lnTo>
                    <a:pt x="2442972" y="99060"/>
                  </a:lnTo>
                  <a:lnTo>
                    <a:pt x="2444508" y="105156"/>
                  </a:lnTo>
                  <a:lnTo>
                    <a:pt x="2449080" y="103632"/>
                  </a:lnTo>
                  <a:close/>
                </a:path>
                <a:path w="3016250" h="486409">
                  <a:moveTo>
                    <a:pt x="2458224" y="97536"/>
                  </a:moveTo>
                  <a:lnTo>
                    <a:pt x="2453652" y="97536"/>
                  </a:lnTo>
                  <a:lnTo>
                    <a:pt x="2453652" y="102108"/>
                  </a:lnTo>
                  <a:lnTo>
                    <a:pt x="2458224" y="102108"/>
                  </a:lnTo>
                  <a:lnTo>
                    <a:pt x="2458224" y="97536"/>
                  </a:lnTo>
                  <a:close/>
                </a:path>
                <a:path w="3016250" h="486409">
                  <a:moveTo>
                    <a:pt x="2468892" y="100584"/>
                  </a:moveTo>
                  <a:lnTo>
                    <a:pt x="2467356" y="96012"/>
                  </a:lnTo>
                  <a:lnTo>
                    <a:pt x="2462796" y="96012"/>
                  </a:lnTo>
                  <a:lnTo>
                    <a:pt x="2462796" y="100584"/>
                  </a:lnTo>
                  <a:lnTo>
                    <a:pt x="2468892" y="100584"/>
                  </a:lnTo>
                  <a:close/>
                </a:path>
                <a:path w="3016250" h="486409">
                  <a:moveTo>
                    <a:pt x="2478036" y="99060"/>
                  </a:moveTo>
                  <a:lnTo>
                    <a:pt x="2476512" y="94488"/>
                  </a:lnTo>
                  <a:lnTo>
                    <a:pt x="2471940" y="94488"/>
                  </a:lnTo>
                  <a:lnTo>
                    <a:pt x="2473464" y="99060"/>
                  </a:lnTo>
                  <a:lnTo>
                    <a:pt x="2478036" y="99060"/>
                  </a:lnTo>
                  <a:close/>
                </a:path>
                <a:path w="3016250" h="486409">
                  <a:moveTo>
                    <a:pt x="2487180" y="91440"/>
                  </a:moveTo>
                  <a:lnTo>
                    <a:pt x="2481072" y="92964"/>
                  </a:lnTo>
                  <a:lnTo>
                    <a:pt x="2482608" y="97536"/>
                  </a:lnTo>
                  <a:lnTo>
                    <a:pt x="2487180" y="97536"/>
                  </a:lnTo>
                  <a:lnTo>
                    <a:pt x="2487180" y="91440"/>
                  </a:lnTo>
                  <a:close/>
                </a:path>
                <a:path w="3016250" h="486409">
                  <a:moveTo>
                    <a:pt x="2496324" y="89916"/>
                  </a:moveTo>
                  <a:lnTo>
                    <a:pt x="2491752" y="91440"/>
                  </a:lnTo>
                  <a:lnTo>
                    <a:pt x="2491752" y="96012"/>
                  </a:lnTo>
                  <a:lnTo>
                    <a:pt x="2496324" y="94488"/>
                  </a:lnTo>
                  <a:lnTo>
                    <a:pt x="2496324" y="89916"/>
                  </a:lnTo>
                  <a:close/>
                </a:path>
                <a:path w="3016250" h="486409">
                  <a:moveTo>
                    <a:pt x="2506992" y="92964"/>
                  </a:moveTo>
                  <a:lnTo>
                    <a:pt x="2505456" y="88392"/>
                  </a:lnTo>
                  <a:lnTo>
                    <a:pt x="2500896" y="89916"/>
                  </a:lnTo>
                  <a:lnTo>
                    <a:pt x="2502420" y="94488"/>
                  </a:lnTo>
                  <a:lnTo>
                    <a:pt x="2506992" y="92964"/>
                  </a:lnTo>
                  <a:close/>
                </a:path>
                <a:path w="3016250" h="486409">
                  <a:moveTo>
                    <a:pt x="2516136" y="91440"/>
                  </a:moveTo>
                  <a:lnTo>
                    <a:pt x="2514612" y="86855"/>
                  </a:lnTo>
                  <a:lnTo>
                    <a:pt x="2510040" y="88392"/>
                  </a:lnTo>
                  <a:lnTo>
                    <a:pt x="2511564" y="92964"/>
                  </a:lnTo>
                  <a:lnTo>
                    <a:pt x="2516136" y="91440"/>
                  </a:lnTo>
                  <a:close/>
                </a:path>
                <a:path w="3016250" h="486409">
                  <a:moveTo>
                    <a:pt x="2525280" y="85344"/>
                  </a:moveTo>
                  <a:lnTo>
                    <a:pt x="2520708" y="86855"/>
                  </a:lnTo>
                  <a:lnTo>
                    <a:pt x="2520708" y="91440"/>
                  </a:lnTo>
                  <a:lnTo>
                    <a:pt x="2525280" y="89916"/>
                  </a:lnTo>
                  <a:lnTo>
                    <a:pt x="2525280" y="85344"/>
                  </a:lnTo>
                  <a:close/>
                </a:path>
                <a:path w="3016250" h="486409">
                  <a:moveTo>
                    <a:pt x="2535948" y="88392"/>
                  </a:moveTo>
                  <a:lnTo>
                    <a:pt x="2534424" y="83820"/>
                  </a:lnTo>
                  <a:lnTo>
                    <a:pt x="2529852" y="83820"/>
                  </a:lnTo>
                  <a:lnTo>
                    <a:pt x="2529852" y="89916"/>
                  </a:lnTo>
                  <a:lnTo>
                    <a:pt x="2535948" y="88392"/>
                  </a:lnTo>
                  <a:close/>
                </a:path>
                <a:path w="3016250" h="486409">
                  <a:moveTo>
                    <a:pt x="2545092" y="86855"/>
                  </a:moveTo>
                  <a:lnTo>
                    <a:pt x="2543556" y="82296"/>
                  </a:lnTo>
                  <a:lnTo>
                    <a:pt x="2538996" y="82296"/>
                  </a:lnTo>
                  <a:lnTo>
                    <a:pt x="2540520" y="86855"/>
                  </a:lnTo>
                  <a:lnTo>
                    <a:pt x="2545092" y="86855"/>
                  </a:lnTo>
                  <a:close/>
                </a:path>
                <a:path w="3016250" h="486409">
                  <a:moveTo>
                    <a:pt x="2554236" y="80772"/>
                  </a:moveTo>
                  <a:lnTo>
                    <a:pt x="2549664" y="80772"/>
                  </a:lnTo>
                  <a:lnTo>
                    <a:pt x="2549664" y="85344"/>
                  </a:lnTo>
                  <a:lnTo>
                    <a:pt x="2554236" y="85344"/>
                  </a:lnTo>
                  <a:lnTo>
                    <a:pt x="2554236" y="80772"/>
                  </a:lnTo>
                  <a:close/>
                </a:path>
                <a:path w="3016250" h="486409">
                  <a:moveTo>
                    <a:pt x="2564904" y="83820"/>
                  </a:moveTo>
                  <a:lnTo>
                    <a:pt x="2563380" y="79248"/>
                  </a:lnTo>
                  <a:lnTo>
                    <a:pt x="2558808" y="79248"/>
                  </a:lnTo>
                  <a:lnTo>
                    <a:pt x="2558808" y="83820"/>
                  </a:lnTo>
                  <a:lnTo>
                    <a:pt x="2564904" y="83820"/>
                  </a:lnTo>
                  <a:close/>
                </a:path>
                <a:path w="3016250" h="486409">
                  <a:moveTo>
                    <a:pt x="2574048" y="82296"/>
                  </a:moveTo>
                  <a:lnTo>
                    <a:pt x="2572524" y="76200"/>
                  </a:lnTo>
                  <a:lnTo>
                    <a:pt x="2567952" y="77724"/>
                  </a:lnTo>
                  <a:lnTo>
                    <a:pt x="2569476" y="82296"/>
                  </a:lnTo>
                  <a:lnTo>
                    <a:pt x="2574048" y="82296"/>
                  </a:lnTo>
                  <a:close/>
                </a:path>
                <a:path w="3016250" h="486409">
                  <a:moveTo>
                    <a:pt x="2583192" y="74676"/>
                  </a:moveTo>
                  <a:lnTo>
                    <a:pt x="2577096" y="76200"/>
                  </a:lnTo>
                  <a:lnTo>
                    <a:pt x="2578620" y="80772"/>
                  </a:lnTo>
                  <a:lnTo>
                    <a:pt x="2583192" y="79248"/>
                  </a:lnTo>
                  <a:lnTo>
                    <a:pt x="2583192" y="74676"/>
                  </a:lnTo>
                  <a:close/>
                </a:path>
                <a:path w="3016250" h="486409">
                  <a:moveTo>
                    <a:pt x="2592336" y="73139"/>
                  </a:moveTo>
                  <a:lnTo>
                    <a:pt x="2587764" y="74676"/>
                  </a:lnTo>
                  <a:lnTo>
                    <a:pt x="2587764" y="79248"/>
                  </a:lnTo>
                  <a:lnTo>
                    <a:pt x="2592336" y="77724"/>
                  </a:lnTo>
                  <a:lnTo>
                    <a:pt x="2592336" y="73139"/>
                  </a:lnTo>
                  <a:close/>
                </a:path>
                <a:path w="3016250" h="486409">
                  <a:moveTo>
                    <a:pt x="2603004" y="76200"/>
                  </a:moveTo>
                  <a:lnTo>
                    <a:pt x="2601480" y="71628"/>
                  </a:lnTo>
                  <a:lnTo>
                    <a:pt x="2596908" y="73139"/>
                  </a:lnTo>
                  <a:lnTo>
                    <a:pt x="2598432" y="77724"/>
                  </a:lnTo>
                  <a:lnTo>
                    <a:pt x="2603004" y="76200"/>
                  </a:lnTo>
                  <a:close/>
                </a:path>
                <a:path w="3016250" h="486409">
                  <a:moveTo>
                    <a:pt x="2612148" y="74676"/>
                  </a:moveTo>
                  <a:lnTo>
                    <a:pt x="2610624" y="70104"/>
                  </a:lnTo>
                  <a:lnTo>
                    <a:pt x="2606052" y="71628"/>
                  </a:lnTo>
                  <a:lnTo>
                    <a:pt x="2607576" y="76200"/>
                  </a:lnTo>
                  <a:lnTo>
                    <a:pt x="2612148" y="74676"/>
                  </a:lnTo>
                  <a:close/>
                </a:path>
                <a:path w="3016250" h="486409">
                  <a:moveTo>
                    <a:pt x="2621292" y="68580"/>
                  </a:moveTo>
                  <a:lnTo>
                    <a:pt x="2616720" y="68580"/>
                  </a:lnTo>
                  <a:lnTo>
                    <a:pt x="2616720" y="74676"/>
                  </a:lnTo>
                  <a:lnTo>
                    <a:pt x="2621292" y="73139"/>
                  </a:lnTo>
                  <a:lnTo>
                    <a:pt x="2621292" y="68580"/>
                  </a:lnTo>
                  <a:close/>
                </a:path>
                <a:path w="3016250" h="486409">
                  <a:moveTo>
                    <a:pt x="2631960" y="71628"/>
                  </a:moveTo>
                  <a:lnTo>
                    <a:pt x="2630436" y="67056"/>
                  </a:lnTo>
                  <a:lnTo>
                    <a:pt x="2625864" y="67056"/>
                  </a:lnTo>
                  <a:lnTo>
                    <a:pt x="2625864" y="73139"/>
                  </a:lnTo>
                  <a:lnTo>
                    <a:pt x="2631960" y="71628"/>
                  </a:lnTo>
                  <a:close/>
                </a:path>
                <a:path w="3016250" h="486409">
                  <a:moveTo>
                    <a:pt x="2641104" y="70104"/>
                  </a:moveTo>
                  <a:lnTo>
                    <a:pt x="2639580" y="65532"/>
                  </a:lnTo>
                  <a:lnTo>
                    <a:pt x="2635008" y="65532"/>
                  </a:lnTo>
                  <a:lnTo>
                    <a:pt x="2636532" y="70104"/>
                  </a:lnTo>
                  <a:lnTo>
                    <a:pt x="2641104" y="70104"/>
                  </a:lnTo>
                  <a:close/>
                </a:path>
                <a:path w="3016250" h="486409">
                  <a:moveTo>
                    <a:pt x="2650248" y="64008"/>
                  </a:moveTo>
                  <a:lnTo>
                    <a:pt x="2645676" y="64008"/>
                  </a:lnTo>
                  <a:lnTo>
                    <a:pt x="2645676" y="68580"/>
                  </a:lnTo>
                  <a:lnTo>
                    <a:pt x="2650248" y="68580"/>
                  </a:lnTo>
                  <a:lnTo>
                    <a:pt x="2650248" y="64008"/>
                  </a:lnTo>
                  <a:close/>
                </a:path>
                <a:path w="3016250" h="486409">
                  <a:moveTo>
                    <a:pt x="2660904" y="67056"/>
                  </a:moveTo>
                  <a:lnTo>
                    <a:pt x="2659392" y="60960"/>
                  </a:lnTo>
                  <a:lnTo>
                    <a:pt x="2654820" y="62484"/>
                  </a:lnTo>
                  <a:lnTo>
                    <a:pt x="2654820" y="67056"/>
                  </a:lnTo>
                  <a:lnTo>
                    <a:pt x="2660904" y="67056"/>
                  </a:lnTo>
                  <a:close/>
                </a:path>
                <a:path w="3016250" h="486409">
                  <a:moveTo>
                    <a:pt x="2670060" y="65532"/>
                  </a:moveTo>
                  <a:lnTo>
                    <a:pt x="2668536" y="59436"/>
                  </a:lnTo>
                  <a:lnTo>
                    <a:pt x="2663964" y="60960"/>
                  </a:lnTo>
                  <a:lnTo>
                    <a:pt x="2665488" y="65532"/>
                  </a:lnTo>
                  <a:lnTo>
                    <a:pt x="2670060" y="65532"/>
                  </a:lnTo>
                  <a:close/>
                </a:path>
                <a:path w="3016250" h="486409">
                  <a:moveTo>
                    <a:pt x="2679204" y="57912"/>
                  </a:moveTo>
                  <a:lnTo>
                    <a:pt x="2673108" y="59436"/>
                  </a:lnTo>
                  <a:lnTo>
                    <a:pt x="2674632" y="64008"/>
                  </a:lnTo>
                  <a:lnTo>
                    <a:pt x="2679204" y="62484"/>
                  </a:lnTo>
                  <a:lnTo>
                    <a:pt x="2679204" y="57912"/>
                  </a:lnTo>
                  <a:close/>
                </a:path>
                <a:path w="3016250" h="486409">
                  <a:moveTo>
                    <a:pt x="2688348" y="56388"/>
                  </a:moveTo>
                  <a:lnTo>
                    <a:pt x="2683776" y="57912"/>
                  </a:lnTo>
                  <a:lnTo>
                    <a:pt x="2683776" y="62484"/>
                  </a:lnTo>
                  <a:lnTo>
                    <a:pt x="2688348" y="60960"/>
                  </a:lnTo>
                  <a:lnTo>
                    <a:pt x="2688348" y="56388"/>
                  </a:lnTo>
                  <a:close/>
                </a:path>
                <a:path w="3016250" h="486409">
                  <a:moveTo>
                    <a:pt x="2699004" y="59436"/>
                  </a:moveTo>
                  <a:lnTo>
                    <a:pt x="2697492" y="54864"/>
                  </a:lnTo>
                  <a:lnTo>
                    <a:pt x="2692920" y="56388"/>
                  </a:lnTo>
                  <a:lnTo>
                    <a:pt x="2694444" y="60960"/>
                  </a:lnTo>
                  <a:lnTo>
                    <a:pt x="2699004" y="59436"/>
                  </a:lnTo>
                  <a:close/>
                </a:path>
                <a:path w="3016250" h="486409">
                  <a:moveTo>
                    <a:pt x="2708160" y="57912"/>
                  </a:moveTo>
                  <a:lnTo>
                    <a:pt x="2706636" y="53340"/>
                  </a:lnTo>
                  <a:lnTo>
                    <a:pt x="2702064" y="54864"/>
                  </a:lnTo>
                  <a:lnTo>
                    <a:pt x="2703588" y="59436"/>
                  </a:lnTo>
                  <a:lnTo>
                    <a:pt x="2708160" y="57912"/>
                  </a:lnTo>
                  <a:close/>
                </a:path>
                <a:path w="3016250" h="486409">
                  <a:moveTo>
                    <a:pt x="2717304" y="51816"/>
                  </a:moveTo>
                  <a:lnTo>
                    <a:pt x="2712732" y="51816"/>
                  </a:lnTo>
                  <a:lnTo>
                    <a:pt x="2712732" y="57912"/>
                  </a:lnTo>
                  <a:lnTo>
                    <a:pt x="2717304" y="56388"/>
                  </a:lnTo>
                  <a:lnTo>
                    <a:pt x="2717304" y="51816"/>
                  </a:lnTo>
                  <a:close/>
                </a:path>
                <a:path w="3016250" h="486409">
                  <a:moveTo>
                    <a:pt x="2727972" y="54864"/>
                  </a:moveTo>
                  <a:lnTo>
                    <a:pt x="2726448" y="50292"/>
                  </a:lnTo>
                  <a:lnTo>
                    <a:pt x="2721876" y="50292"/>
                  </a:lnTo>
                  <a:lnTo>
                    <a:pt x="2721876" y="54864"/>
                  </a:lnTo>
                  <a:lnTo>
                    <a:pt x="2727972" y="54864"/>
                  </a:lnTo>
                  <a:close/>
                </a:path>
                <a:path w="3016250" h="486409">
                  <a:moveTo>
                    <a:pt x="2737104" y="53340"/>
                  </a:moveTo>
                  <a:lnTo>
                    <a:pt x="2735592" y="48755"/>
                  </a:lnTo>
                  <a:lnTo>
                    <a:pt x="2731020" y="48755"/>
                  </a:lnTo>
                  <a:lnTo>
                    <a:pt x="2732544" y="53340"/>
                  </a:lnTo>
                  <a:lnTo>
                    <a:pt x="2737104" y="53340"/>
                  </a:lnTo>
                  <a:close/>
                </a:path>
                <a:path w="3016250" h="486409">
                  <a:moveTo>
                    <a:pt x="2746260" y="47244"/>
                  </a:moveTo>
                  <a:lnTo>
                    <a:pt x="2741688" y="47244"/>
                  </a:lnTo>
                  <a:lnTo>
                    <a:pt x="2741688" y="51816"/>
                  </a:lnTo>
                  <a:lnTo>
                    <a:pt x="2746260" y="51816"/>
                  </a:lnTo>
                  <a:lnTo>
                    <a:pt x="2746260" y="47244"/>
                  </a:lnTo>
                  <a:close/>
                </a:path>
                <a:path w="3016250" h="486409">
                  <a:moveTo>
                    <a:pt x="2756928" y="50292"/>
                  </a:moveTo>
                  <a:lnTo>
                    <a:pt x="2755404" y="44196"/>
                  </a:lnTo>
                  <a:lnTo>
                    <a:pt x="2750832" y="45720"/>
                  </a:lnTo>
                  <a:lnTo>
                    <a:pt x="2750832" y="50292"/>
                  </a:lnTo>
                  <a:lnTo>
                    <a:pt x="2756928" y="50292"/>
                  </a:lnTo>
                  <a:close/>
                </a:path>
                <a:path w="3016250" h="486409">
                  <a:moveTo>
                    <a:pt x="2766072" y="47244"/>
                  </a:moveTo>
                  <a:lnTo>
                    <a:pt x="2764548" y="42672"/>
                  </a:lnTo>
                  <a:lnTo>
                    <a:pt x="2759976" y="44196"/>
                  </a:lnTo>
                  <a:lnTo>
                    <a:pt x="2761488" y="48755"/>
                  </a:lnTo>
                  <a:lnTo>
                    <a:pt x="2766072" y="47244"/>
                  </a:lnTo>
                  <a:close/>
                </a:path>
                <a:path w="3016250" h="486409">
                  <a:moveTo>
                    <a:pt x="2775204" y="41148"/>
                  </a:moveTo>
                  <a:lnTo>
                    <a:pt x="2769120" y="42672"/>
                  </a:lnTo>
                  <a:lnTo>
                    <a:pt x="2770644" y="47244"/>
                  </a:lnTo>
                  <a:lnTo>
                    <a:pt x="2775204" y="45720"/>
                  </a:lnTo>
                  <a:lnTo>
                    <a:pt x="2775204" y="41148"/>
                  </a:lnTo>
                  <a:close/>
                </a:path>
                <a:path w="3016250" h="486409">
                  <a:moveTo>
                    <a:pt x="2784360" y="39624"/>
                  </a:moveTo>
                  <a:lnTo>
                    <a:pt x="2779788" y="41148"/>
                  </a:lnTo>
                  <a:lnTo>
                    <a:pt x="2779788" y="45720"/>
                  </a:lnTo>
                  <a:lnTo>
                    <a:pt x="2784360" y="44196"/>
                  </a:lnTo>
                  <a:lnTo>
                    <a:pt x="2784360" y="39624"/>
                  </a:lnTo>
                  <a:close/>
                </a:path>
                <a:path w="3016250" h="486409">
                  <a:moveTo>
                    <a:pt x="2795028" y="42672"/>
                  </a:moveTo>
                  <a:lnTo>
                    <a:pt x="2793504" y="38100"/>
                  </a:lnTo>
                  <a:lnTo>
                    <a:pt x="2788932" y="39624"/>
                  </a:lnTo>
                  <a:lnTo>
                    <a:pt x="2790456" y="44196"/>
                  </a:lnTo>
                  <a:lnTo>
                    <a:pt x="2795028" y="42672"/>
                  </a:lnTo>
                  <a:close/>
                </a:path>
                <a:path w="3016250" h="486409">
                  <a:moveTo>
                    <a:pt x="2804172" y="41148"/>
                  </a:moveTo>
                  <a:lnTo>
                    <a:pt x="2802648" y="36576"/>
                  </a:lnTo>
                  <a:lnTo>
                    <a:pt x="2798076" y="36576"/>
                  </a:lnTo>
                  <a:lnTo>
                    <a:pt x="2799588" y="42672"/>
                  </a:lnTo>
                  <a:lnTo>
                    <a:pt x="2804172" y="41148"/>
                  </a:lnTo>
                  <a:close/>
                </a:path>
                <a:path w="3016250" h="486409">
                  <a:moveTo>
                    <a:pt x="2813304" y="35039"/>
                  </a:moveTo>
                  <a:lnTo>
                    <a:pt x="2808744" y="35039"/>
                  </a:lnTo>
                  <a:lnTo>
                    <a:pt x="2808744" y="39624"/>
                  </a:lnTo>
                  <a:lnTo>
                    <a:pt x="2813304" y="39624"/>
                  </a:lnTo>
                  <a:lnTo>
                    <a:pt x="2813304" y="35039"/>
                  </a:lnTo>
                  <a:close/>
                </a:path>
                <a:path w="3016250" h="486409">
                  <a:moveTo>
                    <a:pt x="2823972" y="38100"/>
                  </a:moveTo>
                  <a:lnTo>
                    <a:pt x="2822460" y="33528"/>
                  </a:lnTo>
                  <a:lnTo>
                    <a:pt x="2817888" y="33528"/>
                  </a:lnTo>
                  <a:lnTo>
                    <a:pt x="2817888" y="38100"/>
                  </a:lnTo>
                  <a:lnTo>
                    <a:pt x="2823972" y="38100"/>
                  </a:lnTo>
                  <a:close/>
                </a:path>
                <a:path w="3016250" h="486409">
                  <a:moveTo>
                    <a:pt x="2833128" y="36576"/>
                  </a:moveTo>
                  <a:lnTo>
                    <a:pt x="2831604" y="32004"/>
                  </a:lnTo>
                  <a:lnTo>
                    <a:pt x="2827032" y="32004"/>
                  </a:lnTo>
                  <a:lnTo>
                    <a:pt x="2828556" y="36576"/>
                  </a:lnTo>
                  <a:lnTo>
                    <a:pt x="2833128" y="36576"/>
                  </a:lnTo>
                  <a:close/>
                </a:path>
                <a:path w="3016250" h="486409">
                  <a:moveTo>
                    <a:pt x="2842272" y="28956"/>
                  </a:moveTo>
                  <a:lnTo>
                    <a:pt x="2837688" y="30480"/>
                  </a:lnTo>
                  <a:lnTo>
                    <a:pt x="2837688" y="35039"/>
                  </a:lnTo>
                  <a:lnTo>
                    <a:pt x="2842272" y="35039"/>
                  </a:lnTo>
                  <a:lnTo>
                    <a:pt x="2842272" y="28956"/>
                  </a:lnTo>
                  <a:close/>
                </a:path>
                <a:path w="3016250" h="486409">
                  <a:moveTo>
                    <a:pt x="2852940" y="33528"/>
                  </a:moveTo>
                  <a:lnTo>
                    <a:pt x="2851416" y="27432"/>
                  </a:lnTo>
                  <a:lnTo>
                    <a:pt x="2846844" y="28956"/>
                  </a:lnTo>
                  <a:lnTo>
                    <a:pt x="2846844" y="33528"/>
                  </a:lnTo>
                  <a:lnTo>
                    <a:pt x="2852940" y="33528"/>
                  </a:lnTo>
                  <a:close/>
                </a:path>
                <a:path w="3016250" h="486409">
                  <a:moveTo>
                    <a:pt x="2862072" y="30480"/>
                  </a:moveTo>
                  <a:lnTo>
                    <a:pt x="2860560" y="25908"/>
                  </a:lnTo>
                  <a:lnTo>
                    <a:pt x="2855988" y="27432"/>
                  </a:lnTo>
                  <a:lnTo>
                    <a:pt x="2857512" y="32004"/>
                  </a:lnTo>
                  <a:lnTo>
                    <a:pt x="2862072" y="30480"/>
                  </a:lnTo>
                  <a:close/>
                </a:path>
                <a:path w="3016250" h="486409">
                  <a:moveTo>
                    <a:pt x="2871228" y="24384"/>
                  </a:moveTo>
                  <a:lnTo>
                    <a:pt x="2865132" y="25908"/>
                  </a:lnTo>
                  <a:lnTo>
                    <a:pt x="2866656" y="30480"/>
                  </a:lnTo>
                  <a:lnTo>
                    <a:pt x="2871228" y="28956"/>
                  </a:lnTo>
                  <a:lnTo>
                    <a:pt x="2871228" y="24384"/>
                  </a:lnTo>
                  <a:close/>
                </a:path>
                <a:path w="3016250" h="486409">
                  <a:moveTo>
                    <a:pt x="2880372" y="22860"/>
                  </a:moveTo>
                  <a:lnTo>
                    <a:pt x="2875788" y="24384"/>
                  </a:lnTo>
                  <a:lnTo>
                    <a:pt x="2875788" y="28956"/>
                  </a:lnTo>
                  <a:lnTo>
                    <a:pt x="2880372" y="27432"/>
                  </a:lnTo>
                  <a:lnTo>
                    <a:pt x="2880372" y="22860"/>
                  </a:lnTo>
                  <a:close/>
                </a:path>
                <a:path w="3016250" h="486409">
                  <a:moveTo>
                    <a:pt x="2891040" y="25908"/>
                  </a:moveTo>
                  <a:lnTo>
                    <a:pt x="2889516" y="21336"/>
                  </a:lnTo>
                  <a:lnTo>
                    <a:pt x="2884944" y="21336"/>
                  </a:lnTo>
                  <a:lnTo>
                    <a:pt x="2886456" y="27432"/>
                  </a:lnTo>
                  <a:lnTo>
                    <a:pt x="2891040" y="25908"/>
                  </a:lnTo>
                  <a:close/>
                </a:path>
                <a:path w="3016250" h="486409">
                  <a:moveTo>
                    <a:pt x="2900172" y="24384"/>
                  </a:moveTo>
                  <a:lnTo>
                    <a:pt x="2898660" y="19812"/>
                  </a:lnTo>
                  <a:lnTo>
                    <a:pt x="2894088" y="19812"/>
                  </a:lnTo>
                  <a:lnTo>
                    <a:pt x="2895612" y="25908"/>
                  </a:lnTo>
                  <a:lnTo>
                    <a:pt x="2900172" y="24384"/>
                  </a:lnTo>
                  <a:close/>
                </a:path>
                <a:path w="3016250" h="486409">
                  <a:moveTo>
                    <a:pt x="2909328" y="18288"/>
                  </a:moveTo>
                  <a:lnTo>
                    <a:pt x="2904756" y="18288"/>
                  </a:lnTo>
                  <a:lnTo>
                    <a:pt x="2904756" y="22860"/>
                  </a:lnTo>
                  <a:lnTo>
                    <a:pt x="2909328" y="22860"/>
                  </a:lnTo>
                  <a:lnTo>
                    <a:pt x="2909328" y="18288"/>
                  </a:lnTo>
                  <a:close/>
                </a:path>
                <a:path w="3016250" h="486409">
                  <a:moveTo>
                    <a:pt x="2919996" y="21336"/>
                  </a:moveTo>
                  <a:lnTo>
                    <a:pt x="2918472" y="16764"/>
                  </a:lnTo>
                  <a:lnTo>
                    <a:pt x="2913888" y="16764"/>
                  </a:lnTo>
                  <a:lnTo>
                    <a:pt x="2915424" y="21336"/>
                  </a:lnTo>
                  <a:lnTo>
                    <a:pt x="2919996" y="21336"/>
                  </a:lnTo>
                  <a:close/>
                </a:path>
                <a:path w="3016250" h="486409">
                  <a:moveTo>
                    <a:pt x="2929140" y="19812"/>
                  </a:moveTo>
                  <a:lnTo>
                    <a:pt x="2927616" y="13716"/>
                  </a:lnTo>
                  <a:lnTo>
                    <a:pt x="2923044" y="15240"/>
                  </a:lnTo>
                  <a:lnTo>
                    <a:pt x="2924556" y="19812"/>
                  </a:lnTo>
                  <a:lnTo>
                    <a:pt x="2929140" y="19812"/>
                  </a:lnTo>
                  <a:close/>
                </a:path>
                <a:path w="3016250" h="486409">
                  <a:moveTo>
                    <a:pt x="2938272" y="12192"/>
                  </a:moveTo>
                  <a:lnTo>
                    <a:pt x="2933712" y="13716"/>
                  </a:lnTo>
                  <a:lnTo>
                    <a:pt x="2933712" y="18288"/>
                  </a:lnTo>
                  <a:lnTo>
                    <a:pt x="2938272" y="18288"/>
                  </a:lnTo>
                  <a:lnTo>
                    <a:pt x="2938272" y="12192"/>
                  </a:lnTo>
                  <a:close/>
                </a:path>
                <a:path w="3016250" h="486409">
                  <a:moveTo>
                    <a:pt x="2948952" y="15240"/>
                  </a:moveTo>
                  <a:lnTo>
                    <a:pt x="2947428" y="10655"/>
                  </a:lnTo>
                  <a:lnTo>
                    <a:pt x="2942856" y="12192"/>
                  </a:lnTo>
                  <a:lnTo>
                    <a:pt x="2942856" y="16764"/>
                  </a:lnTo>
                  <a:lnTo>
                    <a:pt x="2948952" y="15240"/>
                  </a:lnTo>
                  <a:close/>
                </a:path>
                <a:path w="3016250" h="486409">
                  <a:moveTo>
                    <a:pt x="2958096" y="13716"/>
                  </a:moveTo>
                  <a:lnTo>
                    <a:pt x="2956572" y="9144"/>
                  </a:lnTo>
                  <a:lnTo>
                    <a:pt x="2951988" y="10655"/>
                  </a:lnTo>
                  <a:lnTo>
                    <a:pt x="2953524" y="15240"/>
                  </a:lnTo>
                  <a:lnTo>
                    <a:pt x="2958096" y="13716"/>
                  </a:lnTo>
                  <a:close/>
                </a:path>
                <a:path w="3016250" h="486409">
                  <a:moveTo>
                    <a:pt x="2967240" y="7620"/>
                  </a:moveTo>
                  <a:lnTo>
                    <a:pt x="2961144" y="9144"/>
                  </a:lnTo>
                  <a:lnTo>
                    <a:pt x="2962656" y="13716"/>
                  </a:lnTo>
                  <a:lnTo>
                    <a:pt x="2967240" y="12192"/>
                  </a:lnTo>
                  <a:lnTo>
                    <a:pt x="2967240" y="7620"/>
                  </a:lnTo>
                  <a:close/>
                </a:path>
                <a:path w="3016250" h="486409">
                  <a:moveTo>
                    <a:pt x="2976372" y="6096"/>
                  </a:moveTo>
                  <a:lnTo>
                    <a:pt x="2971812" y="7620"/>
                  </a:lnTo>
                  <a:lnTo>
                    <a:pt x="2971812" y="12192"/>
                  </a:lnTo>
                  <a:lnTo>
                    <a:pt x="2976372" y="10655"/>
                  </a:lnTo>
                  <a:lnTo>
                    <a:pt x="2976372" y="6096"/>
                  </a:lnTo>
                  <a:close/>
                </a:path>
                <a:path w="3016250" h="486409">
                  <a:moveTo>
                    <a:pt x="2987052" y="9144"/>
                  </a:moveTo>
                  <a:lnTo>
                    <a:pt x="2985528" y="4572"/>
                  </a:lnTo>
                  <a:lnTo>
                    <a:pt x="2980956" y="4572"/>
                  </a:lnTo>
                  <a:lnTo>
                    <a:pt x="2982480" y="10655"/>
                  </a:lnTo>
                  <a:lnTo>
                    <a:pt x="2987052" y="9144"/>
                  </a:lnTo>
                  <a:close/>
                </a:path>
                <a:path w="3016250" h="486409">
                  <a:moveTo>
                    <a:pt x="2996196" y="3048"/>
                  </a:moveTo>
                  <a:lnTo>
                    <a:pt x="2990088" y="3048"/>
                  </a:lnTo>
                  <a:lnTo>
                    <a:pt x="2991624" y="7620"/>
                  </a:lnTo>
                  <a:lnTo>
                    <a:pt x="2996196" y="7620"/>
                  </a:lnTo>
                  <a:lnTo>
                    <a:pt x="2996196" y="3048"/>
                  </a:lnTo>
                  <a:close/>
                </a:path>
                <a:path w="3016250" h="486409">
                  <a:moveTo>
                    <a:pt x="3005340" y="1524"/>
                  </a:moveTo>
                  <a:lnTo>
                    <a:pt x="3000756" y="1524"/>
                  </a:lnTo>
                  <a:lnTo>
                    <a:pt x="3000756" y="6096"/>
                  </a:lnTo>
                  <a:lnTo>
                    <a:pt x="3005340" y="6096"/>
                  </a:lnTo>
                  <a:lnTo>
                    <a:pt x="3005340" y="1524"/>
                  </a:lnTo>
                  <a:close/>
                </a:path>
                <a:path w="3016250" h="486409">
                  <a:moveTo>
                    <a:pt x="3016008" y="4572"/>
                  </a:moveTo>
                  <a:lnTo>
                    <a:pt x="3014472" y="0"/>
                  </a:lnTo>
                  <a:lnTo>
                    <a:pt x="3009912" y="0"/>
                  </a:lnTo>
                  <a:lnTo>
                    <a:pt x="3011436" y="4572"/>
                  </a:lnTo>
                  <a:lnTo>
                    <a:pt x="3016008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303776" y="8609076"/>
              <a:ext cx="24765" cy="73660"/>
            </a:xfrm>
            <a:custGeom>
              <a:avLst/>
              <a:gdLst/>
              <a:ahLst/>
              <a:cxnLst/>
              <a:rect l="l" t="t" r="r" b="b"/>
              <a:pathLst>
                <a:path w="24764" h="73659">
                  <a:moveTo>
                    <a:pt x="24383" y="73151"/>
                  </a:moveTo>
                  <a:lnTo>
                    <a:pt x="0" y="73151"/>
                  </a:lnTo>
                  <a:lnTo>
                    <a:pt x="0" y="0"/>
                  </a:lnTo>
                  <a:lnTo>
                    <a:pt x="24383" y="0"/>
                  </a:lnTo>
                  <a:lnTo>
                    <a:pt x="24383" y="73151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300715" y="8606027"/>
              <a:ext cx="30480" cy="78105"/>
            </a:xfrm>
            <a:custGeom>
              <a:avLst/>
              <a:gdLst/>
              <a:ahLst/>
              <a:cxnLst/>
              <a:rect l="l" t="t" r="r" b="b"/>
              <a:pathLst>
                <a:path w="30479" h="78104">
                  <a:moveTo>
                    <a:pt x="30480" y="3048"/>
                  </a:moveTo>
                  <a:lnTo>
                    <a:pt x="28956" y="1524"/>
                  </a:lnTo>
                  <a:lnTo>
                    <a:pt x="28956" y="0"/>
                  </a:lnTo>
                  <a:lnTo>
                    <a:pt x="22860" y="0"/>
                  </a:lnTo>
                  <a:lnTo>
                    <a:pt x="22860" y="7620"/>
                  </a:lnTo>
                  <a:lnTo>
                    <a:pt x="22860" y="71628"/>
                  </a:lnTo>
                  <a:lnTo>
                    <a:pt x="7620" y="71628"/>
                  </a:lnTo>
                  <a:lnTo>
                    <a:pt x="7620" y="7620"/>
                  </a:lnTo>
                  <a:lnTo>
                    <a:pt x="10680" y="7620"/>
                  </a:lnTo>
                  <a:lnTo>
                    <a:pt x="10680" y="68580"/>
                  </a:lnTo>
                  <a:lnTo>
                    <a:pt x="15240" y="68580"/>
                  </a:lnTo>
                  <a:lnTo>
                    <a:pt x="15240" y="7620"/>
                  </a:lnTo>
                  <a:lnTo>
                    <a:pt x="22860" y="7620"/>
                  </a:lnTo>
                  <a:lnTo>
                    <a:pt x="22860" y="0"/>
                  </a:lnTo>
                  <a:lnTo>
                    <a:pt x="1524" y="0"/>
                  </a:lnTo>
                  <a:lnTo>
                    <a:pt x="1524" y="1524"/>
                  </a:lnTo>
                  <a:lnTo>
                    <a:pt x="0" y="1524"/>
                  </a:lnTo>
                  <a:lnTo>
                    <a:pt x="0" y="76200"/>
                  </a:lnTo>
                  <a:lnTo>
                    <a:pt x="1524" y="77724"/>
                  </a:lnTo>
                  <a:lnTo>
                    <a:pt x="28956" y="77724"/>
                  </a:lnTo>
                  <a:lnTo>
                    <a:pt x="28956" y="76200"/>
                  </a:lnTo>
                  <a:lnTo>
                    <a:pt x="30480" y="76200"/>
                  </a:lnTo>
                  <a:lnTo>
                    <a:pt x="30480" y="74676"/>
                  </a:lnTo>
                  <a:lnTo>
                    <a:pt x="30480" y="7620"/>
                  </a:lnTo>
                  <a:lnTo>
                    <a:pt x="3048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12336" y="8563355"/>
              <a:ext cx="70485" cy="116205"/>
            </a:xfrm>
            <a:custGeom>
              <a:avLst/>
              <a:gdLst/>
              <a:ahLst/>
              <a:cxnLst/>
              <a:rect l="l" t="t" r="r" b="b"/>
              <a:pathLst>
                <a:path w="70485" h="116204">
                  <a:moveTo>
                    <a:pt x="70104" y="115824"/>
                  </a:moveTo>
                  <a:lnTo>
                    <a:pt x="0" y="115824"/>
                  </a:lnTo>
                  <a:lnTo>
                    <a:pt x="0" y="0"/>
                  </a:lnTo>
                  <a:lnTo>
                    <a:pt x="70104" y="0"/>
                  </a:lnTo>
                  <a:lnTo>
                    <a:pt x="70104" y="115824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09275" y="8561832"/>
              <a:ext cx="295910" cy="120650"/>
            </a:xfrm>
            <a:custGeom>
              <a:avLst/>
              <a:gdLst/>
              <a:ahLst/>
              <a:cxnLst/>
              <a:rect l="l" t="t" r="r" b="b"/>
              <a:pathLst>
                <a:path w="295910" h="120650">
                  <a:moveTo>
                    <a:pt x="76200" y="3048"/>
                  </a:moveTo>
                  <a:lnTo>
                    <a:pt x="74676" y="0"/>
                  </a:lnTo>
                  <a:lnTo>
                    <a:pt x="70104" y="0"/>
                  </a:lnTo>
                  <a:lnTo>
                    <a:pt x="70104" y="6096"/>
                  </a:lnTo>
                  <a:lnTo>
                    <a:pt x="70104" y="112776"/>
                  </a:lnTo>
                  <a:lnTo>
                    <a:pt x="7620" y="112776"/>
                  </a:lnTo>
                  <a:lnTo>
                    <a:pt x="7620" y="6096"/>
                  </a:lnTo>
                  <a:lnTo>
                    <a:pt x="70104" y="6096"/>
                  </a:lnTo>
                  <a:lnTo>
                    <a:pt x="70104" y="0"/>
                  </a:lnTo>
                  <a:lnTo>
                    <a:pt x="1524" y="0"/>
                  </a:lnTo>
                  <a:lnTo>
                    <a:pt x="0" y="3048"/>
                  </a:lnTo>
                  <a:lnTo>
                    <a:pt x="0" y="115824"/>
                  </a:lnTo>
                  <a:lnTo>
                    <a:pt x="1524" y="118872"/>
                  </a:lnTo>
                  <a:lnTo>
                    <a:pt x="3048" y="120396"/>
                  </a:lnTo>
                  <a:lnTo>
                    <a:pt x="73152" y="120396"/>
                  </a:lnTo>
                  <a:lnTo>
                    <a:pt x="74676" y="118872"/>
                  </a:lnTo>
                  <a:lnTo>
                    <a:pt x="76200" y="115824"/>
                  </a:lnTo>
                  <a:lnTo>
                    <a:pt x="76200" y="6096"/>
                  </a:lnTo>
                  <a:lnTo>
                    <a:pt x="76200" y="3048"/>
                  </a:lnTo>
                  <a:close/>
                </a:path>
                <a:path w="295910" h="120650">
                  <a:moveTo>
                    <a:pt x="295668" y="30492"/>
                  </a:moveTo>
                  <a:lnTo>
                    <a:pt x="294144" y="30492"/>
                  </a:lnTo>
                  <a:lnTo>
                    <a:pt x="292620" y="30340"/>
                  </a:lnTo>
                  <a:lnTo>
                    <a:pt x="292620" y="33540"/>
                  </a:lnTo>
                  <a:lnTo>
                    <a:pt x="292620" y="48780"/>
                  </a:lnTo>
                  <a:lnTo>
                    <a:pt x="251472" y="48780"/>
                  </a:lnTo>
                  <a:lnTo>
                    <a:pt x="251472" y="29121"/>
                  </a:lnTo>
                  <a:lnTo>
                    <a:pt x="292620" y="33540"/>
                  </a:lnTo>
                  <a:lnTo>
                    <a:pt x="292620" y="30340"/>
                  </a:lnTo>
                  <a:lnTo>
                    <a:pt x="265696" y="27444"/>
                  </a:lnTo>
                  <a:lnTo>
                    <a:pt x="251472" y="25920"/>
                  </a:lnTo>
                  <a:lnTo>
                    <a:pt x="250710" y="27444"/>
                  </a:lnTo>
                  <a:lnTo>
                    <a:pt x="249948" y="27444"/>
                  </a:lnTo>
                  <a:lnTo>
                    <a:pt x="249948" y="28968"/>
                  </a:lnTo>
                  <a:lnTo>
                    <a:pt x="249948" y="51828"/>
                  </a:lnTo>
                  <a:lnTo>
                    <a:pt x="295668" y="51828"/>
                  </a:lnTo>
                  <a:lnTo>
                    <a:pt x="295668" y="48780"/>
                  </a:lnTo>
                  <a:lnTo>
                    <a:pt x="295668" y="304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66260" y="8542019"/>
              <a:ext cx="38100" cy="2743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317492" y="8686800"/>
              <a:ext cx="139065" cy="9525"/>
            </a:xfrm>
            <a:custGeom>
              <a:avLst/>
              <a:gdLst/>
              <a:ahLst/>
              <a:cxnLst/>
              <a:rect l="l" t="t" r="r" b="b"/>
              <a:pathLst>
                <a:path w="139064" h="9525">
                  <a:moveTo>
                    <a:pt x="138683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138683" y="0"/>
                  </a:lnTo>
                  <a:lnTo>
                    <a:pt x="138683" y="9144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315968" y="8685276"/>
              <a:ext cx="142240" cy="12700"/>
            </a:xfrm>
            <a:custGeom>
              <a:avLst/>
              <a:gdLst/>
              <a:ahLst/>
              <a:cxnLst/>
              <a:rect l="l" t="t" r="r" b="b"/>
              <a:pathLst>
                <a:path w="142239" h="12700">
                  <a:moveTo>
                    <a:pt x="141732" y="12192"/>
                  </a:moveTo>
                  <a:lnTo>
                    <a:pt x="3048" y="12192"/>
                  </a:lnTo>
                  <a:lnTo>
                    <a:pt x="1524" y="10668"/>
                  </a:lnTo>
                  <a:lnTo>
                    <a:pt x="0" y="3048"/>
                  </a:lnTo>
                  <a:lnTo>
                    <a:pt x="0" y="0"/>
                  </a:lnTo>
                  <a:lnTo>
                    <a:pt x="140208" y="0"/>
                  </a:lnTo>
                  <a:lnTo>
                    <a:pt x="140208" y="1524"/>
                  </a:lnTo>
                  <a:lnTo>
                    <a:pt x="137160" y="1524"/>
                  </a:lnTo>
                  <a:lnTo>
                    <a:pt x="137160" y="4572"/>
                  </a:lnTo>
                  <a:lnTo>
                    <a:pt x="4572" y="4572"/>
                  </a:lnTo>
                  <a:lnTo>
                    <a:pt x="6096" y="7620"/>
                  </a:lnTo>
                  <a:lnTo>
                    <a:pt x="141732" y="7620"/>
                  </a:lnTo>
                  <a:lnTo>
                    <a:pt x="141732" y="12192"/>
                  </a:lnTo>
                  <a:close/>
                </a:path>
                <a:path w="142239" h="12700">
                  <a:moveTo>
                    <a:pt x="141732" y="7620"/>
                  </a:moveTo>
                  <a:lnTo>
                    <a:pt x="137160" y="7620"/>
                  </a:lnTo>
                  <a:lnTo>
                    <a:pt x="137160" y="1524"/>
                  </a:lnTo>
                  <a:lnTo>
                    <a:pt x="140208" y="1524"/>
                  </a:lnTo>
                  <a:lnTo>
                    <a:pt x="140208" y="4572"/>
                  </a:lnTo>
                  <a:lnTo>
                    <a:pt x="141732" y="4572"/>
                  </a:lnTo>
                  <a:lnTo>
                    <a:pt x="141732" y="7620"/>
                  </a:lnTo>
                  <a:close/>
                </a:path>
                <a:path w="142239" h="12700">
                  <a:moveTo>
                    <a:pt x="141732" y="4572"/>
                  </a:moveTo>
                  <a:lnTo>
                    <a:pt x="140208" y="4572"/>
                  </a:lnTo>
                  <a:lnTo>
                    <a:pt x="140208" y="1524"/>
                  </a:lnTo>
                  <a:lnTo>
                    <a:pt x="141732" y="1524"/>
                  </a:lnTo>
                  <a:lnTo>
                    <a:pt x="141732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6908" y="8403336"/>
              <a:ext cx="56387" cy="5333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197096" y="8285987"/>
              <a:ext cx="88900" cy="391795"/>
            </a:xfrm>
            <a:custGeom>
              <a:avLst/>
              <a:gdLst/>
              <a:ahLst/>
              <a:cxnLst/>
              <a:rect l="l" t="t" r="r" b="b"/>
              <a:pathLst>
                <a:path w="88900" h="391795">
                  <a:moveTo>
                    <a:pt x="16763" y="391667"/>
                  </a:moveTo>
                  <a:lnTo>
                    <a:pt x="0" y="391667"/>
                  </a:lnTo>
                  <a:lnTo>
                    <a:pt x="0" y="22860"/>
                  </a:lnTo>
                  <a:lnTo>
                    <a:pt x="88391" y="0"/>
                  </a:lnTo>
                  <a:lnTo>
                    <a:pt x="88391" y="38100"/>
                  </a:lnTo>
                  <a:lnTo>
                    <a:pt x="16763" y="56388"/>
                  </a:lnTo>
                  <a:lnTo>
                    <a:pt x="16763" y="391667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194048" y="8282939"/>
              <a:ext cx="94615" cy="399415"/>
            </a:xfrm>
            <a:custGeom>
              <a:avLst/>
              <a:gdLst/>
              <a:ahLst/>
              <a:cxnLst/>
              <a:rect l="l" t="t" r="r" b="b"/>
              <a:pathLst>
                <a:path w="94614" h="399415">
                  <a:moveTo>
                    <a:pt x="19812" y="399287"/>
                  </a:moveTo>
                  <a:lnTo>
                    <a:pt x="3048" y="399287"/>
                  </a:lnTo>
                  <a:lnTo>
                    <a:pt x="1524" y="397764"/>
                  </a:lnTo>
                  <a:lnTo>
                    <a:pt x="0" y="394716"/>
                  </a:lnTo>
                  <a:lnTo>
                    <a:pt x="0" y="24384"/>
                  </a:lnTo>
                  <a:lnTo>
                    <a:pt x="1524" y="22860"/>
                  </a:lnTo>
                  <a:lnTo>
                    <a:pt x="3048" y="22860"/>
                  </a:lnTo>
                  <a:lnTo>
                    <a:pt x="89916" y="0"/>
                  </a:lnTo>
                  <a:lnTo>
                    <a:pt x="92964" y="0"/>
                  </a:lnTo>
                  <a:lnTo>
                    <a:pt x="94488" y="3048"/>
                  </a:lnTo>
                  <a:lnTo>
                    <a:pt x="94488" y="7620"/>
                  </a:lnTo>
                  <a:lnTo>
                    <a:pt x="86868" y="7620"/>
                  </a:lnTo>
                  <a:lnTo>
                    <a:pt x="7620" y="28956"/>
                  </a:lnTo>
                  <a:lnTo>
                    <a:pt x="7620" y="391668"/>
                  </a:lnTo>
                  <a:lnTo>
                    <a:pt x="22860" y="391668"/>
                  </a:lnTo>
                  <a:lnTo>
                    <a:pt x="22860" y="397764"/>
                  </a:lnTo>
                  <a:lnTo>
                    <a:pt x="19812" y="399287"/>
                  </a:lnTo>
                  <a:close/>
                </a:path>
                <a:path w="94614" h="399415">
                  <a:moveTo>
                    <a:pt x="86868" y="37437"/>
                  </a:moveTo>
                  <a:lnTo>
                    <a:pt x="86868" y="7620"/>
                  </a:lnTo>
                  <a:lnTo>
                    <a:pt x="94488" y="7620"/>
                  </a:lnTo>
                  <a:lnTo>
                    <a:pt x="94488" y="36576"/>
                  </a:lnTo>
                  <a:lnTo>
                    <a:pt x="89916" y="36576"/>
                  </a:lnTo>
                  <a:lnTo>
                    <a:pt x="86868" y="37437"/>
                  </a:lnTo>
                  <a:close/>
                </a:path>
                <a:path w="94614" h="399415">
                  <a:moveTo>
                    <a:pt x="90830" y="41148"/>
                  </a:moveTo>
                  <a:lnTo>
                    <a:pt x="86868" y="41148"/>
                  </a:lnTo>
                  <a:lnTo>
                    <a:pt x="86868" y="37437"/>
                  </a:lnTo>
                  <a:lnTo>
                    <a:pt x="89916" y="36576"/>
                  </a:lnTo>
                  <a:lnTo>
                    <a:pt x="90830" y="41148"/>
                  </a:lnTo>
                  <a:close/>
                </a:path>
                <a:path w="94614" h="399415">
                  <a:moveTo>
                    <a:pt x="94488" y="41148"/>
                  </a:moveTo>
                  <a:lnTo>
                    <a:pt x="90830" y="41148"/>
                  </a:lnTo>
                  <a:lnTo>
                    <a:pt x="89916" y="36576"/>
                  </a:lnTo>
                  <a:lnTo>
                    <a:pt x="94488" y="36576"/>
                  </a:lnTo>
                  <a:lnTo>
                    <a:pt x="94488" y="41148"/>
                  </a:lnTo>
                  <a:close/>
                </a:path>
                <a:path w="94614" h="399415">
                  <a:moveTo>
                    <a:pt x="22860" y="391668"/>
                  </a:moveTo>
                  <a:lnTo>
                    <a:pt x="16764" y="391668"/>
                  </a:lnTo>
                  <a:lnTo>
                    <a:pt x="16764" y="57912"/>
                  </a:lnTo>
                  <a:lnTo>
                    <a:pt x="18288" y="56388"/>
                  </a:lnTo>
                  <a:lnTo>
                    <a:pt x="19812" y="56388"/>
                  </a:lnTo>
                  <a:lnTo>
                    <a:pt x="86868" y="37437"/>
                  </a:lnTo>
                  <a:lnTo>
                    <a:pt x="86868" y="41148"/>
                  </a:lnTo>
                  <a:lnTo>
                    <a:pt x="90830" y="41148"/>
                  </a:lnTo>
                  <a:lnTo>
                    <a:pt x="91440" y="44196"/>
                  </a:lnTo>
                  <a:lnTo>
                    <a:pt x="22860" y="62484"/>
                  </a:lnTo>
                  <a:lnTo>
                    <a:pt x="22860" y="391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195572" y="8679180"/>
              <a:ext cx="500380" cy="85725"/>
            </a:xfrm>
            <a:custGeom>
              <a:avLst/>
              <a:gdLst/>
              <a:ahLst/>
              <a:cxnLst/>
              <a:rect l="l" t="t" r="r" b="b"/>
              <a:pathLst>
                <a:path w="500379" h="85725">
                  <a:moveTo>
                    <a:pt x="499871" y="85344"/>
                  </a:moveTo>
                  <a:lnTo>
                    <a:pt x="0" y="85344"/>
                  </a:lnTo>
                  <a:lnTo>
                    <a:pt x="0" y="0"/>
                  </a:lnTo>
                  <a:lnTo>
                    <a:pt x="108203" y="0"/>
                  </a:lnTo>
                  <a:lnTo>
                    <a:pt x="131063" y="13716"/>
                  </a:lnTo>
                  <a:lnTo>
                    <a:pt x="195071" y="13716"/>
                  </a:lnTo>
                  <a:lnTo>
                    <a:pt x="217931" y="27432"/>
                  </a:lnTo>
                  <a:lnTo>
                    <a:pt x="434340" y="27432"/>
                  </a:lnTo>
                  <a:lnTo>
                    <a:pt x="434340" y="56387"/>
                  </a:lnTo>
                  <a:lnTo>
                    <a:pt x="499871" y="56387"/>
                  </a:lnTo>
                  <a:lnTo>
                    <a:pt x="499871" y="85344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192524" y="8676131"/>
              <a:ext cx="506095" cy="90170"/>
            </a:xfrm>
            <a:custGeom>
              <a:avLst/>
              <a:gdLst/>
              <a:ahLst/>
              <a:cxnLst/>
              <a:rect l="l" t="t" r="r" b="b"/>
              <a:pathLst>
                <a:path w="506095" h="90170">
                  <a:moveTo>
                    <a:pt x="3048" y="88392"/>
                  </a:moveTo>
                  <a:lnTo>
                    <a:pt x="0" y="88392"/>
                  </a:lnTo>
                  <a:lnTo>
                    <a:pt x="0" y="1524"/>
                  </a:lnTo>
                  <a:lnTo>
                    <a:pt x="1524" y="0"/>
                  </a:lnTo>
                  <a:lnTo>
                    <a:pt x="112776" y="0"/>
                  </a:lnTo>
                  <a:lnTo>
                    <a:pt x="119888" y="4572"/>
                  </a:lnTo>
                  <a:lnTo>
                    <a:pt x="4572" y="4572"/>
                  </a:lnTo>
                  <a:lnTo>
                    <a:pt x="4572" y="85344"/>
                  </a:lnTo>
                  <a:lnTo>
                    <a:pt x="3048" y="85344"/>
                  </a:lnTo>
                  <a:lnTo>
                    <a:pt x="3048" y="88392"/>
                  </a:lnTo>
                  <a:close/>
                </a:path>
                <a:path w="506095" h="90170">
                  <a:moveTo>
                    <a:pt x="505968" y="88392"/>
                  </a:moveTo>
                  <a:lnTo>
                    <a:pt x="4572" y="88392"/>
                  </a:lnTo>
                  <a:lnTo>
                    <a:pt x="4572" y="85344"/>
                  </a:lnTo>
                  <a:lnTo>
                    <a:pt x="499872" y="85344"/>
                  </a:lnTo>
                  <a:lnTo>
                    <a:pt x="499872" y="62484"/>
                  </a:lnTo>
                  <a:lnTo>
                    <a:pt x="437387" y="62484"/>
                  </a:lnTo>
                  <a:lnTo>
                    <a:pt x="435863" y="60960"/>
                  </a:lnTo>
                  <a:lnTo>
                    <a:pt x="435863" y="33528"/>
                  </a:lnTo>
                  <a:lnTo>
                    <a:pt x="219456" y="33528"/>
                  </a:lnTo>
                  <a:lnTo>
                    <a:pt x="198119" y="18288"/>
                  </a:lnTo>
                  <a:lnTo>
                    <a:pt x="132588" y="18288"/>
                  </a:lnTo>
                  <a:lnTo>
                    <a:pt x="111252" y="4572"/>
                  </a:lnTo>
                  <a:lnTo>
                    <a:pt x="119888" y="4572"/>
                  </a:lnTo>
                  <a:lnTo>
                    <a:pt x="134112" y="13716"/>
                  </a:lnTo>
                  <a:lnTo>
                    <a:pt x="199643" y="13716"/>
                  </a:lnTo>
                  <a:lnTo>
                    <a:pt x="199643" y="15240"/>
                  </a:lnTo>
                  <a:lnTo>
                    <a:pt x="220980" y="28956"/>
                  </a:lnTo>
                  <a:lnTo>
                    <a:pt x="438912" y="28956"/>
                  </a:lnTo>
                  <a:lnTo>
                    <a:pt x="440436" y="30480"/>
                  </a:lnTo>
                  <a:lnTo>
                    <a:pt x="440436" y="56388"/>
                  </a:lnTo>
                  <a:lnTo>
                    <a:pt x="502920" y="56388"/>
                  </a:lnTo>
                  <a:lnTo>
                    <a:pt x="505968" y="59436"/>
                  </a:lnTo>
                  <a:lnTo>
                    <a:pt x="505968" y="88392"/>
                  </a:lnTo>
                  <a:close/>
                </a:path>
                <a:path w="506095" h="90170">
                  <a:moveTo>
                    <a:pt x="504444" y="89916"/>
                  </a:moveTo>
                  <a:lnTo>
                    <a:pt x="3048" y="89916"/>
                  </a:lnTo>
                  <a:lnTo>
                    <a:pt x="3048" y="85344"/>
                  </a:lnTo>
                  <a:lnTo>
                    <a:pt x="4572" y="85344"/>
                  </a:lnTo>
                  <a:lnTo>
                    <a:pt x="4572" y="88392"/>
                  </a:lnTo>
                  <a:lnTo>
                    <a:pt x="504444" y="88392"/>
                  </a:lnTo>
                  <a:lnTo>
                    <a:pt x="504444" y="899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194048" y="8734056"/>
              <a:ext cx="372110" cy="30480"/>
            </a:xfrm>
            <a:custGeom>
              <a:avLst/>
              <a:gdLst/>
              <a:ahLst/>
              <a:cxnLst/>
              <a:rect l="l" t="t" r="r" b="b"/>
              <a:pathLst>
                <a:path w="372110" h="30479">
                  <a:moveTo>
                    <a:pt x="2286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22860" y="30480"/>
                  </a:lnTo>
                  <a:lnTo>
                    <a:pt x="22860" y="0"/>
                  </a:lnTo>
                  <a:close/>
                </a:path>
                <a:path w="372110" h="30479">
                  <a:moveTo>
                    <a:pt x="371843" y="4572"/>
                  </a:moveTo>
                  <a:lnTo>
                    <a:pt x="86868" y="4572"/>
                  </a:lnTo>
                  <a:lnTo>
                    <a:pt x="86868" y="27432"/>
                  </a:lnTo>
                  <a:lnTo>
                    <a:pt x="371843" y="27432"/>
                  </a:lnTo>
                  <a:lnTo>
                    <a:pt x="371843" y="4572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192524" y="8732519"/>
              <a:ext cx="375285" cy="33655"/>
            </a:xfrm>
            <a:custGeom>
              <a:avLst/>
              <a:gdLst/>
              <a:ahLst/>
              <a:cxnLst/>
              <a:rect l="l" t="t" r="r" b="b"/>
              <a:pathLst>
                <a:path w="375285" h="33654">
                  <a:moveTo>
                    <a:pt x="374904" y="1524"/>
                  </a:moveTo>
                  <a:lnTo>
                    <a:pt x="373380" y="1524"/>
                  </a:lnTo>
                  <a:lnTo>
                    <a:pt x="373380" y="0"/>
                  </a:lnTo>
                  <a:lnTo>
                    <a:pt x="370332" y="0"/>
                  </a:lnTo>
                  <a:lnTo>
                    <a:pt x="370332" y="6604"/>
                  </a:lnTo>
                  <a:lnTo>
                    <a:pt x="370332" y="29464"/>
                  </a:lnTo>
                  <a:lnTo>
                    <a:pt x="4572" y="29464"/>
                  </a:lnTo>
                  <a:lnTo>
                    <a:pt x="4572" y="28956"/>
                  </a:lnTo>
                  <a:lnTo>
                    <a:pt x="4572" y="6604"/>
                  </a:lnTo>
                  <a:lnTo>
                    <a:pt x="370332" y="6604"/>
                  </a:lnTo>
                  <a:lnTo>
                    <a:pt x="370332" y="0"/>
                  </a:lnTo>
                  <a:lnTo>
                    <a:pt x="1524" y="0"/>
                  </a:lnTo>
                  <a:lnTo>
                    <a:pt x="1524" y="1524"/>
                  </a:lnTo>
                  <a:lnTo>
                    <a:pt x="0" y="1524"/>
                  </a:lnTo>
                  <a:lnTo>
                    <a:pt x="0" y="6604"/>
                  </a:lnTo>
                  <a:lnTo>
                    <a:pt x="0" y="29464"/>
                  </a:lnTo>
                  <a:lnTo>
                    <a:pt x="0" y="32004"/>
                  </a:lnTo>
                  <a:lnTo>
                    <a:pt x="0" y="33274"/>
                  </a:lnTo>
                  <a:lnTo>
                    <a:pt x="374904" y="33274"/>
                  </a:lnTo>
                  <a:lnTo>
                    <a:pt x="374904" y="32004"/>
                  </a:lnTo>
                  <a:lnTo>
                    <a:pt x="374904" y="29464"/>
                  </a:lnTo>
                  <a:lnTo>
                    <a:pt x="374904" y="6604"/>
                  </a:lnTo>
                  <a:lnTo>
                    <a:pt x="374904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44924" y="8589264"/>
              <a:ext cx="117348" cy="10820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108703" y="8650223"/>
              <a:ext cx="86995" cy="114300"/>
            </a:xfrm>
            <a:custGeom>
              <a:avLst/>
              <a:gdLst/>
              <a:ahLst/>
              <a:cxnLst/>
              <a:rect l="l" t="t" r="r" b="b"/>
              <a:pathLst>
                <a:path w="86995" h="114300">
                  <a:moveTo>
                    <a:pt x="86868" y="114300"/>
                  </a:moveTo>
                  <a:lnTo>
                    <a:pt x="0" y="114300"/>
                  </a:lnTo>
                  <a:lnTo>
                    <a:pt x="0" y="42672"/>
                  </a:lnTo>
                  <a:lnTo>
                    <a:pt x="64008" y="0"/>
                  </a:lnTo>
                  <a:lnTo>
                    <a:pt x="86868" y="27432"/>
                  </a:lnTo>
                  <a:lnTo>
                    <a:pt x="86868" y="11430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105656" y="8647176"/>
              <a:ext cx="93345" cy="120650"/>
            </a:xfrm>
            <a:custGeom>
              <a:avLst/>
              <a:gdLst/>
              <a:ahLst/>
              <a:cxnLst/>
              <a:rect l="l" t="t" r="r" b="b"/>
              <a:pathLst>
                <a:path w="93345" h="120650">
                  <a:moveTo>
                    <a:pt x="89916" y="120396"/>
                  </a:moveTo>
                  <a:lnTo>
                    <a:pt x="3048" y="120396"/>
                  </a:lnTo>
                  <a:lnTo>
                    <a:pt x="0" y="118872"/>
                  </a:lnTo>
                  <a:lnTo>
                    <a:pt x="0" y="45720"/>
                  </a:lnTo>
                  <a:lnTo>
                    <a:pt x="1524" y="42672"/>
                  </a:lnTo>
                  <a:lnTo>
                    <a:pt x="65532" y="0"/>
                  </a:lnTo>
                  <a:lnTo>
                    <a:pt x="68275" y="2743"/>
                  </a:lnTo>
                  <a:lnTo>
                    <a:pt x="65532" y="4572"/>
                  </a:lnTo>
                  <a:lnTo>
                    <a:pt x="67093" y="6579"/>
                  </a:lnTo>
                  <a:lnTo>
                    <a:pt x="6096" y="47244"/>
                  </a:lnTo>
                  <a:lnTo>
                    <a:pt x="6096" y="114300"/>
                  </a:lnTo>
                  <a:lnTo>
                    <a:pt x="92964" y="114300"/>
                  </a:lnTo>
                  <a:lnTo>
                    <a:pt x="92964" y="117348"/>
                  </a:lnTo>
                  <a:lnTo>
                    <a:pt x="89916" y="120396"/>
                  </a:lnTo>
                  <a:close/>
                </a:path>
                <a:path w="93345" h="120650">
                  <a:moveTo>
                    <a:pt x="92964" y="114300"/>
                  </a:moveTo>
                  <a:lnTo>
                    <a:pt x="86868" y="114300"/>
                  </a:lnTo>
                  <a:lnTo>
                    <a:pt x="86868" y="32004"/>
                  </a:lnTo>
                  <a:lnTo>
                    <a:pt x="67093" y="6579"/>
                  </a:lnTo>
                  <a:lnTo>
                    <a:pt x="70104" y="4572"/>
                  </a:lnTo>
                  <a:lnTo>
                    <a:pt x="68275" y="2743"/>
                  </a:lnTo>
                  <a:lnTo>
                    <a:pt x="70104" y="1524"/>
                  </a:lnTo>
                  <a:lnTo>
                    <a:pt x="91440" y="28956"/>
                  </a:lnTo>
                  <a:lnTo>
                    <a:pt x="92964" y="30480"/>
                  </a:lnTo>
                  <a:lnTo>
                    <a:pt x="92964" y="114300"/>
                  </a:lnTo>
                  <a:close/>
                </a:path>
                <a:path w="93345" h="120650">
                  <a:moveTo>
                    <a:pt x="67093" y="6579"/>
                  </a:moveTo>
                  <a:lnTo>
                    <a:pt x="65532" y="4572"/>
                  </a:lnTo>
                  <a:lnTo>
                    <a:pt x="68275" y="2743"/>
                  </a:lnTo>
                  <a:lnTo>
                    <a:pt x="70104" y="4572"/>
                  </a:lnTo>
                  <a:lnTo>
                    <a:pt x="67093" y="65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085844" y="8817864"/>
              <a:ext cx="609600" cy="17145"/>
            </a:xfrm>
            <a:custGeom>
              <a:avLst/>
              <a:gdLst/>
              <a:ahLst/>
              <a:cxnLst/>
              <a:rect l="l" t="t" r="r" b="b"/>
              <a:pathLst>
                <a:path w="609600" h="17145">
                  <a:moveTo>
                    <a:pt x="609600" y="16764"/>
                  </a:moveTo>
                  <a:lnTo>
                    <a:pt x="0" y="16764"/>
                  </a:lnTo>
                  <a:lnTo>
                    <a:pt x="0" y="0"/>
                  </a:lnTo>
                  <a:lnTo>
                    <a:pt x="609600" y="0"/>
                  </a:lnTo>
                  <a:lnTo>
                    <a:pt x="609600" y="16764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084320" y="8816340"/>
              <a:ext cx="614680" cy="20320"/>
            </a:xfrm>
            <a:custGeom>
              <a:avLst/>
              <a:gdLst/>
              <a:ahLst/>
              <a:cxnLst/>
              <a:rect l="l" t="t" r="r" b="b"/>
              <a:pathLst>
                <a:path w="614679" h="20320">
                  <a:moveTo>
                    <a:pt x="612648" y="19812"/>
                  </a:moveTo>
                  <a:lnTo>
                    <a:pt x="0" y="19812"/>
                  </a:lnTo>
                  <a:lnTo>
                    <a:pt x="0" y="0"/>
                  </a:lnTo>
                  <a:lnTo>
                    <a:pt x="612648" y="0"/>
                  </a:lnTo>
                  <a:lnTo>
                    <a:pt x="614172" y="1524"/>
                  </a:lnTo>
                  <a:lnTo>
                    <a:pt x="614172" y="4572"/>
                  </a:lnTo>
                  <a:lnTo>
                    <a:pt x="4572" y="4572"/>
                  </a:lnTo>
                  <a:lnTo>
                    <a:pt x="4572" y="15240"/>
                  </a:lnTo>
                  <a:lnTo>
                    <a:pt x="3048" y="15240"/>
                  </a:lnTo>
                  <a:lnTo>
                    <a:pt x="3048" y="18288"/>
                  </a:lnTo>
                  <a:lnTo>
                    <a:pt x="614172" y="18288"/>
                  </a:lnTo>
                  <a:lnTo>
                    <a:pt x="612648" y="19812"/>
                  </a:lnTo>
                  <a:close/>
                </a:path>
                <a:path w="614679" h="20320">
                  <a:moveTo>
                    <a:pt x="614172" y="18288"/>
                  </a:moveTo>
                  <a:lnTo>
                    <a:pt x="4572" y="18288"/>
                  </a:lnTo>
                  <a:lnTo>
                    <a:pt x="4572" y="15240"/>
                  </a:lnTo>
                  <a:lnTo>
                    <a:pt x="608076" y="15240"/>
                  </a:lnTo>
                  <a:lnTo>
                    <a:pt x="608076" y="4572"/>
                  </a:lnTo>
                  <a:lnTo>
                    <a:pt x="614172" y="4572"/>
                  </a:lnTo>
                  <a:lnTo>
                    <a:pt x="614172" y="18288"/>
                  </a:lnTo>
                  <a:close/>
                </a:path>
                <a:path w="614679" h="20320">
                  <a:moveTo>
                    <a:pt x="4572" y="18288"/>
                  </a:moveTo>
                  <a:lnTo>
                    <a:pt x="3048" y="18288"/>
                  </a:lnTo>
                  <a:lnTo>
                    <a:pt x="3048" y="15240"/>
                  </a:lnTo>
                  <a:lnTo>
                    <a:pt x="4572" y="15240"/>
                  </a:lnTo>
                  <a:lnTo>
                    <a:pt x="4572" y="18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085844" y="8791955"/>
              <a:ext cx="609600" cy="27940"/>
            </a:xfrm>
            <a:custGeom>
              <a:avLst/>
              <a:gdLst/>
              <a:ahLst/>
              <a:cxnLst/>
              <a:rect l="l" t="t" r="r" b="b"/>
              <a:pathLst>
                <a:path w="609600" h="27940">
                  <a:moveTo>
                    <a:pt x="609600" y="27432"/>
                  </a:moveTo>
                  <a:lnTo>
                    <a:pt x="0" y="27432"/>
                  </a:lnTo>
                  <a:lnTo>
                    <a:pt x="0" y="0"/>
                  </a:lnTo>
                  <a:lnTo>
                    <a:pt x="609600" y="0"/>
                  </a:lnTo>
                  <a:lnTo>
                    <a:pt x="609600" y="27432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46803" y="8558784"/>
              <a:ext cx="53340" cy="10820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084307" y="8789936"/>
              <a:ext cx="612775" cy="30480"/>
            </a:xfrm>
            <a:custGeom>
              <a:avLst/>
              <a:gdLst/>
              <a:ahLst/>
              <a:cxnLst/>
              <a:rect l="l" t="t" r="r" b="b"/>
              <a:pathLst>
                <a:path w="612775" h="30479">
                  <a:moveTo>
                    <a:pt x="612648" y="0"/>
                  </a:moveTo>
                  <a:lnTo>
                    <a:pt x="608076" y="0"/>
                  </a:lnTo>
                  <a:lnTo>
                    <a:pt x="608076" y="5080"/>
                  </a:lnTo>
                  <a:lnTo>
                    <a:pt x="608076" y="25400"/>
                  </a:lnTo>
                  <a:lnTo>
                    <a:pt x="4572" y="25400"/>
                  </a:lnTo>
                  <a:lnTo>
                    <a:pt x="4572" y="24892"/>
                  </a:lnTo>
                  <a:lnTo>
                    <a:pt x="4572" y="5080"/>
                  </a:lnTo>
                  <a:lnTo>
                    <a:pt x="608076" y="5080"/>
                  </a:lnTo>
                  <a:lnTo>
                    <a:pt x="608076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25400"/>
                  </a:lnTo>
                  <a:lnTo>
                    <a:pt x="0" y="27940"/>
                  </a:lnTo>
                  <a:lnTo>
                    <a:pt x="0" y="29210"/>
                  </a:lnTo>
                  <a:lnTo>
                    <a:pt x="1524" y="29210"/>
                  </a:lnTo>
                  <a:lnTo>
                    <a:pt x="1524" y="30480"/>
                  </a:lnTo>
                  <a:lnTo>
                    <a:pt x="612267" y="30480"/>
                  </a:lnTo>
                  <a:lnTo>
                    <a:pt x="612267" y="29210"/>
                  </a:lnTo>
                  <a:lnTo>
                    <a:pt x="612648" y="29210"/>
                  </a:lnTo>
                  <a:lnTo>
                    <a:pt x="612648" y="27940"/>
                  </a:lnTo>
                  <a:lnTo>
                    <a:pt x="612648" y="25400"/>
                  </a:lnTo>
                  <a:lnTo>
                    <a:pt x="612648" y="5080"/>
                  </a:lnTo>
                  <a:lnTo>
                    <a:pt x="612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085844" y="8763012"/>
              <a:ext cx="609600" cy="30480"/>
            </a:xfrm>
            <a:custGeom>
              <a:avLst/>
              <a:gdLst/>
              <a:ahLst/>
              <a:cxnLst/>
              <a:rect l="l" t="t" r="r" b="b"/>
              <a:pathLst>
                <a:path w="609600" h="30479">
                  <a:moveTo>
                    <a:pt x="131064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31064" y="30480"/>
                  </a:lnTo>
                  <a:lnTo>
                    <a:pt x="131064" y="0"/>
                  </a:lnTo>
                  <a:close/>
                </a:path>
                <a:path w="609600" h="30479">
                  <a:moveTo>
                    <a:pt x="609600" y="0"/>
                  </a:moveTo>
                  <a:lnTo>
                    <a:pt x="195072" y="0"/>
                  </a:lnTo>
                  <a:lnTo>
                    <a:pt x="195072" y="30480"/>
                  </a:lnTo>
                  <a:lnTo>
                    <a:pt x="609600" y="3048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084320" y="8761475"/>
              <a:ext cx="612775" cy="33655"/>
            </a:xfrm>
            <a:custGeom>
              <a:avLst/>
              <a:gdLst/>
              <a:ahLst/>
              <a:cxnLst/>
              <a:rect l="l" t="t" r="r" b="b"/>
              <a:pathLst>
                <a:path w="612775" h="33654">
                  <a:moveTo>
                    <a:pt x="612648" y="33528"/>
                  </a:moveTo>
                  <a:lnTo>
                    <a:pt x="0" y="33528"/>
                  </a:lnTo>
                  <a:lnTo>
                    <a:pt x="0" y="1524"/>
                  </a:lnTo>
                  <a:lnTo>
                    <a:pt x="1524" y="0"/>
                  </a:lnTo>
                  <a:lnTo>
                    <a:pt x="612648" y="0"/>
                  </a:lnTo>
                  <a:lnTo>
                    <a:pt x="612648" y="4572"/>
                  </a:lnTo>
                  <a:lnTo>
                    <a:pt x="4572" y="4572"/>
                  </a:lnTo>
                  <a:lnTo>
                    <a:pt x="4572" y="28956"/>
                  </a:lnTo>
                  <a:lnTo>
                    <a:pt x="3048" y="28956"/>
                  </a:lnTo>
                  <a:lnTo>
                    <a:pt x="3048" y="30480"/>
                  </a:lnTo>
                  <a:lnTo>
                    <a:pt x="612648" y="30480"/>
                  </a:lnTo>
                  <a:lnTo>
                    <a:pt x="612648" y="33528"/>
                  </a:lnTo>
                  <a:close/>
                </a:path>
                <a:path w="612775" h="33654">
                  <a:moveTo>
                    <a:pt x="612648" y="30480"/>
                  </a:moveTo>
                  <a:lnTo>
                    <a:pt x="4572" y="30480"/>
                  </a:lnTo>
                  <a:lnTo>
                    <a:pt x="4572" y="28956"/>
                  </a:lnTo>
                  <a:lnTo>
                    <a:pt x="608076" y="28956"/>
                  </a:lnTo>
                  <a:lnTo>
                    <a:pt x="608076" y="4572"/>
                  </a:lnTo>
                  <a:lnTo>
                    <a:pt x="612648" y="4572"/>
                  </a:lnTo>
                  <a:lnTo>
                    <a:pt x="612648" y="30480"/>
                  </a:lnTo>
                  <a:close/>
                </a:path>
                <a:path w="612775" h="33654">
                  <a:moveTo>
                    <a:pt x="4572" y="30480"/>
                  </a:moveTo>
                  <a:lnTo>
                    <a:pt x="3048" y="30480"/>
                  </a:lnTo>
                  <a:lnTo>
                    <a:pt x="3048" y="28956"/>
                  </a:lnTo>
                  <a:lnTo>
                    <a:pt x="4572" y="28956"/>
                  </a:lnTo>
                  <a:lnTo>
                    <a:pt x="4572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611624" y="8741664"/>
              <a:ext cx="67310" cy="15240"/>
            </a:xfrm>
            <a:custGeom>
              <a:avLst/>
              <a:gdLst/>
              <a:ahLst/>
              <a:cxnLst/>
              <a:rect l="l" t="t" r="r" b="b"/>
              <a:pathLst>
                <a:path w="67310" h="15240">
                  <a:moveTo>
                    <a:pt x="67056" y="15239"/>
                  </a:moveTo>
                  <a:lnTo>
                    <a:pt x="0" y="15239"/>
                  </a:lnTo>
                  <a:lnTo>
                    <a:pt x="0" y="0"/>
                  </a:lnTo>
                  <a:lnTo>
                    <a:pt x="67056" y="0"/>
                  </a:lnTo>
                  <a:lnTo>
                    <a:pt x="67056" y="15239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610100" y="8740139"/>
              <a:ext cx="70485" cy="20320"/>
            </a:xfrm>
            <a:custGeom>
              <a:avLst/>
              <a:gdLst/>
              <a:ahLst/>
              <a:cxnLst/>
              <a:rect l="l" t="t" r="r" b="b"/>
              <a:pathLst>
                <a:path w="70485" h="20320">
                  <a:moveTo>
                    <a:pt x="68580" y="19812"/>
                  </a:moveTo>
                  <a:lnTo>
                    <a:pt x="1524" y="19812"/>
                  </a:lnTo>
                  <a:lnTo>
                    <a:pt x="0" y="18288"/>
                  </a:lnTo>
                  <a:lnTo>
                    <a:pt x="0" y="0"/>
                  </a:lnTo>
                  <a:lnTo>
                    <a:pt x="68580" y="0"/>
                  </a:lnTo>
                  <a:lnTo>
                    <a:pt x="70104" y="1524"/>
                  </a:lnTo>
                  <a:lnTo>
                    <a:pt x="70104" y="4572"/>
                  </a:lnTo>
                  <a:lnTo>
                    <a:pt x="4572" y="4572"/>
                  </a:lnTo>
                  <a:lnTo>
                    <a:pt x="4572" y="15240"/>
                  </a:lnTo>
                  <a:lnTo>
                    <a:pt x="1524" y="15240"/>
                  </a:lnTo>
                  <a:lnTo>
                    <a:pt x="1524" y="16764"/>
                  </a:lnTo>
                  <a:lnTo>
                    <a:pt x="70104" y="16764"/>
                  </a:lnTo>
                  <a:lnTo>
                    <a:pt x="70104" y="18288"/>
                  </a:lnTo>
                  <a:lnTo>
                    <a:pt x="68580" y="18288"/>
                  </a:lnTo>
                  <a:lnTo>
                    <a:pt x="68580" y="19812"/>
                  </a:lnTo>
                  <a:close/>
                </a:path>
                <a:path w="70485" h="20320">
                  <a:moveTo>
                    <a:pt x="70104" y="16764"/>
                  </a:moveTo>
                  <a:lnTo>
                    <a:pt x="4572" y="16764"/>
                  </a:lnTo>
                  <a:lnTo>
                    <a:pt x="4572" y="15240"/>
                  </a:lnTo>
                  <a:lnTo>
                    <a:pt x="65532" y="15240"/>
                  </a:lnTo>
                  <a:lnTo>
                    <a:pt x="65532" y="4572"/>
                  </a:lnTo>
                  <a:lnTo>
                    <a:pt x="70104" y="4572"/>
                  </a:lnTo>
                  <a:lnTo>
                    <a:pt x="70104" y="16764"/>
                  </a:lnTo>
                  <a:close/>
                </a:path>
                <a:path w="70485" h="20320">
                  <a:moveTo>
                    <a:pt x="4572" y="16764"/>
                  </a:moveTo>
                  <a:lnTo>
                    <a:pt x="1524" y="16764"/>
                  </a:lnTo>
                  <a:lnTo>
                    <a:pt x="1524" y="15240"/>
                  </a:lnTo>
                  <a:lnTo>
                    <a:pt x="4572" y="15240"/>
                  </a:lnTo>
                  <a:lnTo>
                    <a:pt x="4572" y="167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46803" y="8631936"/>
              <a:ext cx="50292" cy="36576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303776" y="8578596"/>
              <a:ext cx="44450" cy="30480"/>
            </a:xfrm>
            <a:custGeom>
              <a:avLst/>
              <a:gdLst/>
              <a:ahLst/>
              <a:cxnLst/>
              <a:rect l="l" t="t" r="r" b="b"/>
              <a:pathLst>
                <a:path w="44450" h="30479">
                  <a:moveTo>
                    <a:pt x="44196" y="30480"/>
                  </a:moveTo>
                  <a:lnTo>
                    <a:pt x="0" y="30480"/>
                  </a:lnTo>
                  <a:lnTo>
                    <a:pt x="0" y="0"/>
                  </a:lnTo>
                  <a:lnTo>
                    <a:pt x="44196" y="0"/>
                  </a:lnTo>
                  <a:lnTo>
                    <a:pt x="44196" y="3048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302252" y="8577072"/>
              <a:ext cx="47625" cy="33655"/>
            </a:xfrm>
            <a:custGeom>
              <a:avLst/>
              <a:gdLst/>
              <a:ahLst/>
              <a:cxnLst/>
              <a:rect l="l" t="t" r="r" b="b"/>
              <a:pathLst>
                <a:path w="47625" h="33654">
                  <a:moveTo>
                    <a:pt x="45720" y="33528"/>
                  </a:moveTo>
                  <a:lnTo>
                    <a:pt x="1524" y="33528"/>
                  </a:lnTo>
                  <a:lnTo>
                    <a:pt x="0" y="32004"/>
                  </a:lnTo>
                  <a:lnTo>
                    <a:pt x="0" y="0"/>
                  </a:lnTo>
                  <a:lnTo>
                    <a:pt x="47244" y="0"/>
                  </a:lnTo>
                  <a:lnTo>
                    <a:pt x="47244" y="4572"/>
                  </a:lnTo>
                  <a:lnTo>
                    <a:pt x="4572" y="4572"/>
                  </a:lnTo>
                  <a:lnTo>
                    <a:pt x="4572" y="27432"/>
                  </a:lnTo>
                  <a:lnTo>
                    <a:pt x="1524" y="27432"/>
                  </a:lnTo>
                  <a:lnTo>
                    <a:pt x="1524" y="30480"/>
                  </a:lnTo>
                  <a:lnTo>
                    <a:pt x="47244" y="30480"/>
                  </a:lnTo>
                  <a:lnTo>
                    <a:pt x="47244" y="32004"/>
                  </a:lnTo>
                  <a:lnTo>
                    <a:pt x="45720" y="32004"/>
                  </a:lnTo>
                  <a:lnTo>
                    <a:pt x="45720" y="33528"/>
                  </a:lnTo>
                  <a:close/>
                </a:path>
                <a:path w="47625" h="33654">
                  <a:moveTo>
                    <a:pt x="47244" y="30480"/>
                  </a:moveTo>
                  <a:lnTo>
                    <a:pt x="4572" y="30480"/>
                  </a:lnTo>
                  <a:lnTo>
                    <a:pt x="4572" y="27432"/>
                  </a:lnTo>
                  <a:lnTo>
                    <a:pt x="42672" y="27432"/>
                  </a:lnTo>
                  <a:lnTo>
                    <a:pt x="42672" y="4572"/>
                  </a:lnTo>
                  <a:lnTo>
                    <a:pt x="47244" y="4572"/>
                  </a:lnTo>
                  <a:lnTo>
                    <a:pt x="47244" y="30480"/>
                  </a:lnTo>
                  <a:close/>
                </a:path>
                <a:path w="47625" h="33654">
                  <a:moveTo>
                    <a:pt x="4572" y="30480"/>
                  </a:moveTo>
                  <a:lnTo>
                    <a:pt x="1524" y="30480"/>
                  </a:lnTo>
                  <a:lnTo>
                    <a:pt x="1524" y="27432"/>
                  </a:lnTo>
                  <a:lnTo>
                    <a:pt x="4572" y="27432"/>
                  </a:lnTo>
                  <a:lnTo>
                    <a:pt x="4572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280916" y="8563355"/>
              <a:ext cx="175260" cy="116205"/>
            </a:xfrm>
            <a:custGeom>
              <a:avLst/>
              <a:gdLst/>
              <a:ahLst/>
              <a:cxnLst/>
              <a:rect l="l" t="t" r="r" b="b"/>
              <a:pathLst>
                <a:path w="175260" h="116204">
                  <a:moveTo>
                    <a:pt x="175247" y="0"/>
                  </a:moveTo>
                  <a:lnTo>
                    <a:pt x="0" y="0"/>
                  </a:lnTo>
                  <a:lnTo>
                    <a:pt x="0" y="15252"/>
                  </a:lnTo>
                  <a:lnTo>
                    <a:pt x="0" y="16764"/>
                  </a:lnTo>
                  <a:lnTo>
                    <a:pt x="0" y="115836"/>
                  </a:lnTo>
                  <a:lnTo>
                    <a:pt x="24384" y="115836"/>
                  </a:lnTo>
                  <a:lnTo>
                    <a:pt x="24384" y="16764"/>
                  </a:lnTo>
                  <a:lnTo>
                    <a:pt x="175247" y="16764"/>
                  </a:lnTo>
                  <a:lnTo>
                    <a:pt x="175247" y="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279392" y="8561831"/>
              <a:ext cx="180340" cy="119380"/>
            </a:xfrm>
            <a:custGeom>
              <a:avLst/>
              <a:gdLst/>
              <a:ahLst/>
              <a:cxnLst/>
              <a:rect l="l" t="t" r="r" b="b"/>
              <a:pathLst>
                <a:path w="180339" h="119379">
                  <a:moveTo>
                    <a:pt x="178308" y="1524"/>
                  </a:moveTo>
                  <a:lnTo>
                    <a:pt x="1524" y="1524"/>
                  </a:lnTo>
                  <a:lnTo>
                    <a:pt x="1524" y="0"/>
                  </a:lnTo>
                  <a:lnTo>
                    <a:pt x="178308" y="0"/>
                  </a:lnTo>
                  <a:lnTo>
                    <a:pt x="178308" y="1524"/>
                  </a:lnTo>
                  <a:close/>
                </a:path>
                <a:path w="180339" h="119379">
                  <a:moveTo>
                    <a:pt x="24384" y="118872"/>
                  </a:moveTo>
                  <a:lnTo>
                    <a:pt x="1524" y="118872"/>
                  </a:lnTo>
                  <a:lnTo>
                    <a:pt x="0" y="117348"/>
                  </a:lnTo>
                  <a:lnTo>
                    <a:pt x="0" y="1524"/>
                  </a:lnTo>
                  <a:lnTo>
                    <a:pt x="179831" y="1524"/>
                  </a:lnTo>
                  <a:lnTo>
                    <a:pt x="179831" y="6096"/>
                  </a:lnTo>
                  <a:lnTo>
                    <a:pt x="6096" y="6096"/>
                  </a:lnTo>
                  <a:lnTo>
                    <a:pt x="6096" y="114300"/>
                  </a:lnTo>
                  <a:lnTo>
                    <a:pt x="21336" y="114300"/>
                  </a:lnTo>
                  <a:lnTo>
                    <a:pt x="21336" y="115824"/>
                  </a:lnTo>
                  <a:lnTo>
                    <a:pt x="24384" y="115824"/>
                  </a:lnTo>
                  <a:lnTo>
                    <a:pt x="24384" y="118872"/>
                  </a:lnTo>
                  <a:close/>
                </a:path>
                <a:path w="180339" h="119379">
                  <a:moveTo>
                    <a:pt x="24384" y="115824"/>
                  </a:moveTo>
                  <a:lnTo>
                    <a:pt x="21336" y="115824"/>
                  </a:lnTo>
                  <a:lnTo>
                    <a:pt x="21336" y="15240"/>
                  </a:lnTo>
                  <a:lnTo>
                    <a:pt x="22860" y="15240"/>
                  </a:lnTo>
                  <a:lnTo>
                    <a:pt x="24384" y="13716"/>
                  </a:lnTo>
                  <a:lnTo>
                    <a:pt x="173736" y="13716"/>
                  </a:lnTo>
                  <a:lnTo>
                    <a:pt x="173736" y="6096"/>
                  </a:lnTo>
                  <a:lnTo>
                    <a:pt x="179831" y="6096"/>
                  </a:lnTo>
                  <a:lnTo>
                    <a:pt x="179831" y="18288"/>
                  </a:lnTo>
                  <a:lnTo>
                    <a:pt x="178308" y="19812"/>
                  </a:lnTo>
                  <a:lnTo>
                    <a:pt x="27432" y="19812"/>
                  </a:lnTo>
                  <a:lnTo>
                    <a:pt x="27432" y="114300"/>
                  </a:lnTo>
                  <a:lnTo>
                    <a:pt x="24384" y="114300"/>
                  </a:lnTo>
                  <a:lnTo>
                    <a:pt x="24384" y="115824"/>
                  </a:lnTo>
                  <a:close/>
                </a:path>
                <a:path w="180339" h="119379">
                  <a:moveTo>
                    <a:pt x="27432" y="115824"/>
                  </a:moveTo>
                  <a:lnTo>
                    <a:pt x="24384" y="115824"/>
                  </a:lnTo>
                  <a:lnTo>
                    <a:pt x="24384" y="114300"/>
                  </a:lnTo>
                  <a:lnTo>
                    <a:pt x="27432" y="114300"/>
                  </a:lnTo>
                  <a:lnTo>
                    <a:pt x="2743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155948" y="8456676"/>
              <a:ext cx="177165" cy="116205"/>
            </a:xfrm>
            <a:custGeom>
              <a:avLst/>
              <a:gdLst/>
              <a:ahLst/>
              <a:cxnLst/>
              <a:rect l="l" t="t" r="r" b="b"/>
              <a:pathLst>
                <a:path w="177164" h="116204">
                  <a:moveTo>
                    <a:pt x="88391" y="115824"/>
                  </a:moveTo>
                  <a:lnTo>
                    <a:pt x="44195" y="106679"/>
                  </a:lnTo>
                  <a:lnTo>
                    <a:pt x="3047" y="73152"/>
                  </a:lnTo>
                  <a:lnTo>
                    <a:pt x="0" y="57912"/>
                  </a:lnTo>
                  <a:lnTo>
                    <a:pt x="3047" y="42672"/>
                  </a:lnTo>
                  <a:lnTo>
                    <a:pt x="44195" y="7620"/>
                  </a:lnTo>
                  <a:lnTo>
                    <a:pt x="88391" y="0"/>
                  </a:lnTo>
                  <a:lnTo>
                    <a:pt x="111251" y="3048"/>
                  </a:lnTo>
                  <a:lnTo>
                    <a:pt x="150875" y="16764"/>
                  </a:lnTo>
                  <a:lnTo>
                    <a:pt x="176783" y="57912"/>
                  </a:lnTo>
                  <a:lnTo>
                    <a:pt x="173735" y="73152"/>
                  </a:lnTo>
                  <a:lnTo>
                    <a:pt x="132587" y="106679"/>
                  </a:lnTo>
                  <a:lnTo>
                    <a:pt x="88391" y="115824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152900" y="8453628"/>
              <a:ext cx="181610" cy="120650"/>
            </a:xfrm>
            <a:custGeom>
              <a:avLst/>
              <a:gdLst/>
              <a:ahLst/>
              <a:cxnLst/>
              <a:rect l="l" t="t" r="r" b="b"/>
              <a:pathLst>
                <a:path w="181610" h="120650">
                  <a:moveTo>
                    <a:pt x="6265" y="60198"/>
                  </a:moveTo>
                  <a:lnTo>
                    <a:pt x="6096" y="59436"/>
                  </a:lnTo>
                  <a:lnTo>
                    <a:pt x="0" y="59436"/>
                  </a:lnTo>
                  <a:lnTo>
                    <a:pt x="3048" y="44196"/>
                  </a:lnTo>
                  <a:lnTo>
                    <a:pt x="45720" y="9144"/>
                  </a:lnTo>
                  <a:lnTo>
                    <a:pt x="91440" y="0"/>
                  </a:lnTo>
                  <a:lnTo>
                    <a:pt x="114300" y="3048"/>
                  </a:lnTo>
                  <a:lnTo>
                    <a:pt x="115824" y="3048"/>
                  </a:lnTo>
                  <a:lnTo>
                    <a:pt x="125730" y="6096"/>
                  </a:lnTo>
                  <a:lnTo>
                    <a:pt x="91440" y="6096"/>
                  </a:lnTo>
                  <a:lnTo>
                    <a:pt x="68580" y="7620"/>
                  </a:lnTo>
                  <a:lnTo>
                    <a:pt x="30480" y="22860"/>
                  </a:lnTo>
                  <a:lnTo>
                    <a:pt x="6434" y="59436"/>
                  </a:lnTo>
                  <a:lnTo>
                    <a:pt x="6096" y="59436"/>
                  </a:lnTo>
                  <a:lnTo>
                    <a:pt x="3048" y="60198"/>
                  </a:lnTo>
                  <a:lnTo>
                    <a:pt x="6265" y="60198"/>
                  </a:lnTo>
                  <a:close/>
                </a:path>
                <a:path w="181610" h="120650">
                  <a:moveTo>
                    <a:pt x="125730" y="115824"/>
                  </a:moveTo>
                  <a:lnTo>
                    <a:pt x="91440" y="115824"/>
                  </a:lnTo>
                  <a:lnTo>
                    <a:pt x="114300" y="112776"/>
                  </a:lnTo>
                  <a:lnTo>
                    <a:pt x="134112" y="108204"/>
                  </a:lnTo>
                  <a:lnTo>
                    <a:pt x="152400" y="99060"/>
                  </a:lnTo>
                  <a:lnTo>
                    <a:pt x="164591" y="88392"/>
                  </a:lnTo>
                  <a:lnTo>
                    <a:pt x="173736" y="74676"/>
                  </a:lnTo>
                  <a:lnTo>
                    <a:pt x="176784" y="60960"/>
                  </a:lnTo>
                  <a:lnTo>
                    <a:pt x="173736" y="47244"/>
                  </a:lnTo>
                  <a:lnTo>
                    <a:pt x="134112" y="13716"/>
                  </a:lnTo>
                  <a:lnTo>
                    <a:pt x="91440" y="6096"/>
                  </a:lnTo>
                  <a:lnTo>
                    <a:pt x="125730" y="6096"/>
                  </a:lnTo>
                  <a:lnTo>
                    <a:pt x="135636" y="9144"/>
                  </a:lnTo>
                  <a:lnTo>
                    <a:pt x="137160" y="9144"/>
                  </a:lnTo>
                  <a:lnTo>
                    <a:pt x="153924" y="18288"/>
                  </a:lnTo>
                  <a:lnTo>
                    <a:pt x="155448" y="18288"/>
                  </a:lnTo>
                  <a:lnTo>
                    <a:pt x="169164" y="28956"/>
                  </a:lnTo>
                  <a:lnTo>
                    <a:pt x="169164" y="30480"/>
                  </a:lnTo>
                  <a:lnTo>
                    <a:pt x="178308" y="44196"/>
                  </a:lnTo>
                  <a:lnTo>
                    <a:pt x="181356" y="59436"/>
                  </a:lnTo>
                  <a:lnTo>
                    <a:pt x="181356" y="60960"/>
                  </a:lnTo>
                  <a:lnTo>
                    <a:pt x="178308" y="76200"/>
                  </a:lnTo>
                  <a:lnTo>
                    <a:pt x="178308" y="77724"/>
                  </a:lnTo>
                  <a:lnTo>
                    <a:pt x="169164" y="91440"/>
                  </a:lnTo>
                  <a:lnTo>
                    <a:pt x="155448" y="103632"/>
                  </a:lnTo>
                  <a:lnTo>
                    <a:pt x="153924" y="103632"/>
                  </a:lnTo>
                  <a:lnTo>
                    <a:pt x="137160" y="112776"/>
                  </a:lnTo>
                  <a:lnTo>
                    <a:pt x="135636" y="112776"/>
                  </a:lnTo>
                  <a:lnTo>
                    <a:pt x="125730" y="115824"/>
                  </a:lnTo>
                  <a:close/>
                </a:path>
                <a:path w="181610" h="120650">
                  <a:moveTo>
                    <a:pt x="6096" y="60960"/>
                  </a:moveTo>
                  <a:lnTo>
                    <a:pt x="3048" y="60198"/>
                  </a:lnTo>
                  <a:lnTo>
                    <a:pt x="6096" y="59436"/>
                  </a:lnTo>
                  <a:lnTo>
                    <a:pt x="6248" y="60198"/>
                  </a:lnTo>
                  <a:lnTo>
                    <a:pt x="6096" y="60960"/>
                  </a:lnTo>
                  <a:close/>
                </a:path>
                <a:path w="181610" h="120650">
                  <a:moveTo>
                    <a:pt x="91440" y="120396"/>
                  </a:moveTo>
                  <a:lnTo>
                    <a:pt x="67056" y="118872"/>
                  </a:lnTo>
                  <a:lnTo>
                    <a:pt x="45720" y="112776"/>
                  </a:lnTo>
                  <a:lnTo>
                    <a:pt x="27432" y="103632"/>
                  </a:lnTo>
                  <a:lnTo>
                    <a:pt x="13716" y="91440"/>
                  </a:lnTo>
                  <a:lnTo>
                    <a:pt x="12192" y="91440"/>
                  </a:lnTo>
                  <a:lnTo>
                    <a:pt x="3048" y="77724"/>
                  </a:lnTo>
                  <a:lnTo>
                    <a:pt x="3048" y="76200"/>
                  </a:lnTo>
                  <a:lnTo>
                    <a:pt x="0" y="60960"/>
                  </a:lnTo>
                  <a:lnTo>
                    <a:pt x="3048" y="60198"/>
                  </a:lnTo>
                  <a:lnTo>
                    <a:pt x="6096" y="60960"/>
                  </a:lnTo>
                  <a:lnTo>
                    <a:pt x="6400" y="60960"/>
                  </a:lnTo>
                  <a:lnTo>
                    <a:pt x="30480" y="99060"/>
                  </a:lnTo>
                  <a:lnTo>
                    <a:pt x="68580" y="112776"/>
                  </a:lnTo>
                  <a:lnTo>
                    <a:pt x="91440" y="115824"/>
                  </a:lnTo>
                  <a:lnTo>
                    <a:pt x="125730" y="115824"/>
                  </a:lnTo>
                  <a:lnTo>
                    <a:pt x="115824" y="118872"/>
                  </a:lnTo>
                  <a:lnTo>
                    <a:pt x="114300" y="118872"/>
                  </a:lnTo>
                  <a:lnTo>
                    <a:pt x="91440" y="120396"/>
                  </a:lnTo>
                  <a:close/>
                </a:path>
                <a:path w="181610" h="120650">
                  <a:moveTo>
                    <a:pt x="6400" y="60960"/>
                  </a:moveTo>
                  <a:lnTo>
                    <a:pt x="6096" y="60960"/>
                  </a:lnTo>
                  <a:lnTo>
                    <a:pt x="6265" y="60198"/>
                  </a:lnTo>
                  <a:lnTo>
                    <a:pt x="6400" y="609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139184" y="8456676"/>
              <a:ext cx="175260" cy="116205"/>
            </a:xfrm>
            <a:custGeom>
              <a:avLst/>
              <a:gdLst/>
              <a:ahLst/>
              <a:cxnLst/>
              <a:rect l="l" t="t" r="r" b="b"/>
              <a:pathLst>
                <a:path w="175260" h="116204">
                  <a:moveTo>
                    <a:pt x="88391" y="115824"/>
                  </a:moveTo>
                  <a:lnTo>
                    <a:pt x="42671" y="106679"/>
                  </a:lnTo>
                  <a:lnTo>
                    <a:pt x="3047" y="73152"/>
                  </a:lnTo>
                  <a:lnTo>
                    <a:pt x="0" y="57912"/>
                  </a:lnTo>
                  <a:lnTo>
                    <a:pt x="3047" y="42672"/>
                  </a:lnTo>
                  <a:lnTo>
                    <a:pt x="42671" y="7620"/>
                  </a:lnTo>
                  <a:lnTo>
                    <a:pt x="88391" y="0"/>
                  </a:lnTo>
                  <a:lnTo>
                    <a:pt x="111251" y="3048"/>
                  </a:lnTo>
                  <a:lnTo>
                    <a:pt x="149351" y="16764"/>
                  </a:lnTo>
                  <a:lnTo>
                    <a:pt x="175259" y="57912"/>
                  </a:lnTo>
                  <a:lnTo>
                    <a:pt x="172211" y="73152"/>
                  </a:lnTo>
                  <a:lnTo>
                    <a:pt x="132587" y="106679"/>
                  </a:lnTo>
                  <a:lnTo>
                    <a:pt x="88391" y="115824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136136" y="8453628"/>
              <a:ext cx="181610" cy="120650"/>
            </a:xfrm>
            <a:custGeom>
              <a:avLst/>
              <a:gdLst/>
              <a:ahLst/>
              <a:cxnLst/>
              <a:rect l="l" t="t" r="r" b="b"/>
              <a:pathLst>
                <a:path w="181610" h="120650">
                  <a:moveTo>
                    <a:pt x="4741" y="60198"/>
                  </a:moveTo>
                  <a:lnTo>
                    <a:pt x="4572" y="59436"/>
                  </a:lnTo>
                  <a:lnTo>
                    <a:pt x="0" y="59436"/>
                  </a:lnTo>
                  <a:lnTo>
                    <a:pt x="3048" y="44196"/>
                  </a:lnTo>
                  <a:lnTo>
                    <a:pt x="12192" y="30480"/>
                  </a:lnTo>
                  <a:lnTo>
                    <a:pt x="13716" y="28956"/>
                  </a:lnTo>
                  <a:lnTo>
                    <a:pt x="44196" y="9144"/>
                  </a:lnTo>
                  <a:lnTo>
                    <a:pt x="45720" y="9144"/>
                  </a:lnTo>
                  <a:lnTo>
                    <a:pt x="67056" y="3048"/>
                  </a:lnTo>
                  <a:lnTo>
                    <a:pt x="89916" y="0"/>
                  </a:lnTo>
                  <a:lnTo>
                    <a:pt x="91440" y="0"/>
                  </a:lnTo>
                  <a:lnTo>
                    <a:pt x="114300" y="3048"/>
                  </a:lnTo>
                  <a:lnTo>
                    <a:pt x="124968" y="6096"/>
                  </a:lnTo>
                  <a:lnTo>
                    <a:pt x="91440" y="6096"/>
                  </a:lnTo>
                  <a:lnTo>
                    <a:pt x="68580" y="7620"/>
                  </a:lnTo>
                  <a:lnTo>
                    <a:pt x="47244" y="13716"/>
                  </a:lnTo>
                  <a:lnTo>
                    <a:pt x="16764" y="33528"/>
                  </a:lnTo>
                  <a:lnTo>
                    <a:pt x="7620" y="47244"/>
                  </a:lnTo>
                  <a:lnTo>
                    <a:pt x="4910" y="59436"/>
                  </a:lnTo>
                  <a:lnTo>
                    <a:pt x="4572" y="59436"/>
                  </a:lnTo>
                  <a:lnTo>
                    <a:pt x="2286" y="60198"/>
                  </a:lnTo>
                  <a:lnTo>
                    <a:pt x="4741" y="60198"/>
                  </a:lnTo>
                  <a:close/>
                </a:path>
                <a:path w="181610" h="120650">
                  <a:moveTo>
                    <a:pt x="124968" y="115824"/>
                  </a:moveTo>
                  <a:lnTo>
                    <a:pt x="91440" y="115824"/>
                  </a:lnTo>
                  <a:lnTo>
                    <a:pt x="114300" y="112776"/>
                  </a:lnTo>
                  <a:lnTo>
                    <a:pt x="134112" y="108204"/>
                  </a:lnTo>
                  <a:lnTo>
                    <a:pt x="150876" y="99060"/>
                  </a:lnTo>
                  <a:lnTo>
                    <a:pt x="164591" y="88392"/>
                  </a:lnTo>
                  <a:lnTo>
                    <a:pt x="173736" y="74676"/>
                  </a:lnTo>
                  <a:lnTo>
                    <a:pt x="176784" y="60960"/>
                  </a:lnTo>
                  <a:lnTo>
                    <a:pt x="173736" y="47244"/>
                  </a:lnTo>
                  <a:lnTo>
                    <a:pt x="134112" y="13716"/>
                  </a:lnTo>
                  <a:lnTo>
                    <a:pt x="91440" y="6096"/>
                  </a:lnTo>
                  <a:lnTo>
                    <a:pt x="124968" y="6096"/>
                  </a:lnTo>
                  <a:lnTo>
                    <a:pt x="135636" y="9144"/>
                  </a:lnTo>
                  <a:lnTo>
                    <a:pt x="137160" y="9144"/>
                  </a:lnTo>
                  <a:lnTo>
                    <a:pt x="153924" y="18288"/>
                  </a:lnTo>
                  <a:lnTo>
                    <a:pt x="155448" y="18288"/>
                  </a:lnTo>
                  <a:lnTo>
                    <a:pt x="169164" y="28956"/>
                  </a:lnTo>
                  <a:lnTo>
                    <a:pt x="169164" y="30480"/>
                  </a:lnTo>
                  <a:lnTo>
                    <a:pt x="178308" y="44196"/>
                  </a:lnTo>
                  <a:lnTo>
                    <a:pt x="181355" y="59436"/>
                  </a:lnTo>
                  <a:lnTo>
                    <a:pt x="181355" y="60960"/>
                  </a:lnTo>
                  <a:lnTo>
                    <a:pt x="178308" y="76200"/>
                  </a:lnTo>
                  <a:lnTo>
                    <a:pt x="178308" y="77724"/>
                  </a:lnTo>
                  <a:lnTo>
                    <a:pt x="169164" y="91440"/>
                  </a:lnTo>
                  <a:lnTo>
                    <a:pt x="155448" y="103632"/>
                  </a:lnTo>
                  <a:lnTo>
                    <a:pt x="153924" y="103632"/>
                  </a:lnTo>
                  <a:lnTo>
                    <a:pt x="137160" y="112776"/>
                  </a:lnTo>
                  <a:lnTo>
                    <a:pt x="135636" y="112776"/>
                  </a:lnTo>
                  <a:lnTo>
                    <a:pt x="124968" y="115824"/>
                  </a:lnTo>
                  <a:close/>
                </a:path>
                <a:path w="181610" h="120650">
                  <a:moveTo>
                    <a:pt x="4572" y="60960"/>
                  </a:moveTo>
                  <a:lnTo>
                    <a:pt x="2286" y="60198"/>
                  </a:lnTo>
                  <a:lnTo>
                    <a:pt x="4572" y="59436"/>
                  </a:lnTo>
                  <a:lnTo>
                    <a:pt x="4724" y="60198"/>
                  </a:lnTo>
                  <a:lnTo>
                    <a:pt x="4572" y="60960"/>
                  </a:lnTo>
                  <a:close/>
                </a:path>
                <a:path w="181610" h="120650">
                  <a:moveTo>
                    <a:pt x="91440" y="120396"/>
                  </a:moveTo>
                  <a:lnTo>
                    <a:pt x="89916" y="120396"/>
                  </a:lnTo>
                  <a:lnTo>
                    <a:pt x="67056" y="118872"/>
                  </a:lnTo>
                  <a:lnTo>
                    <a:pt x="45720" y="112776"/>
                  </a:lnTo>
                  <a:lnTo>
                    <a:pt x="27432" y="103632"/>
                  </a:lnTo>
                  <a:lnTo>
                    <a:pt x="25908" y="103632"/>
                  </a:lnTo>
                  <a:lnTo>
                    <a:pt x="12192" y="91440"/>
                  </a:lnTo>
                  <a:lnTo>
                    <a:pt x="3048" y="77724"/>
                  </a:lnTo>
                  <a:lnTo>
                    <a:pt x="3048" y="76200"/>
                  </a:lnTo>
                  <a:lnTo>
                    <a:pt x="0" y="60960"/>
                  </a:lnTo>
                  <a:lnTo>
                    <a:pt x="2286" y="60198"/>
                  </a:lnTo>
                  <a:lnTo>
                    <a:pt x="4572" y="60960"/>
                  </a:lnTo>
                  <a:lnTo>
                    <a:pt x="4876" y="60960"/>
                  </a:lnTo>
                  <a:lnTo>
                    <a:pt x="30480" y="99060"/>
                  </a:lnTo>
                  <a:lnTo>
                    <a:pt x="68580" y="112776"/>
                  </a:lnTo>
                  <a:lnTo>
                    <a:pt x="91440" y="115824"/>
                  </a:lnTo>
                  <a:lnTo>
                    <a:pt x="124968" y="115824"/>
                  </a:lnTo>
                  <a:lnTo>
                    <a:pt x="114300" y="118872"/>
                  </a:lnTo>
                  <a:lnTo>
                    <a:pt x="91440" y="120396"/>
                  </a:lnTo>
                  <a:close/>
                </a:path>
                <a:path w="181610" h="120650">
                  <a:moveTo>
                    <a:pt x="4876" y="60960"/>
                  </a:moveTo>
                  <a:lnTo>
                    <a:pt x="4572" y="60960"/>
                  </a:lnTo>
                  <a:lnTo>
                    <a:pt x="4741" y="60198"/>
                  </a:lnTo>
                  <a:lnTo>
                    <a:pt x="4876" y="609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215384" y="8677655"/>
              <a:ext cx="68580" cy="116205"/>
            </a:xfrm>
            <a:custGeom>
              <a:avLst/>
              <a:gdLst/>
              <a:ahLst/>
              <a:cxnLst/>
              <a:rect l="l" t="t" r="r" b="b"/>
              <a:pathLst>
                <a:path w="68579" h="116204">
                  <a:moveTo>
                    <a:pt x="68580" y="115824"/>
                  </a:moveTo>
                  <a:lnTo>
                    <a:pt x="0" y="115824"/>
                  </a:lnTo>
                  <a:lnTo>
                    <a:pt x="0" y="0"/>
                  </a:lnTo>
                  <a:lnTo>
                    <a:pt x="68580" y="0"/>
                  </a:lnTo>
                  <a:lnTo>
                    <a:pt x="68580" y="115824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213860" y="8674608"/>
              <a:ext cx="71755" cy="121920"/>
            </a:xfrm>
            <a:custGeom>
              <a:avLst/>
              <a:gdLst/>
              <a:ahLst/>
              <a:cxnLst/>
              <a:rect l="l" t="t" r="r" b="b"/>
              <a:pathLst>
                <a:path w="71754" h="121920">
                  <a:moveTo>
                    <a:pt x="70104" y="120396"/>
                  </a:moveTo>
                  <a:lnTo>
                    <a:pt x="1524" y="120396"/>
                  </a:lnTo>
                  <a:lnTo>
                    <a:pt x="1524" y="121920"/>
                  </a:lnTo>
                  <a:lnTo>
                    <a:pt x="70104" y="121920"/>
                  </a:lnTo>
                  <a:lnTo>
                    <a:pt x="70104" y="120396"/>
                  </a:lnTo>
                  <a:close/>
                </a:path>
                <a:path w="71754" h="121920">
                  <a:moveTo>
                    <a:pt x="70104" y="0"/>
                  </a:moveTo>
                  <a:lnTo>
                    <a:pt x="1524" y="0"/>
                  </a:lnTo>
                  <a:lnTo>
                    <a:pt x="1524" y="1524"/>
                  </a:lnTo>
                  <a:lnTo>
                    <a:pt x="70104" y="1524"/>
                  </a:lnTo>
                  <a:lnTo>
                    <a:pt x="70104" y="0"/>
                  </a:lnTo>
                  <a:close/>
                </a:path>
                <a:path w="71754" h="121920">
                  <a:moveTo>
                    <a:pt x="71628" y="1778"/>
                  </a:moveTo>
                  <a:lnTo>
                    <a:pt x="65532" y="1778"/>
                  </a:lnTo>
                  <a:lnTo>
                    <a:pt x="65532" y="8128"/>
                  </a:lnTo>
                  <a:lnTo>
                    <a:pt x="65532" y="15252"/>
                  </a:lnTo>
                  <a:lnTo>
                    <a:pt x="65532" y="114808"/>
                  </a:lnTo>
                  <a:lnTo>
                    <a:pt x="6096" y="114808"/>
                  </a:lnTo>
                  <a:lnTo>
                    <a:pt x="6096" y="114300"/>
                  </a:lnTo>
                  <a:lnTo>
                    <a:pt x="6096" y="105168"/>
                  </a:lnTo>
                  <a:lnTo>
                    <a:pt x="65532" y="105168"/>
                  </a:lnTo>
                  <a:lnTo>
                    <a:pt x="65532" y="102120"/>
                  </a:lnTo>
                  <a:lnTo>
                    <a:pt x="6096" y="102120"/>
                  </a:lnTo>
                  <a:lnTo>
                    <a:pt x="6096" y="91452"/>
                  </a:lnTo>
                  <a:lnTo>
                    <a:pt x="65532" y="91452"/>
                  </a:lnTo>
                  <a:lnTo>
                    <a:pt x="65532" y="86880"/>
                  </a:lnTo>
                  <a:lnTo>
                    <a:pt x="6096" y="86880"/>
                  </a:lnTo>
                  <a:lnTo>
                    <a:pt x="6096" y="76200"/>
                  </a:lnTo>
                  <a:lnTo>
                    <a:pt x="65532" y="76200"/>
                  </a:lnTo>
                  <a:lnTo>
                    <a:pt x="65532" y="73164"/>
                  </a:lnTo>
                  <a:lnTo>
                    <a:pt x="6096" y="73164"/>
                  </a:lnTo>
                  <a:lnTo>
                    <a:pt x="6096" y="62496"/>
                  </a:lnTo>
                  <a:lnTo>
                    <a:pt x="65532" y="62496"/>
                  </a:lnTo>
                  <a:lnTo>
                    <a:pt x="65532" y="59448"/>
                  </a:lnTo>
                  <a:lnTo>
                    <a:pt x="6096" y="59448"/>
                  </a:lnTo>
                  <a:lnTo>
                    <a:pt x="6096" y="48780"/>
                  </a:lnTo>
                  <a:lnTo>
                    <a:pt x="65532" y="48780"/>
                  </a:lnTo>
                  <a:lnTo>
                    <a:pt x="65532" y="45732"/>
                  </a:lnTo>
                  <a:lnTo>
                    <a:pt x="6096" y="45732"/>
                  </a:lnTo>
                  <a:lnTo>
                    <a:pt x="6096" y="35064"/>
                  </a:lnTo>
                  <a:lnTo>
                    <a:pt x="65532" y="35064"/>
                  </a:lnTo>
                  <a:lnTo>
                    <a:pt x="65532" y="30492"/>
                  </a:lnTo>
                  <a:lnTo>
                    <a:pt x="6096" y="30492"/>
                  </a:lnTo>
                  <a:lnTo>
                    <a:pt x="6096" y="19824"/>
                  </a:lnTo>
                  <a:lnTo>
                    <a:pt x="65532" y="19824"/>
                  </a:lnTo>
                  <a:lnTo>
                    <a:pt x="65532" y="15252"/>
                  </a:lnTo>
                  <a:lnTo>
                    <a:pt x="6096" y="15252"/>
                  </a:lnTo>
                  <a:lnTo>
                    <a:pt x="6096" y="8128"/>
                  </a:lnTo>
                  <a:lnTo>
                    <a:pt x="65532" y="8128"/>
                  </a:lnTo>
                  <a:lnTo>
                    <a:pt x="65532" y="1778"/>
                  </a:lnTo>
                  <a:lnTo>
                    <a:pt x="0" y="1778"/>
                  </a:lnTo>
                  <a:lnTo>
                    <a:pt x="0" y="8128"/>
                  </a:lnTo>
                  <a:lnTo>
                    <a:pt x="0" y="114808"/>
                  </a:lnTo>
                  <a:lnTo>
                    <a:pt x="0" y="117348"/>
                  </a:lnTo>
                  <a:lnTo>
                    <a:pt x="0" y="119888"/>
                  </a:lnTo>
                  <a:lnTo>
                    <a:pt x="71628" y="119888"/>
                  </a:lnTo>
                  <a:lnTo>
                    <a:pt x="71628" y="117348"/>
                  </a:lnTo>
                  <a:lnTo>
                    <a:pt x="71628" y="114808"/>
                  </a:lnTo>
                  <a:lnTo>
                    <a:pt x="71628" y="8128"/>
                  </a:lnTo>
                  <a:lnTo>
                    <a:pt x="71628" y="17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629912" y="8706612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60" h="29209">
                  <a:moveTo>
                    <a:pt x="22860" y="28955"/>
                  </a:moveTo>
                  <a:lnTo>
                    <a:pt x="0" y="28955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28955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626863" y="8703563"/>
              <a:ext cx="29209" cy="35560"/>
            </a:xfrm>
            <a:custGeom>
              <a:avLst/>
              <a:gdLst/>
              <a:ahLst/>
              <a:cxnLst/>
              <a:rect l="l" t="t" r="r" b="b"/>
              <a:pathLst>
                <a:path w="29210" h="35559">
                  <a:moveTo>
                    <a:pt x="28956" y="33528"/>
                  </a:moveTo>
                  <a:lnTo>
                    <a:pt x="0" y="33528"/>
                  </a:lnTo>
                  <a:lnTo>
                    <a:pt x="0" y="3048"/>
                  </a:lnTo>
                  <a:lnTo>
                    <a:pt x="1524" y="1524"/>
                  </a:lnTo>
                  <a:lnTo>
                    <a:pt x="1524" y="0"/>
                  </a:lnTo>
                  <a:lnTo>
                    <a:pt x="27432" y="0"/>
                  </a:lnTo>
                  <a:lnTo>
                    <a:pt x="27432" y="1524"/>
                  </a:lnTo>
                  <a:lnTo>
                    <a:pt x="28956" y="3048"/>
                  </a:lnTo>
                  <a:lnTo>
                    <a:pt x="28956" y="6096"/>
                  </a:lnTo>
                  <a:lnTo>
                    <a:pt x="7620" y="6096"/>
                  </a:lnTo>
                  <a:lnTo>
                    <a:pt x="7620" y="28956"/>
                  </a:lnTo>
                  <a:lnTo>
                    <a:pt x="3048" y="28956"/>
                  </a:lnTo>
                  <a:lnTo>
                    <a:pt x="3048" y="32004"/>
                  </a:lnTo>
                  <a:lnTo>
                    <a:pt x="28956" y="32004"/>
                  </a:lnTo>
                  <a:lnTo>
                    <a:pt x="28956" y="33528"/>
                  </a:lnTo>
                  <a:close/>
                </a:path>
                <a:path w="29210" h="35559">
                  <a:moveTo>
                    <a:pt x="28956" y="32004"/>
                  </a:moveTo>
                  <a:lnTo>
                    <a:pt x="7620" y="32004"/>
                  </a:lnTo>
                  <a:lnTo>
                    <a:pt x="7620" y="28956"/>
                  </a:lnTo>
                  <a:lnTo>
                    <a:pt x="21336" y="28956"/>
                  </a:lnTo>
                  <a:lnTo>
                    <a:pt x="21336" y="6096"/>
                  </a:lnTo>
                  <a:lnTo>
                    <a:pt x="28956" y="6096"/>
                  </a:lnTo>
                  <a:lnTo>
                    <a:pt x="28956" y="32004"/>
                  </a:lnTo>
                  <a:close/>
                </a:path>
                <a:path w="29210" h="35559">
                  <a:moveTo>
                    <a:pt x="7620" y="32004"/>
                  </a:moveTo>
                  <a:lnTo>
                    <a:pt x="3048" y="32004"/>
                  </a:lnTo>
                  <a:lnTo>
                    <a:pt x="3048" y="28956"/>
                  </a:lnTo>
                  <a:lnTo>
                    <a:pt x="7620" y="28956"/>
                  </a:lnTo>
                  <a:lnTo>
                    <a:pt x="7620" y="32004"/>
                  </a:lnTo>
                  <a:close/>
                </a:path>
                <a:path w="29210" h="35559">
                  <a:moveTo>
                    <a:pt x="27432" y="35052"/>
                  </a:moveTo>
                  <a:lnTo>
                    <a:pt x="1524" y="35052"/>
                  </a:lnTo>
                  <a:lnTo>
                    <a:pt x="1524" y="33528"/>
                  </a:lnTo>
                  <a:lnTo>
                    <a:pt x="27432" y="33528"/>
                  </a:lnTo>
                  <a:lnTo>
                    <a:pt x="27432" y="350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48556" y="8389619"/>
              <a:ext cx="114300" cy="83819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4235196" y="8266176"/>
              <a:ext cx="356870" cy="365760"/>
            </a:xfrm>
            <a:custGeom>
              <a:avLst/>
              <a:gdLst/>
              <a:ahLst/>
              <a:cxnLst/>
              <a:rect l="l" t="t" r="r" b="b"/>
              <a:pathLst>
                <a:path w="356870" h="365759">
                  <a:moveTo>
                    <a:pt x="344423" y="365760"/>
                  </a:moveTo>
                  <a:lnTo>
                    <a:pt x="327660" y="365760"/>
                  </a:lnTo>
                  <a:lnTo>
                    <a:pt x="280416" y="352043"/>
                  </a:lnTo>
                  <a:lnTo>
                    <a:pt x="219455" y="324612"/>
                  </a:lnTo>
                  <a:lnTo>
                    <a:pt x="179832" y="303276"/>
                  </a:lnTo>
                  <a:lnTo>
                    <a:pt x="141732" y="277368"/>
                  </a:lnTo>
                  <a:lnTo>
                    <a:pt x="82296" y="224028"/>
                  </a:lnTo>
                  <a:lnTo>
                    <a:pt x="50292" y="190500"/>
                  </a:lnTo>
                  <a:lnTo>
                    <a:pt x="16764" y="132588"/>
                  </a:lnTo>
                  <a:lnTo>
                    <a:pt x="4572" y="83820"/>
                  </a:lnTo>
                  <a:lnTo>
                    <a:pt x="0" y="65532"/>
                  </a:lnTo>
                  <a:lnTo>
                    <a:pt x="0" y="36576"/>
                  </a:lnTo>
                  <a:lnTo>
                    <a:pt x="4572" y="22859"/>
                  </a:lnTo>
                  <a:lnTo>
                    <a:pt x="10668" y="12192"/>
                  </a:lnTo>
                  <a:lnTo>
                    <a:pt x="22860" y="0"/>
                  </a:lnTo>
                  <a:lnTo>
                    <a:pt x="356616" y="361187"/>
                  </a:lnTo>
                  <a:lnTo>
                    <a:pt x="344423" y="36576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232147" y="8263128"/>
              <a:ext cx="363220" cy="372110"/>
            </a:xfrm>
            <a:custGeom>
              <a:avLst/>
              <a:gdLst/>
              <a:ahLst/>
              <a:cxnLst/>
              <a:rect l="l" t="t" r="r" b="b"/>
              <a:pathLst>
                <a:path w="363220" h="372109">
                  <a:moveTo>
                    <a:pt x="16764" y="16764"/>
                  </a:moveTo>
                  <a:lnTo>
                    <a:pt x="13716" y="16002"/>
                  </a:lnTo>
                  <a:lnTo>
                    <a:pt x="12192" y="13716"/>
                  </a:lnTo>
                  <a:lnTo>
                    <a:pt x="24384" y="0"/>
                  </a:lnTo>
                  <a:lnTo>
                    <a:pt x="27432" y="0"/>
                  </a:lnTo>
                  <a:lnTo>
                    <a:pt x="34473" y="7620"/>
                  </a:lnTo>
                  <a:lnTo>
                    <a:pt x="25908" y="7620"/>
                  </a:lnTo>
                  <a:lnTo>
                    <a:pt x="16764" y="16764"/>
                  </a:lnTo>
                  <a:close/>
                </a:path>
                <a:path w="363220" h="372109">
                  <a:moveTo>
                    <a:pt x="361188" y="365760"/>
                  </a:moveTo>
                  <a:lnTo>
                    <a:pt x="345948" y="365760"/>
                  </a:lnTo>
                  <a:lnTo>
                    <a:pt x="353568" y="362712"/>
                  </a:lnTo>
                  <a:lnTo>
                    <a:pt x="25908" y="7620"/>
                  </a:lnTo>
                  <a:lnTo>
                    <a:pt x="34473" y="7620"/>
                  </a:lnTo>
                  <a:lnTo>
                    <a:pt x="361188" y="361188"/>
                  </a:lnTo>
                  <a:lnTo>
                    <a:pt x="361188" y="362712"/>
                  </a:lnTo>
                  <a:lnTo>
                    <a:pt x="362712" y="364236"/>
                  </a:lnTo>
                  <a:lnTo>
                    <a:pt x="361188" y="365760"/>
                  </a:lnTo>
                  <a:close/>
                </a:path>
                <a:path w="363220" h="372109">
                  <a:moveTo>
                    <a:pt x="347472" y="371856"/>
                  </a:moveTo>
                  <a:lnTo>
                    <a:pt x="329184" y="371856"/>
                  </a:lnTo>
                  <a:lnTo>
                    <a:pt x="309371" y="365760"/>
                  </a:lnTo>
                  <a:lnTo>
                    <a:pt x="283464" y="358140"/>
                  </a:lnTo>
                  <a:lnTo>
                    <a:pt x="220980" y="330708"/>
                  </a:lnTo>
                  <a:lnTo>
                    <a:pt x="181356" y="309371"/>
                  </a:lnTo>
                  <a:lnTo>
                    <a:pt x="143256" y="283464"/>
                  </a:lnTo>
                  <a:lnTo>
                    <a:pt x="115824" y="262128"/>
                  </a:lnTo>
                  <a:lnTo>
                    <a:pt x="115824" y="260604"/>
                  </a:lnTo>
                  <a:lnTo>
                    <a:pt x="83820" y="230124"/>
                  </a:lnTo>
                  <a:lnTo>
                    <a:pt x="50292" y="195071"/>
                  </a:lnTo>
                  <a:lnTo>
                    <a:pt x="30480" y="167640"/>
                  </a:lnTo>
                  <a:lnTo>
                    <a:pt x="30480" y="166116"/>
                  </a:lnTo>
                  <a:lnTo>
                    <a:pt x="16764" y="137160"/>
                  </a:lnTo>
                  <a:lnTo>
                    <a:pt x="7620" y="111252"/>
                  </a:lnTo>
                  <a:lnTo>
                    <a:pt x="7620" y="109728"/>
                  </a:lnTo>
                  <a:lnTo>
                    <a:pt x="4572" y="86868"/>
                  </a:lnTo>
                  <a:lnTo>
                    <a:pt x="0" y="68580"/>
                  </a:lnTo>
                  <a:lnTo>
                    <a:pt x="0" y="39624"/>
                  </a:lnTo>
                  <a:lnTo>
                    <a:pt x="1524" y="39624"/>
                  </a:lnTo>
                  <a:lnTo>
                    <a:pt x="6096" y="25908"/>
                  </a:lnTo>
                  <a:lnTo>
                    <a:pt x="10668" y="15240"/>
                  </a:lnTo>
                  <a:lnTo>
                    <a:pt x="13716" y="16002"/>
                  </a:lnTo>
                  <a:lnTo>
                    <a:pt x="15240" y="18288"/>
                  </a:lnTo>
                  <a:lnTo>
                    <a:pt x="15893" y="18288"/>
                  </a:lnTo>
                  <a:lnTo>
                    <a:pt x="10668" y="27432"/>
                  </a:lnTo>
                  <a:lnTo>
                    <a:pt x="6096" y="41148"/>
                  </a:lnTo>
                  <a:lnTo>
                    <a:pt x="6096" y="68580"/>
                  </a:lnTo>
                  <a:lnTo>
                    <a:pt x="13716" y="109728"/>
                  </a:lnTo>
                  <a:lnTo>
                    <a:pt x="35052" y="163068"/>
                  </a:lnTo>
                  <a:lnTo>
                    <a:pt x="120396" y="257556"/>
                  </a:lnTo>
                  <a:lnTo>
                    <a:pt x="184404" y="303276"/>
                  </a:lnTo>
                  <a:lnTo>
                    <a:pt x="224028" y="324612"/>
                  </a:lnTo>
                  <a:lnTo>
                    <a:pt x="259080" y="341376"/>
                  </a:lnTo>
                  <a:lnTo>
                    <a:pt x="310895" y="359664"/>
                  </a:lnTo>
                  <a:lnTo>
                    <a:pt x="330708" y="365760"/>
                  </a:lnTo>
                  <a:lnTo>
                    <a:pt x="361188" y="365760"/>
                  </a:lnTo>
                  <a:lnTo>
                    <a:pt x="359664" y="367284"/>
                  </a:lnTo>
                  <a:lnTo>
                    <a:pt x="347472" y="370332"/>
                  </a:lnTo>
                  <a:lnTo>
                    <a:pt x="347472" y="371856"/>
                  </a:lnTo>
                  <a:close/>
                </a:path>
                <a:path w="363220" h="372109">
                  <a:moveTo>
                    <a:pt x="15240" y="18288"/>
                  </a:moveTo>
                  <a:lnTo>
                    <a:pt x="13716" y="16002"/>
                  </a:lnTo>
                  <a:lnTo>
                    <a:pt x="16764" y="16764"/>
                  </a:lnTo>
                  <a:lnTo>
                    <a:pt x="15240" y="18288"/>
                  </a:lnTo>
                  <a:close/>
                </a:path>
                <a:path w="363220" h="372109">
                  <a:moveTo>
                    <a:pt x="15893" y="18288"/>
                  </a:moveTo>
                  <a:lnTo>
                    <a:pt x="15240" y="18288"/>
                  </a:lnTo>
                  <a:lnTo>
                    <a:pt x="16764" y="16764"/>
                  </a:lnTo>
                  <a:lnTo>
                    <a:pt x="15893" y="18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255008" y="8264652"/>
              <a:ext cx="337185" cy="363220"/>
            </a:xfrm>
            <a:custGeom>
              <a:avLst/>
              <a:gdLst/>
              <a:ahLst/>
              <a:cxnLst/>
              <a:rect l="l" t="t" r="r" b="b"/>
              <a:pathLst>
                <a:path w="337185" h="363220">
                  <a:moveTo>
                    <a:pt x="332232" y="362712"/>
                  </a:moveTo>
                  <a:lnTo>
                    <a:pt x="321563" y="361187"/>
                  </a:lnTo>
                  <a:lnTo>
                    <a:pt x="303276" y="353567"/>
                  </a:lnTo>
                  <a:lnTo>
                    <a:pt x="283464" y="345948"/>
                  </a:lnTo>
                  <a:lnTo>
                    <a:pt x="245364" y="327660"/>
                  </a:lnTo>
                  <a:lnTo>
                    <a:pt x="196596" y="300228"/>
                  </a:lnTo>
                  <a:lnTo>
                    <a:pt x="175260" y="284988"/>
                  </a:lnTo>
                  <a:lnTo>
                    <a:pt x="152400" y="269748"/>
                  </a:lnTo>
                  <a:lnTo>
                    <a:pt x="121920" y="246888"/>
                  </a:lnTo>
                  <a:lnTo>
                    <a:pt x="89916" y="216407"/>
                  </a:lnTo>
                  <a:lnTo>
                    <a:pt x="62484" y="188976"/>
                  </a:lnTo>
                  <a:lnTo>
                    <a:pt x="38100" y="153924"/>
                  </a:lnTo>
                  <a:lnTo>
                    <a:pt x="13716" y="99060"/>
                  </a:lnTo>
                  <a:lnTo>
                    <a:pt x="4572" y="56387"/>
                  </a:lnTo>
                  <a:lnTo>
                    <a:pt x="1524" y="41148"/>
                  </a:lnTo>
                  <a:lnTo>
                    <a:pt x="0" y="22859"/>
                  </a:lnTo>
                  <a:lnTo>
                    <a:pt x="0" y="7620"/>
                  </a:lnTo>
                  <a:lnTo>
                    <a:pt x="3048" y="0"/>
                  </a:lnTo>
                  <a:lnTo>
                    <a:pt x="16764" y="3048"/>
                  </a:lnTo>
                  <a:lnTo>
                    <a:pt x="32004" y="12192"/>
                  </a:lnTo>
                  <a:lnTo>
                    <a:pt x="48768" y="21336"/>
                  </a:lnTo>
                  <a:lnTo>
                    <a:pt x="91440" y="48768"/>
                  </a:lnTo>
                  <a:lnTo>
                    <a:pt x="118872" y="67056"/>
                  </a:lnTo>
                  <a:lnTo>
                    <a:pt x="146304" y="83820"/>
                  </a:lnTo>
                  <a:lnTo>
                    <a:pt x="175260" y="108204"/>
                  </a:lnTo>
                  <a:lnTo>
                    <a:pt x="195072" y="126491"/>
                  </a:lnTo>
                  <a:lnTo>
                    <a:pt x="224028" y="150876"/>
                  </a:lnTo>
                  <a:lnTo>
                    <a:pt x="259079" y="188976"/>
                  </a:lnTo>
                  <a:lnTo>
                    <a:pt x="284988" y="225551"/>
                  </a:lnTo>
                  <a:lnTo>
                    <a:pt x="307848" y="266700"/>
                  </a:lnTo>
                  <a:lnTo>
                    <a:pt x="315467" y="288036"/>
                  </a:lnTo>
                  <a:lnTo>
                    <a:pt x="323087" y="306323"/>
                  </a:lnTo>
                  <a:lnTo>
                    <a:pt x="327660" y="326136"/>
                  </a:lnTo>
                  <a:lnTo>
                    <a:pt x="332232" y="341376"/>
                  </a:lnTo>
                  <a:lnTo>
                    <a:pt x="335280" y="348995"/>
                  </a:lnTo>
                  <a:lnTo>
                    <a:pt x="336804" y="356615"/>
                  </a:lnTo>
                  <a:lnTo>
                    <a:pt x="332232" y="362712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251959" y="8261604"/>
              <a:ext cx="342900" cy="368935"/>
            </a:xfrm>
            <a:custGeom>
              <a:avLst/>
              <a:gdLst/>
              <a:ahLst/>
              <a:cxnLst/>
              <a:rect l="l" t="t" r="r" b="b"/>
              <a:pathLst>
                <a:path w="342900" h="368934">
                  <a:moveTo>
                    <a:pt x="340614" y="362711"/>
                  </a:moveTo>
                  <a:lnTo>
                    <a:pt x="333756" y="362711"/>
                  </a:lnTo>
                  <a:lnTo>
                    <a:pt x="336804" y="359664"/>
                  </a:lnTo>
                  <a:lnTo>
                    <a:pt x="335280" y="353568"/>
                  </a:lnTo>
                  <a:lnTo>
                    <a:pt x="332231" y="344424"/>
                  </a:lnTo>
                  <a:lnTo>
                    <a:pt x="327660" y="329184"/>
                  </a:lnTo>
                  <a:lnTo>
                    <a:pt x="323088" y="309372"/>
                  </a:lnTo>
                  <a:lnTo>
                    <a:pt x="315468" y="292608"/>
                  </a:lnTo>
                  <a:lnTo>
                    <a:pt x="307848" y="269748"/>
                  </a:lnTo>
                  <a:lnTo>
                    <a:pt x="297180" y="248412"/>
                  </a:lnTo>
                  <a:lnTo>
                    <a:pt x="284987" y="230124"/>
                  </a:lnTo>
                  <a:lnTo>
                    <a:pt x="275844" y="214884"/>
                  </a:lnTo>
                  <a:lnTo>
                    <a:pt x="243839" y="175260"/>
                  </a:lnTo>
                  <a:lnTo>
                    <a:pt x="147828" y="89916"/>
                  </a:lnTo>
                  <a:lnTo>
                    <a:pt x="118872" y="71628"/>
                  </a:lnTo>
                  <a:lnTo>
                    <a:pt x="92964" y="53340"/>
                  </a:lnTo>
                  <a:lnTo>
                    <a:pt x="71628" y="41148"/>
                  </a:lnTo>
                  <a:lnTo>
                    <a:pt x="50292" y="27432"/>
                  </a:lnTo>
                  <a:lnTo>
                    <a:pt x="33528" y="18288"/>
                  </a:lnTo>
                  <a:lnTo>
                    <a:pt x="18288" y="9144"/>
                  </a:lnTo>
                  <a:lnTo>
                    <a:pt x="8001" y="6858"/>
                  </a:lnTo>
                  <a:lnTo>
                    <a:pt x="9144" y="4572"/>
                  </a:lnTo>
                  <a:lnTo>
                    <a:pt x="5418" y="2709"/>
                  </a:lnTo>
                  <a:lnTo>
                    <a:pt x="6096" y="0"/>
                  </a:lnTo>
                  <a:lnTo>
                    <a:pt x="19812" y="3048"/>
                  </a:lnTo>
                  <a:lnTo>
                    <a:pt x="21336" y="4572"/>
                  </a:lnTo>
                  <a:lnTo>
                    <a:pt x="36576" y="12192"/>
                  </a:lnTo>
                  <a:lnTo>
                    <a:pt x="74676" y="36576"/>
                  </a:lnTo>
                  <a:lnTo>
                    <a:pt x="96012" y="48768"/>
                  </a:lnTo>
                  <a:lnTo>
                    <a:pt x="123444" y="67056"/>
                  </a:lnTo>
                  <a:lnTo>
                    <a:pt x="150876" y="83820"/>
                  </a:lnTo>
                  <a:lnTo>
                    <a:pt x="150876" y="85344"/>
                  </a:lnTo>
                  <a:lnTo>
                    <a:pt x="179832" y="108204"/>
                  </a:lnTo>
                  <a:lnTo>
                    <a:pt x="201168" y="126492"/>
                  </a:lnTo>
                  <a:lnTo>
                    <a:pt x="230124" y="150876"/>
                  </a:lnTo>
                  <a:lnTo>
                    <a:pt x="230124" y="152400"/>
                  </a:lnTo>
                  <a:lnTo>
                    <a:pt x="248412" y="172212"/>
                  </a:lnTo>
                  <a:lnTo>
                    <a:pt x="263651" y="190500"/>
                  </a:lnTo>
                  <a:lnTo>
                    <a:pt x="280416" y="210312"/>
                  </a:lnTo>
                  <a:lnTo>
                    <a:pt x="280416" y="211836"/>
                  </a:lnTo>
                  <a:lnTo>
                    <a:pt x="289560" y="227076"/>
                  </a:lnTo>
                  <a:lnTo>
                    <a:pt x="301751" y="245364"/>
                  </a:lnTo>
                  <a:lnTo>
                    <a:pt x="303275" y="245364"/>
                  </a:lnTo>
                  <a:lnTo>
                    <a:pt x="313944" y="268224"/>
                  </a:lnTo>
                  <a:lnTo>
                    <a:pt x="321564" y="289560"/>
                  </a:lnTo>
                  <a:lnTo>
                    <a:pt x="329183" y="307848"/>
                  </a:lnTo>
                  <a:lnTo>
                    <a:pt x="333756" y="327659"/>
                  </a:lnTo>
                  <a:lnTo>
                    <a:pt x="338328" y="342900"/>
                  </a:lnTo>
                  <a:lnTo>
                    <a:pt x="341376" y="352044"/>
                  </a:lnTo>
                  <a:lnTo>
                    <a:pt x="342900" y="359664"/>
                  </a:lnTo>
                  <a:lnTo>
                    <a:pt x="341376" y="361188"/>
                  </a:lnTo>
                  <a:lnTo>
                    <a:pt x="340614" y="362711"/>
                  </a:lnTo>
                  <a:close/>
                </a:path>
                <a:path w="342900" h="368934">
                  <a:moveTo>
                    <a:pt x="336804" y="368808"/>
                  </a:moveTo>
                  <a:lnTo>
                    <a:pt x="335280" y="368808"/>
                  </a:lnTo>
                  <a:lnTo>
                    <a:pt x="323088" y="367284"/>
                  </a:lnTo>
                  <a:lnTo>
                    <a:pt x="323088" y="365759"/>
                  </a:lnTo>
                  <a:lnTo>
                    <a:pt x="304800" y="359664"/>
                  </a:lnTo>
                  <a:lnTo>
                    <a:pt x="284987" y="352044"/>
                  </a:lnTo>
                  <a:lnTo>
                    <a:pt x="284987" y="350520"/>
                  </a:lnTo>
                  <a:lnTo>
                    <a:pt x="265175" y="342900"/>
                  </a:lnTo>
                  <a:lnTo>
                    <a:pt x="248412" y="333756"/>
                  </a:lnTo>
                  <a:lnTo>
                    <a:pt x="246887" y="333756"/>
                  </a:lnTo>
                  <a:lnTo>
                    <a:pt x="222504" y="320040"/>
                  </a:lnTo>
                  <a:lnTo>
                    <a:pt x="220980" y="320040"/>
                  </a:lnTo>
                  <a:lnTo>
                    <a:pt x="198120" y="306324"/>
                  </a:lnTo>
                  <a:lnTo>
                    <a:pt x="176784" y="291084"/>
                  </a:lnTo>
                  <a:lnTo>
                    <a:pt x="153924" y="275844"/>
                  </a:lnTo>
                  <a:lnTo>
                    <a:pt x="123444" y="252984"/>
                  </a:lnTo>
                  <a:lnTo>
                    <a:pt x="123444" y="251460"/>
                  </a:lnTo>
                  <a:lnTo>
                    <a:pt x="89916" y="222503"/>
                  </a:lnTo>
                  <a:lnTo>
                    <a:pt x="64008" y="193548"/>
                  </a:lnTo>
                  <a:lnTo>
                    <a:pt x="62484" y="193548"/>
                  </a:lnTo>
                  <a:lnTo>
                    <a:pt x="38100" y="158496"/>
                  </a:lnTo>
                  <a:lnTo>
                    <a:pt x="21336" y="128016"/>
                  </a:lnTo>
                  <a:lnTo>
                    <a:pt x="13716" y="103632"/>
                  </a:lnTo>
                  <a:lnTo>
                    <a:pt x="7620" y="79248"/>
                  </a:lnTo>
                  <a:lnTo>
                    <a:pt x="4572" y="60960"/>
                  </a:lnTo>
                  <a:lnTo>
                    <a:pt x="1524" y="45720"/>
                  </a:lnTo>
                  <a:lnTo>
                    <a:pt x="1524" y="44196"/>
                  </a:lnTo>
                  <a:lnTo>
                    <a:pt x="0" y="25908"/>
                  </a:lnTo>
                  <a:lnTo>
                    <a:pt x="0" y="9144"/>
                  </a:lnTo>
                  <a:lnTo>
                    <a:pt x="3048" y="1524"/>
                  </a:lnTo>
                  <a:lnTo>
                    <a:pt x="5418" y="2709"/>
                  </a:lnTo>
                  <a:lnTo>
                    <a:pt x="4572" y="6096"/>
                  </a:lnTo>
                  <a:lnTo>
                    <a:pt x="8001" y="6858"/>
                  </a:lnTo>
                  <a:lnTo>
                    <a:pt x="6096" y="10668"/>
                  </a:lnTo>
                  <a:lnTo>
                    <a:pt x="6223" y="27432"/>
                  </a:lnTo>
                  <a:lnTo>
                    <a:pt x="7620" y="44196"/>
                  </a:lnTo>
                  <a:lnTo>
                    <a:pt x="10668" y="59436"/>
                  </a:lnTo>
                  <a:lnTo>
                    <a:pt x="13716" y="79248"/>
                  </a:lnTo>
                  <a:lnTo>
                    <a:pt x="27432" y="124968"/>
                  </a:lnTo>
                  <a:lnTo>
                    <a:pt x="68580" y="188976"/>
                  </a:lnTo>
                  <a:lnTo>
                    <a:pt x="94488" y="217932"/>
                  </a:lnTo>
                  <a:lnTo>
                    <a:pt x="126492" y="246888"/>
                  </a:lnTo>
                  <a:lnTo>
                    <a:pt x="156972" y="271272"/>
                  </a:lnTo>
                  <a:lnTo>
                    <a:pt x="201168" y="300228"/>
                  </a:lnTo>
                  <a:lnTo>
                    <a:pt x="224027" y="315467"/>
                  </a:lnTo>
                  <a:lnTo>
                    <a:pt x="249936" y="329184"/>
                  </a:lnTo>
                  <a:lnTo>
                    <a:pt x="268224" y="338328"/>
                  </a:lnTo>
                  <a:lnTo>
                    <a:pt x="286512" y="345948"/>
                  </a:lnTo>
                  <a:lnTo>
                    <a:pt x="307848" y="353568"/>
                  </a:lnTo>
                  <a:lnTo>
                    <a:pt x="324612" y="361188"/>
                  </a:lnTo>
                  <a:lnTo>
                    <a:pt x="333756" y="362711"/>
                  </a:lnTo>
                  <a:lnTo>
                    <a:pt x="340614" y="362711"/>
                  </a:lnTo>
                  <a:lnTo>
                    <a:pt x="338328" y="367284"/>
                  </a:lnTo>
                  <a:lnTo>
                    <a:pt x="336804" y="368808"/>
                  </a:lnTo>
                  <a:close/>
                </a:path>
                <a:path w="342900" h="368934">
                  <a:moveTo>
                    <a:pt x="8001" y="6858"/>
                  </a:moveTo>
                  <a:lnTo>
                    <a:pt x="4572" y="6096"/>
                  </a:lnTo>
                  <a:lnTo>
                    <a:pt x="5334" y="3048"/>
                  </a:lnTo>
                  <a:lnTo>
                    <a:pt x="5418" y="2709"/>
                  </a:lnTo>
                  <a:lnTo>
                    <a:pt x="9144" y="4572"/>
                  </a:lnTo>
                  <a:lnTo>
                    <a:pt x="8001" y="68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267200" y="8356092"/>
              <a:ext cx="332740" cy="17145"/>
            </a:xfrm>
            <a:custGeom>
              <a:avLst/>
              <a:gdLst/>
              <a:ahLst/>
              <a:cxnLst/>
              <a:rect l="l" t="t" r="r" b="b"/>
              <a:pathLst>
                <a:path w="332739" h="17145">
                  <a:moveTo>
                    <a:pt x="332232" y="16763"/>
                  </a:moveTo>
                  <a:lnTo>
                    <a:pt x="0" y="16763"/>
                  </a:lnTo>
                  <a:lnTo>
                    <a:pt x="0" y="0"/>
                  </a:lnTo>
                  <a:lnTo>
                    <a:pt x="332232" y="0"/>
                  </a:lnTo>
                  <a:lnTo>
                    <a:pt x="332232" y="16763"/>
                  </a:lnTo>
                  <a:close/>
                </a:path>
              </a:pathLst>
            </a:custGeom>
            <a:solidFill>
              <a:srgbClr val="DF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65676" y="8354568"/>
              <a:ext cx="335280" cy="21590"/>
            </a:xfrm>
            <a:custGeom>
              <a:avLst/>
              <a:gdLst/>
              <a:ahLst/>
              <a:cxnLst/>
              <a:rect l="l" t="t" r="r" b="b"/>
              <a:pathLst>
                <a:path w="335279" h="21590">
                  <a:moveTo>
                    <a:pt x="1524" y="2540"/>
                  </a:moveTo>
                  <a:lnTo>
                    <a:pt x="1524" y="0"/>
                  </a:lnTo>
                  <a:lnTo>
                    <a:pt x="56642" y="1524"/>
                  </a:lnTo>
                  <a:lnTo>
                    <a:pt x="4572" y="1524"/>
                  </a:lnTo>
                  <a:lnTo>
                    <a:pt x="1524" y="2540"/>
                  </a:lnTo>
                  <a:close/>
                </a:path>
                <a:path w="335279" h="21590">
                  <a:moveTo>
                    <a:pt x="333451" y="16764"/>
                  </a:moveTo>
                  <a:lnTo>
                    <a:pt x="327660" y="16764"/>
                  </a:lnTo>
                  <a:lnTo>
                    <a:pt x="329184" y="13716"/>
                  </a:lnTo>
                  <a:lnTo>
                    <a:pt x="1524" y="4572"/>
                  </a:lnTo>
                  <a:lnTo>
                    <a:pt x="1524" y="2540"/>
                  </a:lnTo>
                  <a:lnTo>
                    <a:pt x="4572" y="1524"/>
                  </a:lnTo>
                  <a:lnTo>
                    <a:pt x="4572" y="4572"/>
                  </a:lnTo>
                  <a:lnTo>
                    <a:pt x="166878" y="4572"/>
                  </a:lnTo>
                  <a:lnTo>
                    <a:pt x="332232" y="9144"/>
                  </a:lnTo>
                  <a:lnTo>
                    <a:pt x="335280" y="12192"/>
                  </a:lnTo>
                  <a:lnTo>
                    <a:pt x="333451" y="16764"/>
                  </a:lnTo>
                  <a:close/>
                </a:path>
                <a:path w="335279" h="21590">
                  <a:moveTo>
                    <a:pt x="166878" y="4572"/>
                  </a:moveTo>
                  <a:lnTo>
                    <a:pt x="4572" y="4572"/>
                  </a:lnTo>
                  <a:lnTo>
                    <a:pt x="4572" y="1524"/>
                  </a:lnTo>
                  <a:lnTo>
                    <a:pt x="56642" y="1524"/>
                  </a:lnTo>
                  <a:lnTo>
                    <a:pt x="166878" y="4572"/>
                  </a:lnTo>
                  <a:close/>
                </a:path>
                <a:path w="335279" h="21590">
                  <a:moveTo>
                    <a:pt x="329184" y="21336"/>
                  </a:moveTo>
                  <a:lnTo>
                    <a:pt x="3048" y="12192"/>
                  </a:lnTo>
                  <a:lnTo>
                    <a:pt x="1524" y="10668"/>
                  </a:lnTo>
                  <a:lnTo>
                    <a:pt x="0" y="3048"/>
                  </a:lnTo>
                  <a:lnTo>
                    <a:pt x="1524" y="2540"/>
                  </a:lnTo>
                  <a:lnTo>
                    <a:pt x="1524" y="4572"/>
                  </a:lnTo>
                  <a:lnTo>
                    <a:pt x="4572" y="4572"/>
                  </a:lnTo>
                  <a:lnTo>
                    <a:pt x="4572" y="7620"/>
                  </a:lnTo>
                  <a:lnTo>
                    <a:pt x="327660" y="16764"/>
                  </a:lnTo>
                  <a:lnTo>
                    <a:pt x="333451" y="16764"/>
                  </a:lnTo>
                  <a:lnTo>
                    <a:pt x="332232" y="19812"/>
                  </a:lnTo>
                  <a:lnTo>
                    <a:pt x="329184" y="213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91228" y="8401811"/>
              <a:ext cx="123444" cy="19659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32376" y="8359139"/>
              <a:ext cx="143256" cy="64008"/>
            </a:xfrm>
            <a:prstGeom prst="rect">
              <a:avLst/>
            </a:prstGeom>
          </p:spPr>
        </p:pic>
      </p:grpSp>
      <p:sp>
        <p:nvSpPr>
          <p:cNvPr id="79" name="object 79"/>
          <p:cNvSpPr txBox="1"/>
          <p:nvPr/>
        </p:nvSpPr>
        <p:spPr>
          <a:xfrm>
            <a:off x="3510788" y="8654070"/>
            <a:ext cx="132715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75" spc="-142" baseline="6172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450" spc="-95" dirty="0">
                <a:solidFill>
                  <a:srgbClr val="878787"/>
                </a:solidFill>
                <a:latin typeface="Arial MT"/>
                <a:cs typeface="Arial MT"/>
              </a:rPr>
              <a:t>1</a:t>
            </a:r>
            <a:r>
              <a:rPr sz="675" spc="-142" baseline="6172" dirty="0">
                <a:solidFill>
                  <a:srgbClr val="878787"/>
                </a:solidFill>
                <a:latin typeface="Calibri"/>
                <a:cs typeface="Calibri"/>
              </a:rPr>
              <a:t>7</a:t>
            </a:r>
            <a:r>
              <a:rPr sz="450" spc="-95" dirty="0">
                <a:solidFill>
                  <a:srgbClr val="878787"/>
                </a:solidFill>
                <a:latin typeface="Arial MT"/>
                <a:cs typeface="Arial MT"/>
              </a:rPr>
              <a:t>8</a:t>
            </a:r>
            <a:r>
              <a:rPr sz="675" spc="-142" baseline="6172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450" spc="-95" dirty="0">
                <a:solidFill>
                  <a:srgbClr val="878787"/>
                </a:solidFill>
                <a:latin typeface="Arial MT"/>
                <a:cs typeface="Arial MT"/>
              </a:rPr>
              <a:t>0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246111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181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15359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182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4244" y="1354723"/>
            <a:ext cx="1154430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35" dirty="0">
                <a:latin typeface="Calibri"/>
                <a:cs typeface="Calibri"/>
              </a:rPr>
              <a:t>Tracking</a:t>
            </a:r>
            <a:r>
              <a:rPr sz="1650" spc="-60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Gate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0623" y="193547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39" y="1836220"/>
            <a:ext cx="2873375" cy="1588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This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gate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generated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when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is </a:t>
            </a:r>
            <a:r>
              <a:rPr sz="1250" dirty="0">
                <a:latin typeface="Calibri"/>
                <a:cs typeface="Calibri"/>
              </a:rPr>
              <a:t>within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acquisition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gate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on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next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scan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50" dirty="0">
                <a:latin typeface="Calibri"/>
                <a:cs typeface="Calibri"/>
              </a:rPr>
              <a:t>It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very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small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gate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sz="1250">
              <a:latin typeface="Calibri"/>
              <a:cs typeface="Calibri"/>
            </a:endParaRPr>
          </a:p>
          <a:p>
            <a:pPr marL="12700" marR="304800">
              <a:lnSpc>
                <a:spcPct val="102400"/>
              </a:lnSpc>
              <a:spcBef>
                <a:spcPts val="5"/>
              </a:spcBef>
            </a:pPr>
            <a:r>
              <a:rPr sz="1250" dirty="0">
                <a:latin typeface="Calibri"/>
                <a:cs typeface="Calibri"/>
              </a:rPr>
              <a:t>It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moving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to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new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expected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 position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0623" y="261670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0623" y="310743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162803" y="1357771"/>
            <a:ext cx="1155700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35" dirty="0">
                <a:latin typeface="Calibri"/>
                <a:cs typeface="Calibri"/>
              </a:rPr>
              <a:t>Tracking</a:t>
            </a:r>
            <a:r>
              <a:rPr sz="1650" spc="-45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Gate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082795" y="2159508"/>
            <a:ext cx="2065020" cy="1697989"/>
            <a:chOff x="4082795" y="2159508"/>
            <a:chExt cx="2065020" cy="1697989"/>
          </a:xfrm>
        </p:grpSpPr>
        <p:sp>
          <p:nvSpPr>
            <p:cNvPr id="10" name="object 10"/>
            <p:cNvSpPr/>
            <p:nvPr/>
          </p:nvSpPr>
          <p:spPr>
            <a:xfrm>
              <a:off x="5446763" y="2165603"/>
              <a:ext cx="701675" cy="487680"/>
            </a:xfrm>
            <a:custGeom>
              <a:avLst/>
              <a:gdLst/>
              <a:ahLst/>
              <a:cxnLst/>
              <a:rect l="l" t="t" r="r" b="b"/>
              <a:pathLst>
                <a:path w="701675" h="487680">
                  <a:moveTo>
                    <a:pt x="91452" y="483108"/>
                  </a:moveTo>
                  <a:lnTo>
                    <a:pt x="4584" y="336816"/>
                  </a:lnTo>
                  <a:lnTo>
                    <a:pt x="12" y="338340"/>
                  </a:lnTo>
                  <a:lnTo>
                    <a:pt x="86880" y="486156"/>
                  </a:lnTo>
                  <a:lnTo>
                    <a:pt x="91452" y="483108"/>
                  </a:lnTo>
                  <a:close/>
                </a:path>
                <a:path w="701675" h="487680">
                  <a:moveTo>
                    <a:pt x="608076" y="0"/>
                  </a:moveTo>
                  <a:lnTo>
                    <a:pt x="1524" y="0"/>
                  </a:lnTo>
                  <a:lnTo>
                    <a:pt x="1524" y="1524"/>
                  </a:lnTo>
                  <a:lnTo>
                    <a:pt x="608076" y="1524"/>
                  </a:lnTo>
                  <a:lnTo>
                    <a:pt x="608076" y="0"/>
                  </a:lnTo>
                  <a:close/>
                </a:path>
                <a:path w="701675" h="487680">
                  <a:moveTo>
                    <a:pt x="699528" y="486156"/>
                  </a:moveTo>
                  <a:lnTo>
                    <a:pt x="696480" y="486156"/>
                  </a:lnTo>
                  <a:lnTo>
                    <a:pt x="92976" y="486156"/>
                  </a:lnTo>
                  <a:lnTo>
                    <a:pt x="92976" y="487680"/>
                  </a:lnTo>
                  <a:lnTo>
                    <a:pt x="699528" y="487680"/>
                  </a:lnTo>
                  <a:lnTo>
                    <a:pt x="699528" y="486156"/>
                  </a:lnTo>
                  <a:close/>
                </a:path>
                <a:path w="701675" h="487680">
                  <a:moveTo>
                    <a:pt x="701052" y="154432"/>
                  </a:moveTo>
                  <a:lnTo>
                    <a:pt x="696480" y="154432"/>
                  </a:lnTo>
                  <a:lnTo>
                    <a:pt x="696480" y="156972"/>
                  </a:lnTo>
                  <a:lnTo>
                    <a:pt x="696480" y="475411"/>
                  </a:lnTo>
                  <a:lnTo>
                    <a:pt x="614184" y="336816"/>
                  </a:lnTo>
                  <a:lnTo>
                    <a:pt x="609612" y="338340"/>
                  </a:lnTo>
                  <a:lnTo>
                    <a:pt x="694829" y="483362"/>
                  </a:lnTo>
                  <a:lnTo>
                    <a:pt x="96024" y="483362"/>
                  </a:lnTo>
                  <a:lnTo>
                    <a:pt x="96024" y="483108"/>
                  </a:lnTo>
                  <a:lnTo>
                    <a:pt x="96024" y="335280"/>
                  </a:lnTo>
                  <a:lnTo>
                    <a:pt x="300291" y="335280"/>
                  </a:lnTo>
                  <a:lnTo>
                    <a:pt x="428244" y="400824"/>
                  </a:lnTo>
                  <a:lnTo>
                    <a:pt x="429780" y="396240"/>
                  </a:lnTo>
                  <a:lnTo>
                    <a:pt x="426796" y="394716"/>
                  </a:lnTo>
                  <a:lnTo>
                    <a:pt x="429780" y="394716"/>
                  </a:lnTo>
                  <a:lnTo>
                    <a:pt x="429780" y="335280"/>
                  </a:lnTo>
                  <a:lnTo>
                    <a:pt x="608076" y="335280"/>
                  </a:lnTo>
                  <a:lnTo>
                    <a:pt x="608076" y="333756"/>
                  </a:lnTo>
                  <a:lnTo>
                    <a:pt x="429780" y="333756"/>
                  </a:lnTo>
                  <a:lnTo>
                    <a:pt x="429780" y="333502"/>
                  </a:lnTo>
                  <a:lnTo>
                    <a:pt x="609600" y="333502"/>
                  </a:lnTo>
                  <a:lnTo>
                    <a:pt x="609600" y="332232"/>
                  </a:lnTo>
                  <a:lnTo>
                    <a:pt x="609600" y="330962"/>
                  </a:lnTo>
                  <a:lnTo>
                    <a:pt x="609600" y="156972"/>
                  </a:lnTo>
                  <a:lnTo>
                    <a:pt x="696480" y="156972"/>
                  </a:lnTo>
                  <a:lnTo>
                    <a:pt x="696480" y="154432"/>
                  </a:lnTo>
                  <a:lnTo>
                    <a:pt x="609600" y="154432"/>
                  </a:lnTo>
                  <a:lnTo>
                    <a:pt x="609600" y="153924"/>
                  </a:lnTo>
                  <a:lnTo>
                    <a:pt x="699528" y="153924"/>
                  </a:lnTo>
                  <a:lnTo>
                    <a:pt x="699528" y="152400"/>
                  </a:lnTo>
                  <a:lnTo>
                    <a:pt x="609600" y="152400"/>
                  </a:lnTo>
                  <a:lnTo>
                    <a:pt x="609600" y="4572"/>
                  </a:lnTo>
                  <a:lnTo>
                    <a:pt x="609600" y="2032"/>
                  </a:lnTo>
                  <a:lnTo>
                    <a:pt x="605028" y="2032"/>
                  </a:lnTo>
                  <a:lnTo>
                    <a:pt x="605028" y="4572"/>
                  </a:lnTo>
                  <a:lnTo>
                    <a:pt x="605028" y="152400"/>
                  </a:lnTo>
                  <a:lnTo>
                    <a:pt x="605028" y="153924"/>
                  </a:lnTo>
                  <a:lnTo>
                    <a:pt x="605028" y="154432"/>
                  </a:lnTo>
                  <a:lnTo>
                    <a:pt x="605028" y="156972"/>
                  </a:lnTo>
                  <a:lnTo>
                    <a:pt x="605028" y="330962"/>
                  </a:lnTo>
                  <a:lnTo>
                    <a:pt x="429780" y="330962"/>
                  </a:lnTo>
                  <a:lnTo>
                    <a:pt x="429780" y="304812"/>
                  </a:lnTo>
                  <a:lnTo>
                    <a:pt x="577596" y="304812"/>
                  </a:lnTo>
                  <a:lnTo>
                    <a:pt x="577596" y="303288"/>
                  </a:lnTo>
                  <a:lnTo>
                    <a:pt x="577596" y="303034"/>
                  </a:lnTo>
                  <a:lnTo>
                    <a:pt x="579120" y="303034"/>
                  </a:lnTo>
                  <a:lnTo>
                    <a:pt x="579120" y="301764"/>
                  </a:lnTo>
                  <a:lnTo>
                    <a:pt x="579120" y="300494"/>
                  </a:lnTo>
                  <a:lnTo>
                    <a:pt x="579120" y="217944"/>
                  </a:lnTo>
                  <a:lnTo>
                    <a:pt x="579120" y="215404"/>
                  </a:lnTo>
                  <a:lnTo>
                    <a:pt x="577596" y="215404"/>
                  </a:lnTo>
                  <a:lnTo>
                    <a:pt x="577596" y="214896"/>
                  </a:lnTo>
                  <a:lnTo>
                    <a:pt x="577596" y="213372"/>
                  </a:lnTo>
                  <a:lnTo>
                    <a:pt x="429780" y="213372"/>
                  </a:lnTo>
                  <a:lnTo>
                    <a:pt x="429780" y="156972"/>
                  </a:lnTo>
                  <a:lnTo>
                    <a:pt x="605028" y="156972"/>
                  </a:lnTo>
                  <a:lnTo>
                    <a:pt x="605028" y="154432"/>
                  </a:lnTo>
                  <a:lnTo>
                    <a:pt x="429780" y="154432"/>
                  </a:lnTo>
                  <a:lnTo>
                    <a:pt x="429780" y="153924"/>
                  </a:lnTo>
                  <a:lnTo>
                    <a:pt x="605028" y="153924"/>
                  </a:lnTo>
                  <a:lnTo>
                    <a:pt x="605028" y="152400"/>
                  </a:lnTo>
                  <a:lnTo>
                    <a:pt x="429780" y="152400"/>
                  </a:lnTo>
                  <a:lnTo>
                    <a:pt x="429780" y="123456"/>
                  </a:lnTo>
                  <a:lnTo>
                    <a:pt x="423684" y="123456"/>
                  </a:lnTo>
                  <a:lnTo>
                    <a:pt x="423684" y="393128"/>
                  </a:lnTo>
                  <a:lnTo>
                    <a:pt x="310743" y="335280"/>
                  </a:lnTo>
                  <a:lnTo>
                    <a:pt x="423684" y="335280"/>
                  </a:lnTo>
                  <a:lnTo>
                    <a:pt x="423684" y="333756"/>
                  </a:lnTo>
                  <a:lnTo>
                    <a:pt x="307771" y="333756"/>
                  </a:lnTo>
                  <a:lnTo>
                    <a:pt x="307263" y="333502"/>
                  </a:lnTo>
                  <a:lnTo>
                    <a:pt x="423684" y="333502"/>
                  </a:lnTo>
                  <a:lnTo>
                    <a:pt x="423684" y="330962"/>
                  </a:lnTo>
                  <a:lnTo>
                    <a:pt x="302310" y="330962"/>
                  </a:lnTo>
                  <a:lnTo>
                    <a:pt x="297307" y="328409"/>
                  </a:lnTo>
                  <a:lnTo>
                    <a:pt x="297307" y="333756"/>
                  </a:lnTo>
                  <a:lnTo>
                    <a:pt x="96024" y="333756"/>
                  </a:lnTo>
                  <a:lnTo>
                    <a:pt x="96024" y="333502"/>
                  </a:lnTo>
                  <a:lnTo>
                    <a:pt x="296811" y="333502"/>
                  </a:lnTo>
                  <a:lnTo>
                    <a:pt x="297307" y="333756"/>
                  </a:lnTo>
                  <a:lnTo>
                    <a:pt x="297307" y="328409"/>
                  </a:lnTo>
                  <a:lnTo>
                    <a:pt x="251244" y="304812"/>
                  </a:lnTo>
                  <a:lnTo>
                    <a:pt x="423684" y="304812"/>
                  </a:lnTo>
                  <a:lnTo>
                    <a:pt x="423684" y="213372"/>
                  </a:lnTo>
                  <a:lnTo>
                    <a:pt x="226339" y="213372"/>
                  </a:lnTo>
                  <a:lnTo>
                    <a:pt x="348996" y="156972"/>
                  </a:lnTo>
                  <a:lnTo>
                    <a:pt x="423684" y="156972"/>
                  </a:lnTo>
                  <a:lnTo>
                    <a:pt x="423684" y="154432"/>
                  </a:lnTo>
                  <a:lnTo>
                    <a:pt x="354520" y="154432"/>
                  </a:lnTo>
                  <a:lnTo>
                    <a:pt x="355625" y="153924"/>
                  </a:lnTo>
                  <a:lnTo>
                    <a:pt x="423684" y="153924"/>
                  </a:lnTo>
                  <a:lnTo>
                    <a:pt x="423684" y="152400"/>
                  </a:lnTo>
                  <a:lnTo>
                    <a:pt x="358940" y="152400"/>
                  </a:lnTo>
                  <a:lnTo>
                    <a:pt x="425196" y="121932"/>
                  </a:lnTo>
                  <a:lnTo>
                    <a:pt x="423684" y="117348"/>
                  </a:lnTo>
                  <a:lnTo>
                    <a:pt x="347459" y="152400"/>
                  </a:lnTo>
                  <a:lnTo>
                    <a:pt x="92976" y="152400"/>
                  </a:lnTo>
                  <a:lnTo>
                    <a:pt x="92976" y="153924"/>
                  </a:lnTo>
                  <a:lnTo>
                    <a:pt x="344144" y="153924"/>
                  </a:lnTo>
                  <a:lnTo>
                    <a:pt x="343039" y="154432"/>
                  </a:lnTo>
                  <a:lnTo>
                    <a:pt x="337515" y="154432"/>
                  </a:lnTo>
                  <a:lnTo>
                    <a:pt x="337515" y="156972"/>
                  </a:lnTo>
                  <a:lnTo>
                    <a:pt x="214896" y="213360"/>
                  </a:lnTo>
                  <a:lnTo>
                    <a:pt x="153924" y="213372"/>
                  </a:lnTo>
                  <a:lnTo>
                    <a:pt x="153924" y="214896"/>
                  </a:lnTo>
                  <a:lnTo>
                    <a:pt x="153936" y="215404"/>
                  </a:lnTo>
                  <a:lnTo>
                    <a:pt x="152400" y="215404"/>
                  </a:lnTo>
                  <a:lnTo>
                    <a:pt x="152400" y="217944"/>
                  </a:lnTo>
                  <a:lnTo>
                    <a:pt x="152400" y="300494"/>
                  </a:lnTo>
                  <a:lnTo>
                    <a:pt x="152400" y="301764"/>
                  </a:lnTo>
                  <a:lnTo>
                    <a:pt x="152400" y="303034"/>
                  </a:lnTo>
                  <a:lnTo>
                    <a:pt x="153936" y="303034"/>
                  </a:lnTo>
                  <a:lnTo>
                    <a:pt x="153936" y="303288"/>
                  </a:lnTo>
                  <a:lnTo>
                    <a:pt x="153924" y="304812"/>
                  </a:lnTo>
                  <a:lnTo>
                    <a:pt x="240804" y="304812"/>
                  </a:lnTo>
                  <a:lnTo>
                    <a:pt x="291858" y="330962"/>
                  </a:lnTo>
                  <a:lnTo>
                    <a:pt x="96024" y="330962"/>
                  </a:lnTo>
                  <a:lnTo>
                    <a:pt x="96024" y="156972"/>
                  </a:lnTo>
                  <a:lnTo>
                    <a:pt x="337515" y="156972"/>
                  </a:lnTo>
                  <a:lnTo>
                    <a:pt x="337515" y="154432"/>
                  </a:lnTo>
                  <a:lnTo>
                    <a:pt x="91452" y="154432"/>
                  </a:lnTo>
                  <a:lnTo>
                    <a:pt x="91452" y="156972"/>
                  </a:lnTo>
                  <a:lnTo>
                    <a:pt x="91452" y="330962"/>
                  </a:lnTo>
                  <a:lnTo>
                    <a:pt x="4572" y="330962"/>
                  </a:lnTo>
                  <a:lnTo>
                    <a:pt x="4572" y="330708"/>
                  </a:lnTo>
                  <a:lnTo>
                    <a:pt x="4572" y="12255"/>
                  </a:lnTo>
                  <a:lnTo>
                    <a:pt x="86880" y="150876"/>
                  </a:lnTo>
                  <a:lnTo>
                    <a:pt x="91452" y="149352"/>
                  </a:lnTo>
                  <a:lnTo>
                    <a:pt x="6362" y="4572"/>
                  </a:lnTo>
                  <a:lnTo>
                    <a:pt x="605028" y="4572"/>
                  </a:lnTo>
                  <a:lnTo>
                    <a:pt x="605028" y="2032"/>
                  </a:lnTo>
                  <a:lnTo>
                    <a:pt x="4864" y="2032"/>
                  </a:lnTo>
                  <a:lnTo>
                    <a:pt x="4584" y="1536"/>
                  </a:lnTo>
                  <a:lnTo>
                    <a:pt x="3835" y="2032"/>
                  </a:lnTo>
                  <a:lnTo>
                    <a:pt x="0" y="2032"/>
                  </a:lnTo>
                  <a:lnTo>
                    <a:pt x="0" y="4572"/>
                  </a:lnTo>
                  <a:lnTo>
                    <a:pt x="0" y="330962"/>
                  </a:lnTo>
                  <a:lnTo>
                    <a:pt x="0" y="332232"/>
                  </a:lnTo>
                  <a:lnTo>
                    <a:pt x="0" y="333502"/>
                  </a:lnTo>
                  <a:lnTo>
                    <a:pt x="91452" y="333502"/>
                  </a:lnTo>
                  <a:lnTo>
                    <a:pt x="91452" y="333756"/>
                  </a:lnTo>
                  <a:lnTo>
                    <a:pt x="1524" y="333756"/>
                  </a:lnTo>
                  <a:lnTo>
                    <a:pt x="1524" y="335280"/>
                  </a:lnTo>
                  <a:lnTo>
                    <a:pt x="91452" y="335280"/>
                  </a:lnTo>
                  <a:lnTo>
                    <a:pt x="91452" y="483108"/>
                  </a:lnTo>
                  <a:lnTo>
                    <a:pt x="91452" y="483362"/>
                  </a:lnTo>
                  <a:lnTo>
                    <a:pt x="91452" y="484632"/>
                  </a:lnTo>
                  <a:lnTo>
                    <a:pt x="91452" y="485902"/>
                  </a:lnTo>
                  <a:lnTo>
                    <a:pt x="696328" y="485902"/>
                  </a:lnTo>
                  <a:lnTo>
                    <a:pt x="696480" y="486156"/>
                  </a:lnTo>
                  <a:lnTo>
                    <a:pt x="696861" y="485902"/>
                  </a:lnTo>
                  <a:lnTo>
                    <a:pt x="701052" y="485902"/>
                  </a:lnTo>
                  <a:lnTo>
                    <a:pt x="701052" y="484632"/>
                  </a:lnTo>
                  <a:lnTo>
                    <a:pt x="701052" y="483362"/>
                  </a:lnTo>
                  <a:lnTo>
                    <a:pt x="701052" y="483108"/>
                  </a:lnTo>
                  <a:lnTo>
                    <a:pt x="701052" y="156972"/>
                  </a:lnTo>
                  <a:lnTo>
                    <a:pt x="701052" y="154432"/>
                  </a:lnTo>
                  <a:close/>
                </a:path>
                <a:path w="701675" h="487680">
                  <a:moveTo>
                    <a:pt x="701052" y="149352"/>
                  </a:moveTo>
                  <a:lnTo>
                    <a:pt x="614184" y="1536"/>
                  </a:lnTo>
                  <a:lnTo>
                    <a:pt x="609612" y="4572"/>
                  </a:lnTo>
                  <a:lnTo>
                    <a:pt x="696480" y="150876"/>
                  </a:lnTo>
                  <a:lnTo>
                    <a:pt x="701052" y="14935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60363" y="2319528"/>
              <a:ext cx="68580" cy="24079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14444" y="2159520"/>
              <a:ext cx="1831975" cy="1309370"/>
            </a:xfrm>
            <a:custGeom>
              <a:avLst/>
              <a:gdLst/>
              <a:ahLst/>
              <a:cxnLst/>
              <a:rect l="l" t="t" r="r" b="b"/>
              <a:pathLst>
                <a:path w="1831975" h="1309370">
                  <a:moveTo>
                    <a:pt x="6096" y="1306068"/>
                  </a:moveTo>
                  <a:lnTo>
                    <a:pt x="4572" y="1301483"/>
                  </a:lnTo>
                  <a:lnTo>
                    <a:pt x="0" y="1304544"/>
                  </a:lnTo>
                  <a:lnTo>
                    <a:pt x="1524" y="1309116"/>
                  </a:lnTo>
                  <a:lnTo>
                    <a:pt x="6096" y="1306068"/>
                  </a:lnTo>
                  <a:close/>
                </a:path>
                <a:path w="1831975" h="1309370">
                  <a:moveTo>
                    <a:pt x="15240" y="1303007"/>
                  </a:moveTo>
                  <a:lnTo>
                    <a:pt x="12192" y="1298448"/>
                  </a:lnTo>
                  <a:lnTo>
                    <a:pt x="9144" y="1299972"/>
                  </a:lnTo>
                  <a:lnTo>
                    <a:pt x="10668" y="1304544"/>
                  </a:lnTo>
                  <a:lnTo>
                    <a:pt x="15240" y="1303007"/>
                  </a:lnTo>
                  <a:close/>
                </a:path>
                <a:path w="1831975" h="1309370">
                  <a:moveTo>
                    <a:pt x="24384" y="1298448"/>
                  </a:moveTo>
                  <a:lnTo>
                    <a:pt x="21336" y="1293876"/>
                  </a:lnTo>
                  <a:lnTo>
                    <a:pt x="16764" y="1296924"/>
                  </a:lnTo>
                  <a:lnTo>
                    <a:pt x="19812" y="1299972"/>
                  </a:lnTo>
                  <a:lnTo>
                    <a:pt x="24384" y="1298448"/>
                  </a:lnTo>
                  <a:close/>
                </a:path>
                <a:path w="1831975" h="1309370">
                  <a:moveTo>
                    <a:pt x="32004" y="1295400"/>
                  </a:moveTo>
                  <a:lnTo>
                    <a:pt x="30480" y="1290828"/>
                  </a:lnTo>
                  <a:lnTo>
                    <a:pt x="25908" y="1292352"/>
                  </a:lnTo>
                  <a:lnTo>
                    <a:pt x="28956" y="1296924"/>
                  </a:lnTo>
                  <a:lnTo>
                    <a:pt x="32004" y="1295400"/>
                  </a:lnTo>
                  <a:close/>
                </a:path>
                <a:path w="1831975" h="1309370">
                  <a:moveTo>
                    <a:pt x="41148" y="1290828"/>
                  </a:moveTo>
                  <a:lnTo>
                    <a:pt x="39624" y="1286256"/>
                  </a:lnTo>
                  <a:lnTo>
                    <a:pt x="35052" y="1287780"/>
                  </a:lnTo>
                  <a:lnTo>
                    <a:pt x="36576" y="1292352"/>
                  </a:lnTo>
                  <a:lnTo>
                    <a:pt x="41148" y="1290828"/>
                  </a:lnTo>
                  <a:close/>
                </a:path>
                <a:path w="1831975" h="1309370">
                  <a:moveTo>
                    <a:pt x="50292" y="1286256"/>
                  </a:moveTo>
                  <a:lnTo>
                    <a:pt x="48768" y="1281684"/>
                  </a:lnTo>
                  <a:lnTo>
                    <a:pt x="44196" y="1284732"/>
                  </a:lnTo>
                  <a:lnTo>
                    <a:pt x="45720" y="1289291"/>
                  </a:lnTo>
                  <a:lnTo>
                    <a:pt x="50292" y="1286256"/>
                  </a:lnTo>
                  <a:close/>
                </a:path>
                <a:path w="1831975" h="1309370">
                  <a:moveTo>
                    <a:pt x="57912" y="1306068"/>
                  </a:moveTo>
                  <a:lnTo>
                    <a:pt x="54864" y="1303007"/>
                  </a:lnTo>
                  <a:lnTo>
                    <a:pt x="53340" y="1304544"/>
                  </a:lnTo>
                  <a:lnTo>
                    <a:pt x="57912" y="1307592"/>
                  </a:lnTo>
                  <a:lnTo>
                    <a:pt x="57912" y="1306068"/>
                  </a:lnTo>
                  <a:close/>
                </a:path>
                <a:path w="1831975" h="1309370">
                  <a:moveTo>
                    <a:pt x="59436" y="1283208"/>
                  </a:moveTo>
                  <a:lnTo>
                    <a:pt x="57912" y="1278636"/>
                  </a:lnTo>
                  <a:lnTo>
                    <a:pt x="53340" y="1280160"/>
                  </a:lnTo>
                  <a:lnTo>
                    <a:pt x="54864" y="1284732"/>
                  </a:lnTo>
                  <a:lnTo>
                    <a:pt x="59436" y="1283208"/>
                  </a:lnTo>
                  <a:close/>
                </a:path>
                <a:path w="1831975" h="1309370">
                  <a:moveTo>
                    <a:pt x="64008" y="1298448"/>
                  </a:moveTo>
                  <a:lnTo>
                    <a:pt x="60947" y="1295400"/>
                  </a:lnTo>
                  <a:lnTo>
                    <a:pt x="57912" y="1298448"/>
                  </a:lnTo>
                  <a:lnTo>
                    <a:pt x="60947" y="1303007"/>
                  </a:lnTo>
                  <a:lnTo>
                    <a:pt x="64008" y="1298448"/>
                  </a:lnTo>
                  <a:close/>
                </a:path>
                <a:path w="1831975" h="1309370">
                  <a:moveTo>
                    <a:pt x="68580" y="1278636"/>
                  </a:moveTo>
                  <a:lnTo>
                    <a:pt x="67056" y="1274064"/>
                  </a:lnTo>
                  <a:lnTo>
                    <a:pt x="62484" y="1277099"/>
                  </a:lnTo>
                  <a:lnTo>
                    <a:pt x="64008" y="1280160"/>
                  </a:lnTo>
                  <a:lnTo>
                    <a:pt x="68580" y="1278636"/>
                  </a:lnTo>
                  <a:close/>
                </a:path>
                <a:path w="1831975" h="1309370">
                  <a:moveTo>
                    <a:pt x="71628" y="1290828"/>
                  </a:moveTo>
                  <a:lnTo>
                    <a:pt x="67056" y="1287780"/>
                  </a:lnTo>
                  <a:lnTo>
                    <a:pt x="64008" y="1292352"/>
                  </a:lnTo>
                  <a:lnTo>
                    <a:pt x="67056" y="1295400"/>
                  </a:lnTo>
                  <a:lnTo>
                    <a:pt x="71628" y="1290828"/>
                  </a:lnTo>
                  <a:close/>
                </a:path>
                <a:path w="1831975" h="1309370">
                  <a:moveTo>
                    <a:pt x="77724" y="1283208"/>
                  </a:moveTo>
                  <a:lnTo>
                    <a:pt x="73152" y="1280160"/>
                  </a:lnTo>
                  <a:lnTo>
                    <a:pt x="70104" y="1284732"/>
                  </a:lnTo>
                  <a:lnTo>
                    <a:pt x="74676" y="1287780"/>
                  </a:lnTo>
                  <a:lnTo>
                    <a:pt x="77724" y="1283208"/>
                  </a:lnTo>
                  <a:close/>
                </a:path>
                <a:path w="1831975" h="1309370">
                  <a:moveTo>
                    <a:pt x="83820" y="1275588"/>
                  </a:moveTo>
                  <a:lnTo>
                    <a:pt x="79248" y="1272540"/>
                  </a:lnTo>
                  <a:lnTo>
                    <a:pt x="77457" y="1275207"/>
                  </a:lnTo>
                  <a:lnTo>
                    <a:pt x="74676" y="1271016"/>
                  </a:lnTo>
                  <a:lnTo>
                    <a:pt x="70104" y="1272540"/>
                  </a:lnTo>
                  <a:lnTo>
                    <a:pt x="73152" y="1277099"/>
                  </a:lnTo>
                  <a:lnTo>
                    <a:pt x="77063" y="1275816"/>
                  </a:lnTo>
                  <a:lnTo>
                    <a:pt x="76200" y="1277099"/>
                  </a:lnTo>
                  <a:lnTo>
                    <a:pt x="80772" y="1280160"/>
                  </a:lnTo>
                  <a:lnTo>
                    <a:pt x="83820" y="1275588"/>
                  </a:lnTo>
                  <a:close/>
                </a:path>
                <a:path w="1831975" h="1309370">
                  <a:moveTo>
                    <a:pt x="89916" y="1269492"/>
                  </a:moveTo>
                  <a:lnTo>
                    <a:pt x="85344" y="1264907"/>
                  </a:lnTo>
                  <a:lnTo>
                    <a:pt x="83985" y="1266952"/>
                  </a:lnTo>
                  <a:lnTo>
                    <a:pt x="83820" y="1266444"/>
                  </a:lnTo>
                  <a:lnTo>
                    <a:pt x="79248" y="1267968"/>
                  </a:lnTo>
                  <a:lnTo>
                    <a:pt x="82296" y="1272540"/>
                  </a:lnTo>
                  <a:lnTo>
                    <a:pt x="84899" y="1271244"/>
                  </a:lnTo>
                  <a:lnTo>
                    <a:pt x="86868" y="1272540"/>
                  </a:lnTo>
                  <a:lnTo>
                    <a:pt x="89916" y="1269492"/>
                  </a:lnTo>
                  <a:close/>
                </a:path>
                <a:path w="1831975" h="1309370">
                  <a:moveTo>
                    <a:pt x="96012" y="1261872"/>
                  </a:moveTo>
                  <a:lnTo>
                    <a:pt x="92964" y="1258824"/>
                  </a:lnTo>
                  <a:lnTo>
                    <a:pt x="89916" y="1261872"/>
                  </a:lnTo>
                  <a:lnTo>
                    <a:pt x="91135" y="1263091"/>
                  </a:lnTo>
                  <a:lnTo>
                    <a:pt x="88392" y="1264907"/>
                  </a:lnTo>
                  <a:lnTo>
                    <a:pt x="89916" y="1269492"/>
                  </a:lnTo>
                  <a:lnTo>
                    <a:pt x="94488" y="1266444"/>
                  </a:lnTo>
                  <a:lnTo>
                    <a:pt x="93713" y="1264158"/>
                  </a:lnTo>
                  <a:lnTo>
                    <a:pt x="96012" y="1261872"/>
                  </a:lnTo>
                  <a:close/>
                </a:path>
                <a:path w="1831975" h="1309370">
                  <a:moveTo>
                    <a:pt x="102108" y="1254252"/>
                  </a:moveTo>
                  <a:lnTo>
                    <a:pt x="99047" y="1251191"/>
                  </a:lnTo>
                  <a:lnTo>
                    <a:pt x="96012" y="1254252"/>
                  </a:lnTo>
                  <a:lnTo>
                    <a:pt x="99047" y="1257300"/>
                  </a:lnTo>
                  <a:lnTo>
                    <a:pt x="102108" y="1254252"/>
                  </a:lnTo>
                  <a:close/>
                </a:path>
                <a:path w="1831975" h="1309370">
                  <a:moveTo>
                    <a:pt x="103632" y="1263383"/>
                  </a:moveTo>
                  <a:lnTo>
                    <a:pt x="102108" y="1258824"/>
                  </a:lnTo>
                  <a:lnTo>
                    <a:pt x="97536" y="1260348"/>
                  </a:lnTo>
                  <a:lnTo>
                    <a:pt x="99047" y="1264907"/>
                  </a:lnTo>
                  <a:lnTo>
                    <a:pt x="103632" y="1263383"/>
                  </a:lnTo>
                  <a:close/>
                </a:path>
                <a:path w="1831975" h="1309370">
                  <a:moveTo>
                    <a:pt x="108204" y="1246632"/>
                  </a:moveTo>
                  <a:lnTo>
                    <a:pt x="105156" y="1243584"/>
                  </a:lnTo>
                  <a:lnTo>
                    <a:pt x="102108" y="1246632"/>
                  </a:lnTo>
                  <a:lnTo>
                    <a:pt x="105156" y="1249680"/>
                  </a:lnTo>
                  <a:lnTo>
                    <a:pt x="108204" y="1246632"/>
                  </a:lnTo>
                  <a:close/>
                </a:path>
                <a:path w="1831975" h="1309370">
                  <a:moveTo>
                    <a:pt x="112776" y="1258824"/>
                  </a:moveTo>
                  <a:lnTo>
                    <a:pt x="111252" y="1254252"/>
                  </a:lnTo>
                  <a:lnTo>
                    <a:pt x="106680" y="1255776"/>
                  </a:lnTo>
                  <a:lnTo>
                    <a:pt x="108204" y="1260348"/>
                  </a:lnTo>
                  <a:lnTo>
                    <a:pt x="112776" y="1258824"/>
                  </a:lnTo>
                  <a:close/>
                </a:path>
                <a:path w="1831975" h="1309370">
                  <a:moveTo>
                    <a:pt x="114300" y="1238999"/>
                  </a:moveTo>
                  <a:lnTo>
                    <a:pt x="111252" y="1235964"/>
                  </a:lnTo>
                  <a:lnTo>
                    <a:pt x="108204" y="1238999"/>
                  </a:lnTo>
                  <a:lnTo>
                    <a:pt x="111252" y="1242060"/>
                  </a:lnTo>
                  <a:lnTo>
                    <a:pt x="114300" y="1238999"/>
                  </a:lnTo>
                  <a:close/>
                </a:path>
                <a:path w="1831975" h="1309370">
                  <a:moveTo>
                    <a:pt x="120396" y="1264907"/>
                  </a:moveTo>
                  <a:lnTo>
                    <a:pt x="117348" y="1261872"/>
                  </a:lnTo>
                  <a:lnTo>
                    <a:pt x="112776" y="1264907"/>
                  </a:lnTo>
                  <a:lnTo>
                    <a:pt x="115824" y="1267968"/>
                  </a:lnTo>
                  <a:lnTo>
                    <a:pt x="120396" y="1264907"/>
                  </a:lnTo>
                  <a:close/>
                </a:path>
                <a:path w="1831975" h="1309370">
                  <a:moveTo>
                    <a:pt x="121920" y="1255776"/>
                  </a:moveTo>
                  <a:lnTo>
                    <a:pt x="120396" y="1251191"/>
                  </a:lnTo>
                  <a:lnTo>
                    <a:pt x="115824" y="1252728"/>
                  </a:lnTo>
                  <a:lnTo>
                    <a:pt x="117348" y="1257300"/>
                  </a:lnTo>
                  <a:lnTo>
                    <a:pt x="121920" y="1255776"/>
                  </a:lnTo>
                  <a:close/>
                </a:path>
                <a:path w="1831975" h="1309370">
                  <a:moveTo>
                    <a:pt x="121920" y="1231392"/>
                  </a:moveTo>
                  <a:lnTo>
                    <a:pt x="117348" y="1228344"/>
                  </a:lnTo>
                  <a:lnTo>
                    <a:pt x="114300" y="1231392"/>
                  </a:lnTo>
                  <a:lnTo>
                    <a:pt x="117348" y="1235964"/>
                  </a:lnTo>
                  <a:lnTo>
                    <a:pt x="121920" y="1231392"/>
                  </a:lnTo>
                  <a:close/>
                </a:path>
                <a:path w="1831975" h="1309370">
                  <a:moveTo>
                    <a:pt x="128016" y="1260348"/>
                  </a:moveTo>
                  <a:lnTo>
                    <a:pt x="124968" y="1255776"/>
                  </a:lnTo>
                  <a:lnTo>
                    <a:pt x="120396" y="1258824"/>
                  </a:lnTo>
                  <a:lnTo>
                    <a:pt x="123444" y="1261872"/>
                  </a:lnTo>
                  <a:lnTo>
                    <a:pt x="128016" y="1260348"/>
                  </a:lnTo>
                  <a:close/>
                </a:path>
                <a:path w="1831975" h="1309370">
                  <a:moveTo>
                    <a:pt x="128016" y="1223772"/>
                  </a:moveTo>
                  <a:lnTo>
                    <a:pt x="123444" y="1220724"/>
                  </a:lnTo>
                  <a:lnTo>
                    <a:pt x="120396" y="1225283"/>
                  </a:lnTo>
                  <a:lnTo>
                    <a:pt x="124968" y="1228344"/>
                  </a:lnTo>
                  <a:lnTo>
                    <a:pt x="128016" y="1223772"/>
                  </a:lnTo>
                  <a:close/>
                </a:path>
                <a:path w="1831975" h="1309370">
                  <a:moveTo>
                    <a:pt x="131064" y="1251191"/>
                  </a:moveTo>
                  <a:lnTo>
                    <a:pt x="128016" y="1246632"/>
                  </a:lnTo>
                  <a:lnTo>
                    <a:pt x="123444" y="1248156"/>
                  </a:lnTo>
                  <a:lnTo>
                    <a:pt x="126492" y="1252728"/>
                  </a:lnTo>
                  <a:lnTo>
                    <a:pt x="131064" y="1251191"/>
                  </a:lnTo>
                  <a:close/>
                </a:path>
                <a:path w="1831975" h="1309370">
                  <a:moveTo>
                    <a:pt x="134112" y="1216152"/>
                  </a:moveTo>
                  <a:lnTo>
                    <a:pt x="129540" y="1213091"/>
                  </a:lnTo>
                  <a:lnTo>
                    <a:pt x="126492" y="1217676"/>
                  </a:lnTo>
                  <a:lnTo>
                    <a:pt x="131064" y="1220724"/>
                  </a:lnTo>
                  <a:lnTo>
                    <a:pt x="134112" y="1216152"/>
                  </a:lnTo>
                  <a:close/>
                </a:path>
                <a:path w="1831975" h="1309370">
                  <a:moveTo>
                    <a:pt x="135636" y="1254252"/>
                  </a:moveTo>
                  <a:lnTo>
                    <a:pt x="132588" y="1249680"/>
                  </a:lnTo>
                  <a:lnTo>
                    <a:pt x="129540" y="1252728"/>
                  </a:lnTo>
                  <a:lnTo>
                    <a:pt x="131064" y="1257300"/>
                  </a:lnTo>
                  <a:lnTo>
                    <a:pt x="135636" y="1254252"/>
                  </a:lnTo>
                  <a:close/>
                </a:path>
                <a:path w="1831975" h="1309370">
                  <a:moveTo>
                    <a:pt x="140208" y="1208532"/>
                  </a:moveTo>
                  <a:lnTo>
                    <a:pt x="135636" y="1205484"/>
                  </a:lnTo>
                  <a:lnTo>
                    <a:pt x="132588" y="1210056"/>
                  </a:lnTo>
                  <a:lnTo>
                    <a:pt x="137147" y="1213091"/>
                  </a:lnTo>
                  <a:lnTo>
                    <a:pt x="140208" y="1208532"/>
                  </a:lnTo>
                  <a:close/>
                </a:path>
                <a:path w="1831975" h="1309370">
                  <a:moveTo>
                    <a:pt x="143256" y="1248156"/>
                  </a:moveTo>
                  <a:lnTo>
                    <a:pt x="140208" y="1245108"/>
                  </a:lnTo>
                  <a:lnTo>
                    <a:pt x="139585" y="1245717"/>
                  </a:lnTo>
                  <a:lnTo>
                    <a:pt x="137147" y="1242060"/>
                  </a:lnTo>
                  <a:lnTo>
                    <a:pt x="132588" y="1245108"/>
                  </a:lnTo>
                  <a:lnTo>
                    <a:pt x="135636" y="1249680"/>
                  </a:lnTo>
                  <a:lnTo>
                    <a:pt x="137452" y="1248473"/>
                  </a:lnTo>
                  <a:lnTo>
                    <a:pt x="140208" y="1251191"/>
                  </a:lnTo>
                  <a:lnTo>
                    <a:pt x="143256" y="1248156"/>
                  </a:lnTo>
                  <a:close/>
                </a:path>
                <a:path w="1831975" h="1309370">
                  <a:moveTo>
                    <a:pt x="146304" y="1202436"/>
                  </a:moveTo>
                  <a:lnTo>
                    <a:pt x="143256" y="1197864"/>
                  </a:lnTo>
                  <a:lnTo>
                    <a:pt x="140208" y="1202436"/>
                  </a:lnTo>
                  <a:lnTo>
                    <a:pt x="143256" y="1205484"/>
                  </a:lnTo>
                  <a:lnTo>
                    <a:pt x="146304" y="1202436"/>
                  </a:lnTo>
                  <a:close/>
                </a:path>
                <a:path w="1831975" h="1309370">
                  <a:moveTo>
                    <a:pt x="150876" y="1243584"/>
                  </a:moveTo>
                  <a:lnTo>
                    <a:pt x="149352" y="1238999"/>
                  </a:lnTo>
                  <a:lnTo>
                    <a:pt x="146850" y="1240675"/>
                  </a:lnTo>
                  <a:lnTo>
                    <a:pt x="146304" y="1238999"/>
                  </a:lnTo>
                  <a:lnTo>
                    <a:pt x="141732" y="1240536"/>
                  </a:lnTo>
                  <a:lnTo>
                    <a:pt x="143256" y="1245108"/>
                  </a:lnTo>
                  <a:lnTo>
                    <a:pt x="146685" y="1243965"/>
                  </a:lnTo>
                  <a:lnTo>
                    <a:pt x="147828" y="1245108"/>
                  </a:lnTo>
                  <a:lnTo>
                    <a:pt x="150876" y="1243584"/>
                  </a:lnTo>
                  <a:close/>
                </a:path>
                <a:path w="1831975" h="1309370">
                  <a:moveTo>
                    <a:pt x="152400" y="1194816"/>
                  </a:moveTo>
                  <a:lnTo>
                    <a:pt x="149352" y="1191768"/>
                  </a:lnTo>
                  <a:lnTo>
                    <a:pt x="146304" y="1194816"/>
                  </a:lnTo>
                  <a:lnTo>
                    <a:pt x="149352" y="1197864"/>
                  </a:lnTo>
                  <a:lnTo>
                    <a:pt x="152400" y="1194816"/>
                  </a:lnTo>
                  <a:close/>
                </a:path>
                <a:path w="1831975" h="1309370">
                  <a:moveTo>
                    <a:pt x="158496" y="1187183"/>
                  </a:moveTo>
                  <a:lnTo>
                    <a:pt x="155448" y="1184148"/>
                  </a:lnTo>
                  <a:lnTo>
                    <a:pt x="152400" y="1187183"/>
                  </a:lnTo>
                  <a:lnTo>
                    <a:pt x="155448" y="1190244"/>
                  </a:lnTo>
                  <a:lnTo>
                    <a:pt x="158496" y="1187183"/>
                  </a:lnTo>
                  <a:close/>
                </a:path>
                <a:path w="1831975" h="1309370">
                  <a:moveTo>
                    <a:pt x="160020" y="1237488"/>
                  </a:moveTo>
                  <a:lnTo>
                    <a:pt x="156972" y="1232916"/>
                  </a:lnTo>
                  <a:lnTo>
                    <a:pt x="153924" y="1234948"/>
                  </a:lnTo>
                  <a:lnTo>
                    <a:pt x="150876" y="1235964"/>
                  </a:lnTo>
                  <a:lnTo>
                    <a:pt x="152400" y="1240536"/>
                  </a:lnTo>
                  <a:lnTo>
                    <a:pt x="154889" y="1239710"/>
                  </a:lnTo>
                  <a:lnTo>
                    <a:pt x="155448" y="1240536"/>
                  </a:lnTo>
                  <a:lnTo>
                    <a:pt x="160020" y="1237488"/>
                  </a:lnTo>
                  <a:close/>
                </a:path>
                <a:path w="1831975" h="1309370">
                  <a:moveTo>
                    <a:pt x="164592" y="1179576"/>
                  </a:moveTo>
                  <a:lnTo>
                    <a:pt x="161544" y="1176528"/>
                  </a:lnTo>
                  <a:lnTo>
                    <a:pt x="158496" y="1179576"/>
                  </a:lnTo>
                  <a:lnTo>
                    <a:pt x="161544" y="1182624"/>
                  </a:lnTo>
                  <a:lnTo>
                    <a:pt x="164592" y="1179576"/>
                  </a:lnTo>
                  <a:close/>
                </a:path>
                <a:path w="1831975" h="1309370">
                  <a:moveTo>
                    <a:pt x="167640" y="1231392"/>
                  </a:moveTo>
                  <a:lnTo>
                    <a:pt x="164592" y="1228344"/>
                  </a:lnTo>
                  <a:lnTo>
                    <a:pt x="160020" y="1229868"/>
                  </a:lnTo>
                  <a:lnTo>
                    <a:pt x="161671" y="1232369"/>
                  </a:lnTo>
                  <a:lnTo>
                    <a:pt x="160020" y="1232916"/>
                  </a:lnTo>
                  <a:lnTo>
                    <a:pt x="161544" y="1237488"/>
                  </a:lnTo>
                  <a:lnTo>
                    <a:pt x="166116" y="1234440"/>
                  </a:lnTo>
                  <a:lnTo>
                    <a:pt x="165354" y="1232916"/>
                  </a:lnTo>
                  <a:lnTo>
                    <a:pt x="167640" y="1231392"/>
                  </a:lnTo>
                  <a:close/>
                </a:path>
                <a:path w="1831975" h="1309370">
                  <a:moveTo>
                    <a:pt x="172212" y="1171956"/>
                  </a:moveTo>
                  <a:lnTo>
                    <a:pt x="167640" y="1168908"/>
                  </a:lnTo>
                  <a:lnTo>
                    <a:pt x="164592" y="1171956"/>
                  </a:lnTo>
                  <a:lnTo>
                    <a:pt x="169164" y="1174991"/>
                  </a:lnTo>
                  <a:lnTo>
                    <a:pt x="172212" y="1171956"/>
                  </a:lnTo>
                  <a:close/>
                </a:path>
                <a:path w="1831975" h="1309370">
                  <a:moveTo>
                    <a:pt x="175247" y="1226807"/>
                  </a:moveTo>
                  <a:lnTo>
                    <a:pt x="172212" y="1222248"/>
                  </a:lnTo>
                  <a:lnTo>
                    <a:pt x="169164" y="1225283"/>
                  </a:lnTo>
                  <a:lnTo>
                    <a:pt x="171437" y="1227582"/>
                  </a:lnTo>
                  <a:lnTo>
                    <a:pt x="169164" y="1228344"/>
                  </a:lnTo>
                  <a:lnTo>
                    <a:pt x="170688" y="1232916"/>
                  </a:lnTo>
                  <a:lnTo>
                    <a:pt x="175247" y="1231392"/>
                  </a:lnTo>
                  <a:lnTo>
                    <a:pt x="173951" y="1227467"/>
                  </a:lnTo>
                  <a:lnTo>
                    <a:pt x="175247" y="1226807"/>
                  </a:lnTo>
                  <a:close/>
                </a:path>
                <a:path w="1831975" h="1309370">
                  <a:moveTo>
                    <a:pt x="178308" y="1164336"/>
                  </a:moveTo>
                  <a:lnTo>
                    <a:pt x="173736" y="1161288"/>
                  </a:lnTo>
                  <a:lnTo>
                    <a:pt x="170688" y="1164336"/>
                  </a:lnTo>
                  <a:lnTo>
                    <a:pt x="175247" y="1168908"/>
                  </a:lnTo>
                  <a:lnTo>
                    <a:pt x="178308" y="1164336"/>
                  </a:lnTo>
                  <a:close/>
                </a:path>
                <a:path w="1831975" h="1309370">
                  <a:moveTo>
                    <a:pt x="184404" y="1226807"/>
                  </a:moveTo>
                  <a:lnTo>
                    <a:pt x="181356" y="1222248"/>
                  </a:lnTo>
                  <a:lnTo>
                    <a:pt x="182880" y="1220724"/>
                  </a:lnTo>
                  <a:lnTo>
                    <a:pt x="181356" y="1216152"/>
                  </a:lnTo>
                  <a:lnTo>
                    <a:pt x="176784" y="1219200"/>
                  </a:lnTo>
                  <a:lnTo>
                    <a:pt x="179819" y="1223772"/>
                  </a:lnTo>
                  <a:lnTo>
                    <a:pt x="178308" y="1225283"/>
                  </a:lnTo>
                  <a:lnTo>
                    <a:pt x="179832" y="1229868"/>
                  </a:lnTo>
                  <a:lnTo>
                    <a:pt x="184404" y="1226807"/>
                  </a:lnTo>
                  <a:close/>
                </a:path>
                <a:path w="1831975" h="1309370">
                  <a:moveTo>
                    <a:pt x="184404" y="1156716"/>
                  </a:moveTo>
                  <a:lnTo>
                    <a:pt x="179832" y="1153668"/>
                  </a:lnTo>
                  <a:lnTo>
                    <a:pt x="176784" y="1158240"/>
                  </a:lnTo>
                  <a:lnTo>
                    <a:pt x="181356" y="1161288"/>
                  </a:lnTo>
                  <a:lnTo>
                    <a:pt x="184404" y="1156716"/>
                  </a:lnTo>
                  <a:close/>
                </a:path>
                <a:path w="1831975" h="1309370">
                  <a:moveTo>
                    <a:pt x="190500" y="1149083"/>
                  </a:moveTo>
                  <a:lnTo>
                    <a:pt x="187452" y="1146048"/>
                  </a:lnTo>
                  <a:lnTo>
                    <a:pt x="182880" y="1150607"/>
                  </a:lnTo>
                  <a:lnTo>
                    <a:pt x="187452" y="1153668"/>
                  </a:lnTo>
                  <a:lnTo>
                    <a:pt x="190500" y="1149083"/>
                  </a:lnTo>
                  <a:close/>
                </a:path>
                <a:path w="1831975" h="1309370">
                  <a:moveTo>
                    <a:pt x="192024" y="1214628"/>
                  </a:moveTo>
                  <a:lnTo>
                    <a:pt x="188976" y="1211580"/>
                  </a:lnTo>
                  <a:lnTo>
                    <a:pt x="184404" y="1213091"/>
                  </a:lnTo>
                  <a:lnTo>
                    <a:pt x="187452" y="1217676"/>
                  </a:lnTo>
                  <a:lnTo>
                    <a:pt x="192024" y="1214628"/>
                  </a:lnTo>
                  <a:close/>
                </a:path>
                <a:path w="1831975" h="1309370">
                  <a:moveTo>
                    <a:pt x="193548" y="1223772"/>
                  </a:moveTo>
                  <a:lnTo>
                    <a:pt x="190500" y="1219200"/>
                  </a:lnTo>
                  <a:lnTo>
                    <a:pt x="185928" y="1220724"/>
                  </a:lnTo>
                  <a:lnTo>
                    <a:pt x="188976" y="1225283"/>
                  </a:lnTo>
                  <a:lnTo>
                    <a:pt x="193548" y="1223772"/>
                  </a:lnTo>
                  <a:close/>
                </a:path>
                <a:path w="1831975" h="1309370">
                  <a:moveTo>
                    <a:pt x="196596" y="1141476"/>
                  </a:moveTo>
                  <a:lnTo>
                    <a:pt x="193548" y="1138428"/>
                  </a:lnTo>
                  <a:lnTo>
                    <a:pt x="190500" y="1143000"/>
                  </a:lnTo>
                  <a:lnTo>
                    <a:pt x="193548" y="1146048"/>
                  </a:lnTo>
                  <a:lnTo>
                    <a:pt x="196596" y="1141476"/>
                  </a:lnTo>
                  <a:close/>
                </a:path>
                <a:path w="1831975" h="1309370">
                  <a:moveTo>
                    <a:pt x="199644" y="1210056"/>
                  </a:moveTo>
                  <a:lnTo>
                    <a:pt x="196596" y="1205484"/>
                  </a:lnTo>
                  <a:lnTo>
                    <a:pt x="192024" y="1208532"/>
                  </a:lnTo>
                  <a:lnTo>
                    <a:pt x="195072" y="1211580"/>
                  </a:lnTo>
                  <a:lnTo>
                    <a:pt x="199644" y="1210056"/>
                  </a:lnTo>
                  <a:close/>
                </a:path>
                <a:path w="1831975" h="1309370">
                  <a:moveTo>
                    <a:pt x="201168" y="1219200"/>
                  </a:moveTo>
                  <a:lnTo>
                    <a:pt x="199644" y="1214628"/>
                  </a:lnTo>
                  <a:lnTo>
                    <a:pt x="195072" y="1216152"/>
                  </a:lnTo>
                  <a:lnTo>
                    <a:pt x="198120" y="1220724"/>
                  </a:lnTo>
                  <a:lnTo>
                    <a:pt x="201168" y="1219200"/>
                  </a:lnTo>
                  <a:close/>
                </a:path>
                <a:path w="1831975" h="1309370">
                  <a:moveTo>
                    <a:pt x="202692" y="1135380"/>
                  </a:moveTo>
                  <a:lnTo>
                    <a:pt x="199644" y="1132332"/>
                  </a:lnTo>
                  <a:lnTo>
                    <a:pt x="196596" y="1135380"/>
                  </a:lnTo>
                  <a:lnTo>
                    <a:pt x="199644" y="1138428"/>
                  </a:lnTo>
                  <a:lnTo>
                    <a:pt x="202692" y="1135380"/>
                  </a:lnTo>
                  <a:close/>
                </a:path>
                <a:path w="1831975" h="1309370">
                  <a:moveTo>
                    <a:pt x="207264" y="1203960"/>
                  </a:moveTo>
                  <a:lnTo>
                    <a:pt x="204216" y="1199388"/>
                  </a:lnTo>
                  <a:lnTo>
                    <a:pt x="201168" y="1202436"/>
                  </a:lnTo>
                  <a:lnTo>
                    <a:pt x="204216" y="1207008"/>
                  </a:lnTo>
                  <a:lnTo>
                    <a:pt x="207264" y="1203960"/>
                  </a:lnTo>
                  <a:close/>
                </a:path>
                <a:path w="1831975" h="1309370">
                  <a:moveTo>
                    <a:pt x="208788" y="1127760"/>
                  </a:moveTo>
                  <a:lnTo>
                    <a:pt x="205740" y="1124699"/>
                  </a:lnTo>
                  <a:lnTo>
                    <a:pt x="202692" y="1127760"/>
                  </a:lnTo>
                  <a:lnTo>
                    <a:pt x="205740" y="1130808"/>
                  </a:lnTo>
                  <a:lnTo>
                    <a:pt x="208788" y="1127760"/>
                  </a:lnTo>
                  <a:close/>
                </a:path>
                <a:path w="1831975" h="1309370">
                  <a:moveTo>
                    <a:pt x="210312" y="1214628"/>
                  </a:moveTo>
                  <a:lnTo>
                    <a:pt x="208788" y="1211580"/>
                  </a:lnTo>
                  <a:lnTo>
                    <a:pt x="204216" y="1213091"/>
                  </a:lnTo>
                  <a:lnTo>
                    <a:pt x="205740" y="1217676"/>
                  </a:lnTo>
                  <a:lnTo>
                    <a:pt x="210312" y="1214628"/>
                  </a:lnTo>
                  <a:close/>
                </a:path>
                <a:path w="1831975" h="1309370">
                  <a:moveTo>
                    <a:pt x="214884" y="1197864"/>
                  </a:moveTo>
                  <a:lnTo>
                    <a:pt x="213347" y="1194816"/>
                  </a:lnTo>
                  <a:lnTo>
                    <a:pt x="208788" y="1196340"/>
                  </a:lnTo>
                  <a:lnTo>
                    <a:pt x="211836" y="1200899"/>
                  </a:lnTo>
                  <a:lnTo>
                    <a:pt x="214884" y="1197864"/>
                  </a:lnTo>
                  <a:close/>
                </a:path>
                <a:path w="1831975" h="1309370">
                  <a:moveTo>
                    <a:pt x="214884" y="1120140"/>
                  </a:moveTo>
                  <a:lnTo>
                    <a:pt x="211836" y="1117092"/>
                  </a:lnTo>
                  <a:lnTo>
                    <a:pt x="208788" y="1120140"/>
                  </a:lnTo>
                  <a:lnTo>
                    <a:pt x="211836" y="1123188"/>
                  </a:lnTo>
                  <a:lnTo>
                    <a:pt x="214884" y="1120140"/>
                  </a:lnTo>
                  <a:close/>
                </a:path>
                <a:path w="1831975" h="1309370">
                  <a:moveTo>
                    <a:pt x="219456" y="1211580"/>
                  </a:moveTo>
                  <a:lnTo>
                    <a:pt x="217932" y="1207008"/>
                  </a:lnTo>
                  <a:lnTo>
                    <a:pt x="213347" y="1208532"/>
                  </a:lnTo>
                  <a:lnTo>
                    <a:pt x="214884" y="1213091"/>
                  </a:lnTo>
                  <a:lnTo>
                    <a:pt x="219456" y="1211580"/>
                  </a:lnTo>
                  <a:close/>
                </a:path>
                <a:path w="1831975" h="1309370">
                  <a:moveTo>
                    <a:pt x="222504" y="1112507"/>
                  </a:moveTo>
                  <a:lnTo>
                    <a:pt x="217932" y="1109472"/>
                  </a:lnTo>
                  <a:lnTo>
                    <a:pt x="214884" y="1112507"/>
                  </a:lnTo>
                  <a:lnTo>
                    <a:pt x="219456" y="1115568"/>
                  </a:lnTo>
                  <a:lnTo>
                    <a:pt x="222504" y="1112507"/>
                  </a:lnTo>
                  <a:close/>
                </a:path>
                <a:path w="1831975" h="1309370">
                  <a:moveTo>
                    <a:pt x="224028" y="1193292"/>
                  </a:moveTo>
                  <a:lnTo>
                    <a:pt x="220980" y="1188707"/>
                  </a:lnTo>
                  <a:lnTo>
                    <a:pt x="216408" y="1191768"/>
                  </a:lnTo>
                  <a:lnTo>
                    <a:pt x="219456" y="1194816"/>
                  </a:lnTo>
                  <a:lnTo>
                    <a:pt x="224028" y="1193292"/>
                  </a:lnTo>
                  <a:close/>
                </a:path>
                <a:path w="1831975" h="1309370">
                  <a:moveTo>
                    <a:pt x="228600" y="1207008"/>
                  </a:moveTo>
                  <a:lnTo>
                    <a:pt x="227076" y="1202436"/>
                  </a:lnTo>
                  <a:lnTo>
                    <a:pt x="222504" y="1205484"/>
                  </a:lnTo>
                  <a:lnTo>
                    <a:pt x="224028" y="1210056"/>
                  </a:lnTo>
                  <a:lnTo>
                    <a:pt x="228600" y="1207008"/>
                  </a:lnTo>
                  <a:close/>
                </a:path>
                <a:path w="1831975" h="1309370">
                  <a:moveTo>
                    <a:pt x="228600" y="1104900"/>
                  </a:moveTo>
                  <a:lnTo>
                    <a:pt x="224028" y="1101852"/>
                  </a:lnTo>
                  <a:lnTo>
                    <a:pt x="220980" y="1104900"/>
                  </a:lnTo>
                  <a:lnTo>
                    <a:pt x="225552" y="1107948"/>
                  </a:lnTo>
                  <a:lnTo>
                    <a:pt x="228600" y="1104900"/>
                  </a:lnTo>
                  <a:close/>
                </a:path>
                <a:path w="1831975" h="1309370">
                  <a:moveTo>
                    <a:pt x="231648" y="1187183"/>
                  </a:moveTo>
                  <a:lnTo>
                    <a:pt x="228600" y="1182624"/>
                  </a:lnTo>
                  <a:lnTo>
                    <a:pt x="224028" y="1185672"/>
                  </a:lnTo>
                  <a:lnTo>
                    <a:pt x="227076" y="1190244"/>
                  </a:lnTo>
                  <a:lnTo>
                    <a:pt x="231648" y="1187183"/>
                  </a:lnTo>
                  <a:close/>
                </a:path>
                <a:path w="1831975" h="1309370">
                  <a:moveTo>
                    <a:pt x="234696" y="1097280"/>
                  </a:moveTo>
                  <a:lnTo>
                    <a:pt x="230124" y="1094232"/>
                  </a:lnTo>
                  <a:lnTo>
                    <a:pt x="227076" y="1098791"/>
                  </a:lnTo>
                  <a:lnTo>
                    <a:pt x="231648" y="1101852"/>
                  </a:lnTo>
                  <a:lnTo>
                    <a:pt x="234696" y="1097280"/>
                  </a:lnTo>
                  <a:close/>
                </a:path>
                <a:path w="1831975" h="1309370">
                  <a:moveTo>
                    <a:pt x="237744" y="1203960"/>
                  </a:moveTo>
                  <a:lnTo>
                    <a:pt x="236220" y="1199388"/>
                  </a:lnTo>
                  <a:lnTo>
                    <a:pt x="231648" y="1200899"/>
                  </a:lnTo>
                  <a:lnTo>
                    <a:pt x="233172" y="1205484"/>
                  </a:lnTo>
                  <a:lnTo>
                    <a:pt x="237744" y="1203960"/>
                  </a:lnTo>
                  <a:close/>
                </a:path>
                <a:path w="1831975" h="1309370">
                  <a:moveTo>
                    <a:pt x="239268" y="1181100"/>
                  </a:moveTo>
                  <a:lnTo>
                    <a:pt x="236220" y="1178052"/>
                  </a:lnTo>
                  <a:lnTo>
                    <a:pt x="233172" y="1179576"/>
                  </a:lnTo>
                  <a:lnTo>
                    <a:pt x="234696" y="1184148"/>
                  </a:lnTo>
                  <a:lnTo>
                    <a:pt x="239268" y="1181100"/>
                  </a:lnTo>
                  <a:close/>
                </a:path>
                <a:path w="1831975" h="1309370">
                  <a:moveTo>
                    <a:pt x="240792" y="1089660"/>
                  </a:moveTo>
                  <a:lnTo>
                    <a:pt x="237744" y="1086599"/>
                  </a:lnTo>
                  <a:lnTo>
                    <a:pt x="233172" y="1091184"/>
                  </a:lnTo>
                  <a:lnTo>
                    <a:pt x="237744" y="1094232"/>
                  </a:lnTo>
                  <a:lnTo>
                    <a:pt x="240792" y="1089660"/>
                  </a:lnTo>
                  <a:close/>
                </a:path>
                <a:path w="1831975" h="1309370">
                  <a:moveTo>
                    <a:pt x="246888" y="1199388"/>
                  </a:moveTo>
                  <a:lnTo>
                    <a:pt x="243840" y="1194816"/>
                  </a:lnTo>
                  <a:lnTo>
                    <a:pt x="239268" y="1196340"/>
                  </a:lnTo>
                  <a:lnTo>
                    <a:pt x="242316" y="1200899"/>
                  </a:lnTo>
                  <a:lnTo>
                    <a:pt x="246888" y="1199388"/>
                  </a:lnTo>
                  <a:close/>
                </a:path>
                <a:path w="1831975" h="1309370">
                  <a:moveTo>
                    <a:pt x="246888" y="1176528"/>
                  </a:moveTo>
                  <a:lnTo>
                    <a:pt x="243840" y="1171956"/>
                  </a:lnTo>
                  <a:lnTo>
                    <a:pt x="240792" y="1174991"/>
                  </a:lnTo>
                  <a:lnTo>
                    <a:pt x="243840" y="1178052"/>
                  </a:lnTo>
                  <a:lnTo>
                    <a:pt x="246888" y="1176528"/>
                  </a:lnTo>
                  <a:close/>
                </a:path>
                <a:path w="1831975" h="1309370">
                  <a:moveTo>
                    <a:pt x="246888" y="1082040"/>
                  </a:moveTo>
                  <a:lnTo>
                    <a:pt x="243840" y="1078992"/>
                  </a:lnTo>
                  <a:lnTo>
                    <a:pt x="240792" y="1083564"/>
                  </a:lnTo>
                  <a:lnTo>
                    <a:pt x="243840" y="1086599"/>
                  </a:lnTo>
                  <a:lnTo>
                    <a:pt x="246888" y="1082040"/>
                  </a:lnTo>
                  <a:close/>
                </a:path>
                <a:path w="1831975" h="1309370">
                  <a:moveTo>
                    <a:pt x="252984" y="1074407"/>
                  </a:moveTo>
                  <a:lnTo>
                    <a:pt x="249936" y="1071372"/>
                  </a:lnTo>
                  <a:lnTo>
                    <a:pt x="246888" y="1075944"/>
                  </a:lnTo>
                  <a:lnTo>
                    <a:pt x="249936" y="1078992"/>
                  </a:lnTo>
                  <a:lnTo>
                    <a:pt x="252984" y="1074407"/>
                  </a:lnTo>
                  <a:close/>
                </a:path>
                <a:path w="1831975" h="1309370">
                  <a:moveTo>
                    <a:pt x="256032" y="1194816"/>
                  </a:moveTo>
                  <a:lnTo>
                    <a:pt x="252984" y="1191768"/>
                  </a:lnTo>
                  <a:lnTo>
                    <a:pt x="248412" y="1193292"/>
                  </a:lnTo>
                  <a:lnTo>
                    <a:pt x="251447" y="1197864"/>
                  </a:lnTo>
                  <a:lnTo>
                    <a:pt x="256032" y="1194816"/>
                  </a:lnTo>
                  <a:close/>
                </a:path>
                <a:path w="1831975" h="1309370">
                  <a:moveTo>
                    <a:pt x="256032" y="1170432"/>
                  </a:moveTo>
                  <a:lnTo>
                    <a:pt x="252984" y="1165860"/>
                  </a:lnTo>
                  <a:lnTo>
                    <a:pt x="248412" y="1168908"/>
                  </a:lnTo>
                  <a:lnTo>
                    <a:pt x="251447" y="1173480"/>
                  </a:lnTo>
                  <a:lnTo>
                    <a:pt x="256032" y="1170432"/>
                  </a:lnTo>
                  <a:close/>
                </a:path>
                <a:path w="1831975" h="1309370">
                  <a:moveTo>
                    <a:pt x="259080" y="1068324"/>
                  </a:moveTo>
                  <a:lnTo>
                    <a:pt x="256032" y="1065276"/>
                  </a:lnTo>
                  <a:lnTo>
                    <a:pt x="252984" y="1068324"/>
                  </a:lnTo>
                  <a:lnTo>
                    <a:pt x="256032" y="1071372"/>
                  </a:lnTo>
                  <a:lnTo>
                    <a:pt x="259080" y="1068324"/>
                  </a:lnTo>
                  <a:close/>
                </a:path>
                <a:path w="1831975" h="1309370">
                  <a:moveTo>
                    <a:pt x="263652" y="1191768"/>
                  </a:moveTo>
                  <a:lnTo>
                    <a:pt x="262128" y="1187183"/>
                  </a:lnTo>
                  <a:lnTo>
                    <a:pt x="257556" y="1188707"/>
                  </a:lnTo>
                  <a:lnTo>
                    <a:pt x="259080" y="1193292"/>
                  </a:lnTo>
                  <a:lnTo>
                    <a:pt x="263652" y="1191768"/>
                  </a:lnTo>
                  <a:close/>
                </a:path>
                <a:path w="1831975" h="1309370">
                  <a:moveTo>
                    <a:pt x="263652" y="1164336"/>
                  </a:moveTo>
                  <a:lnTo>
                    <a:pt x="260604" y="1161288"/>
                  </a:lnTo>
                  <a:lnTo>
                    <a:pt x="256032" y="1162799"/>
                  </a:lnTo>
                  <a:lnTo>
                    <a:pt x="259080" y="1167384"/>
                  </a:lnTo>
                  <a:lnTo>
                    <a:pt x="263652" y="1164336"/>
                  </a:lnTo>
                  <a:close/>
                </a:path>
                <a:path w="1831975" h="1309370">
                  <a:moveTo>
                    <a:pt x="266700" y="1060691"/>
                  </a:moveTo>
                  <a:lnTo>
                    <a:pt x="262128" y="1057656"/>
                  </a:lnTo>
                  <a:lnTo>
                    <a:pt x="259080" y="1060691"/>
                  </a:lnTo>
                  <a:lnTo>
                    <a:pt x="262128" y="1063752"/>
                  </a:lnTo>
                  <a:lnTo>
                    <a:pt x="266700" y="1060691"/>
                  </a:lnTo>
                  <a:close/>
                </a:path>
                <a:path w="1831975" h="1309370">
                  <a:moveTo>
                    <a:pt x="271272" y="1159764"/>
                  </a:moveTo>
                  <a:lnTo>
                    <a:pt x="268224" y="1155192"/>
                  </a:lnTo>
                  <a:lnTo>
                    <a:pt x="265176" y="1158240"/>
                  </a:lnTo>
                  <a:lnTo>
                    <a:pt x="266700" y="1161288"/>
                  </a:lnTo>
                  <a:lnTo>
                    <a:pt x="271272" y="1159764"/>
                  </a:lnTo>
                  <a:close/>
                </a:path>
                <a:path w="1831975" h="1309370">
                  <a:moveTo>
                    <a:pt x="272796" y="1187183"/>
                  </a:moveTo>
                  <a:lnTo>
                    <a:pt x="271272" y="1182624"/>
                  </a:lnTo>
                  <a:lnTo>
                    <a:pt x="266700" y="1185672"/>
                  </a:lnTo>
                  <a:lnTo>
                    <a:pt x="268224" y="1190244"/>
                  </a:lnTo>
                  <a:lnTo>
                    <a:pt x="272796" y="1187183"/>
                  </a:lnTo>
                  <a:close/>
                </a:path>
                <a:path w="1831975" h="1309370">
                  <a:moveTo>
                    <a:pt x="272796" y="1053084"/>
                  </a:moveTo>
                  <a:lnTo>
                    <a:pt x="268224" y="1050036"/>
                  </a:lnTo>
                  <a:lnTo>
                    <a:pt x="265176" y="1053084"/>
                  </a:lnTo>
                  <a:lnTo>
                    <a:pt x="269748" y="1056132"/>
                  </a:lnTo>
                  <a:lnTo>
                    <a:pt x="272796" y="1053084"/>
                  </a:lnTo>
                  <a:close/>
                </a:path>
                <a:path w="1831975" h="1309370">
                  <a:moveTo>
                    <a:pt x="278892" y="1153668"/>
                  </a:moveTo>
                  <a:lnTo>
                    <a:pt x="275844" y="1149083"/>
                  </a:lnTo>
                  <a:lnTo>
                    <a:pt x="272796" y="1152144"/>
                  </a:lnTo>
                  <a:lnTo>
                    <a:pt x="275844" y="1156716"/>
                  </a:lnTo>
                  <a:lnTo>
                    <a:pt x="278892" y="1153668"/>
                  </a:lnTo>
                  <a:close/>
                </a:path>
                <a:path w="1831975" h="1309370">
                  <a:moveTo>
                    <a:pt x="278892" y="1045464"/>
                  </a:moveTo>
                  <a:lnTo>
                    <a:pt x="274320" y="1042416"/>
                  </a:lnTo>
                  <a:lnTo>
                    <a:pt x="271272" y="1045464"/>
                  </a:lnTo>
                  <a:lnTo>
                    <a:pt x="275844" y="1048499"/>
                  </a:lnTo>
                  <a:lnTo>
                    <a:pt x="278892" y="1045464"/>
                  </a:lnTo>
                  <a:close/>
                </a:path>
                <a:path w="1831975" h="1309370">
                  <a:moveTo>
                    <a:pt x="281940" y="1184148"/>
                  </a:moveTo>
                  <a:lnTo>
                    <a:pt x="280416" y="1179576"/>
                  </a:lnTo>
                  <a:lnTo>
                    <a:pt x="275844" y="1181100"/>
                  </a:lnTo>
                  <a:lnTo>
                    <a:pt x="277368" y="1185672"/>
                  </a:lnTo>
                  <a:lnTo>
                    <a:pt x="281940" y="1184148"/>
                  </a:lnTo>
                  <a:close/>
                </a:path>
                <a:path w="1831975" h="1309370">
                  <a:moveTo>
                    <a:pt x="284988" y="1037844"/>
                  </a:moveTo>
                  <a:lnTo>
                    <a:pt x="280416" y="1034783"/>
                  </a:lnTo>
                  <a:lnTo>
                    <a:pt x="277368" y="1037844"/>
                  </a:lnTo>
                  <a:lnTo>
                    <a:pt x="281940" y="1040892"/>
                  </a:lnTo>
                  <a:lnTo>
                    <a:pt x="284988" y="1037844"/>
                  </a:lnTo>
                  <a:close/>
                </a:path>
                <a:path w="1831975" h="1309370">
                  <a:moveTo>
                    <a:pt x="288036" y="1147572"/>
                  </a:moveTo>
                  <a:lnTo>
                    <a:pt x="284988" y="1144524"/>
                  </a:lnTo>
                  <a:lnTo>
                    <a:pt x="280416" y="1146048"/>
                  </a:lnTo>
                  <a:lnTo>
                    <a:pt x="283464" y="1150607"/>
                  </a:lnTo>
                  <a:lnTo>
                    <a:pt x="288036" y="1147572"/>
                  </a:lnTo>
                  <a:close/>
                </a:path>
                <a:path w="1831975" h="1309370">
                  <a:moveTo>
                    <a:pt x="291084" y="1179576"/>
                  </a:moveTo>
                  <a:lnTo>
                    <a:pt x="289547" y="1174991"/>
                  </a:lnTo>
                  <a:lnTo>
                    <a:pt x="284988" y="1176528"/>
                  </a:lnTo>
                  <a:lnTo>
                    <a:pt x="286512" y="1181100"/>
                  </a:lnTo>
                  <a:lnTo>
                    <a:pt x="291084" y="1179576"/>
                  </a:lnTo>
                  <a:close/>
                </a:path>
                <a:path w="1831975" h="1309370">
                  <a:moveTo>
                    <a:pt x="291084" y="1030224"/>
                  </a:moveTo>
                  <a:lnTo>
                    <a:pt x="288036" y="1027176"/>
                  </a:lnTo>
                  <a:lnTo>
                    <a:pt x="284988" y="1031748"/>
                  </a:lnTo>
                  <a:lnTo>
                    <a:pt x="288036" y="1034783"/>
                  </a:lnTo>
                  <a:lnTo>
                    <a:pt x="291084" y="1030224"/>
                  </a:lnTo>
                  <a:close/>
                </a:path>
                <a:path w="1831975" h="1309370">
                  <a:moveTo>
                    <a:pt x="295656" y="1141476"/>
                  </a:moveTo>
                  <a:lnTo>
                    <a:pt x="292608" y="1138428"/>
                  </a:lnTo>
                  <a:lnTo>
                    <a:pt x="288036" y="1141476"/>
                  </a:lnTo>
                  <a:lnTo>
                    <a:pt x="291084" y="1144524"/>
                  </a:lnTo>
                  <a:lnTo>
                    <a:pt x="295656" y="1141476"/>
                  </a:lnTo>
                  <a:close/>
                </a:path>
                <a:path w="1831975" h="1309370">
                  <a:moveTo>
                    <a:pt x="297180" y="1022591"/>
                  </a:moveTo>
                  <a:lnTo>
                    <a:pt x="294132" y="1019556"/>
                  </a:lnTo>
                  <a:lnTo>
                    <a:pt x="291084" y="1024115"/>
                  </a:lnTo>
                  <a:lnTo>
                    <a:pt x="294132" y="1027176"/>
                  </a:lnTo>
                  <a:lnTo>
                    <a:pt x="297180" y="1022591"/>
                  </a:lnTo>
                  <a:close/>
                </a:path>
                <a:path w="1831975" h="1309370">
                  <a:moveTo>
                    <a:pt x="300228" y="1174991"/>
                  </a:moveTo>
                  <a:lnTo>
                    <a:pt x="297180" y="1170432"/>
                  </a:lnTo>
                  <a:lnTo>
                    <a:pt x="294132" y="1173480"/>
                  </a:lnTo>
                  <a:lnTo>
                    <a:pt x="295656" y="1178052"/>
                  </a:lnTo>
                  <a:lnTo>
                    <a:pt x="300228" y="1174991"/>
                  </a:lnTo>
                  <a:close/>
                </a:path>
                <a:path w="1831975" h="1309370">
                  <a:moveTo>
                    <a:pt x="303276" y="1136891"/>
                  </a:moveTo>
                  <a:lnTo>
                    <a:pt x="300228" y="1132332"/>
                  </a:lnTo>
                  <a:lnTo>
                    <a:pt x="297180" y="1135380"/>
                  </a:lnTo>
                  <a:lnTo>
                    <a:pt x="298704" y="1139952"/>
                  </a:lnTo>
                  <a:lnTo>
                    <a:pt x="303276" y="1136891"/>
                  </a:lnTo>
                  <a:close/>
                </a:path>
                <a:path w="1831975" h="1309370">
                  <a:moveTo>
                    <a:pt x="303276" y="1014984"/>
                  </a:moveTo>
                  <a:lnTo>
                    <a:pt x="300228" y="1011936"/>
                  </a:lnTo>
                  <a:lnTo>
                    <a:pt x="297180" y="1016508"/>
                  </a:lnTo>
                  <a:lnTo>
                    <a:pt x="300228" y="1019556"/>
                  </a:lnTo>
                  <a:lnTo>
                    <a:pt x="303276" y="1014984"/>
                  </a:lnTo>
                  <a:close/>
                </a:path>
                <a:path w="1831975" h="1309370">
                  <a:moveTo>
                    <a:pt x="309372" y="1171956"/>
                  </a:moveTo>
                  <a:lnTo>
                    <a:pt x="306324" y="1167384"/>
                  </a:lnTo>
                  <a:lnTo>
                    <a:pt x="301752" y="1168908"/>
                  </a:lnTo>
                  <a:lnTo>
                    <a:pt x="304800" y="1173480"/>
                  </a:lnTo>
                  <a:lnTo>
                    <a:pt x="309372" y="1171956"/>
                  </a:lnTo>
                  <a:close/>
                </a:path>
                <a:path w="1831975" h="1309370">
                  <a:moveTo>
                    <a:pt x="309372" y="1008888"/>
                  </a:moveTo>
                  <a:lnTo>
                    <a:pt x="306324" y="1004316"/>
                  </a:lnTo>
                  <a:lnTo>
                    <a:pt x="303276" y="1008888"/>
                  </a:lnTo>
                  <a:lnTo>
                    <a:pt x="306324" y="1011936"/>
                  </a:lnTo>
                  <a:lnTo>
                    <a:pt x="309372" y="1008888"/>
                  </a:lnTo>
                  <a:close/>
                </a:path>
                <a:path w="1831975" h="1309370">
                  <a:moveTo>
                    <a:pt x="310896" y="1130808"/>
                  </a:moveTo>
                  <a:lnTo>
                    <a:pt x="307848" y="1127760"/>
                  </a:lnTo>
                  <a:lnTo>
                    <a:pt x="304800" y="1129284"/>
                  </a:lnTo>
                  <a:lnTo>
                    <a:pt x="307848" y="1133856"/>
                  </a:lnTo>
                  <a:lnTo>
                    <a:pt x="310896" y="1130808"/>
                  </a:lnTo>
                  <a:close/>
                </a:path>
                <a:path w="1831975" h="1309370">
                  <a:moveTo>
                    <a:pt x="316992" y="1167384"/>
                  </a:moveTo>
                  <a:lnTo>
                    <a:pt x="315468" y="1162799"/>
                  </a:lnTo>
                  <a:lnTo>
                    <a:pt x="310896" y="1165860"/>
                  </a:lnTo>
                  <a:lnTo>
                    <a:pt x="312420" y="1170432"/>
                  </a:lnTo>
                  <a:lnTo>
                    <a:pt x="316992" y="1167384"/>
                  </a:lnTo>
                  <a:close/>
                </a:path>
                <a:path w="1831975" h="1309370">
                  <a:moveTo>
                    <a:pt x="316992" y="1001268"/>
                  </a:moveTo>
                  <a:lnTo>
                    <a:pt x="312420" y="998207"/>
                  </a:lnTo>
                  <a:lnTo>
                    <a:pt x="309372" y="1001268"/>
                  </a:lnTo>
                  <a:lnTo>
                    <a:pt x="312420" y="1004316"/>
                  </a:lnTo>
                  <a:lnTo>
                    <a:pt x="316992" y="1001268"/>
                  </a:lnTo>
                  <a:close/>
                </a:path>
                <a:path w="1831975" h="1309370">
                  <a:moveTo>
                    <a:pt x="318516" y="1124699"/>
                  </a:moveTo>
                  <a:lnTo>
                    <a:pt x="316992" y="1121664"/>
                  </a:lnTo>
                  <a:lnTo>
                    <a:pt x="312420" y="1124699"/>
                  </a:lnTo>
                  <a:lnTo>
                    <a:pt x="315468" y="1127760"/>
                  </a:lnTo>
                  <a:lnTo>
                    <a:pt x="318516" y="1124699"/>
                  </a:lnTo>
                  <a:close/>
                </a:path>
                <a:path w="1831975" h="1309370">
                  <a:moveTo>
                    <a:pt x="323088" y="993648"/>
                  </a:moveTo>
                  <a:lnTo>
                    <a:pt x="318516" y="990600"/>
                  </a:lnTo>
                  <a:lnTo>
                    <a:pt x="315468" y="993648"/>
                  </a:lnTo>
                  <a:lnTo>
                    <a:pt x="320040" y="996683"/>
                  </a:lnTo>
                  <a:lnTo>
                    <a:pt x="323088" y="993648"/>
                  </a:lnTo>
                  <a:close/>
                </a:path>
                <a:path w="1831975" h="1309370">
                  <a:moveTo>
                    <a:pt x="326136" y="1164336"/>
                  </a:moveTo>
                  <a:lnTo>
                    <a:pt x="324612" y="1159764"/>
                  </a:lnTo>
                  <a:lnTo>
                    <a:pt x="320040" y="1161288"/>
                  </a:lnTo>
                  <a:lnTo>
                    <a:pt x="321564" y="1165860"/>
                  </a:lnTo>
                  <a:lnTo>
                    <a:pt x="326136" y="1164336"/>
                  </a:lnTo>
                  <a:close/>
                </a:path>
                <a:path w="1831975" h="1309370">
                  <a:moveTo>
                    <a:pt x="327647" y="1120140"/>
                  </a:moveTo>
                  <a:lnTo>
                    <a:pt x="324612" y="1115568"/>
                  </a:lnTo>
                  <a:lnTo>
                    <a:pt x="320040" y="1118616"/>
                  </a:lnTo>
                  <a:lnTo>
                    <a:pt x="323088" y="1123188"/>
                  </a:lnTo>
                  <a:lnTo>
                    <a:pt x="327647" y="1120140"/>
                  </a:lnTo>
                  <a:close/>
                </a:path>
                <a:path w="1831975" h="1309370">
                  <a:moveTo>
                    <a:pt x="329184" y="986015"/>
                  </a:moveTo>
                  <a:lnTo>
                    <a:pt x="324612" y="982980"/>
                  </a:lnTo>
                  <a:lnTo>
                    <a:pt x="321564" y="986015"/>
                  </a:lnTo>
                  <a:lnTo>
                    <a:pt x="326136" y="989076"/>
                  </a:lnTo>
                  <a:lnTo>
                    <a:pt x="329184" y="986015"/>
                  </a:lnTo>
                  <a:close/>
                </a:path>
                <a:path w="1831975" h="1309370">
                  <a:moveTo>
                    <a:pt x="335280" y="1159764"/>
                  </a:moveTo>
                  <a:lnTo>
                    <a:pt x="333756" y="1155192"/>
                  </a:lnTo>
                  <a:lnTo>
                    <a:pt x="329184" y="1156716"/>
                  </a:lnTo>
                  <a:lnTo>
                    <a:pt x="330708" y="1161288"/>
                  </a:lnTo>
                  <a:lnTo>
                    <a:pt x="335280" y="1159764"/>
                  </a:lnTo>
                  <a:close/>
                </a:path>
                <a:path w="1831975" h="1309370">
                  <a:moveTo>
                    <a:pt x="335280" y="1114044"/>
                  </a:moveTo>
                  <a:lnTo>
                    <a:pt x="332232" y="1109472"/>
                  </a:lnTo>
                  <a:lnTo>
                    <a:pt x="327647" y="1112507"/>
                  </a:lnTo>
                  <a:lnTo>
                    <a:pt x="330708" y="1117092"/>
                  </a:lnTo>
                  <a:lnTo>
                    <a:pt x="335280" y="1114044"/>
                  </a:lnTo>
                  <a:close/>
                </a:path>
                <a:path w="1831975" h="1309370">
                  <a:moveTo>
                    <a:pt x="335280" y="978408"/>
                  </a:moveTo>
                  <a:lnTo>
                    <a:pt x="330708" y="975360"/>
                  </a:lnTo>
                  <a:lnTo>
                    <a:pt x="327647" y="978408"/>
                  </a:lnTo>
                  <a:lnTo>
                    <a:pt x="332232" y="981456"/>
                  </a:lnTo>
                  <a:lnTo>
                    <a:pt x="335280" y="978408"/>
                  </a:lnTo>
                  <a:close/>
                </a:path>
                <a:path w="1831975" h="1309370">
                  <a:moveTo>
                    <a:pt x="341376" y="970788"/>
                  </a:moveTo>
                  <a:lnTo>
                    <a:pt x="338328" y="967740"/>
                  </a:lnTo>
                  <a:lnTo>
                    <a:pt x="335280" y="970788"/>
                  </a:lnTo>
                  <a:lnTo>
                    <a:pt x="338328" y="975360"/>
                  </a:lnTo>
                  <a:lnTo>
                    <a:pt x="341376" y="970788"/>
                  </a:lnTo>
                  <a:close/>
                </a:path>
                <a:path w="1831975" h="1309370">
                  <a:moveTo>
                    <a:pt x="342900" y="1107948"/>
                  </a:moveTo>
                  <a:lnTo>
                    <a:pt x="339852" y="1104900"/>
                  </a:lnTo>
                  <a:lnTo>
                    <a:pt x="336804" y="1107948"/>
                  </a:lnTo>
                  <a:lnTo>
                    <a:pt x="339852" y="1110983"/>
                  </a:lnTo>
                  <a:lnTo>
                    <a:pt x="342900" y="1107948"/>
                  </a:lnTo>
                  <a:close/>
                </a:path>
                <a:path w="1831975" h="1309370">
                  <a:moveTo>
                    <a:pt x="344424" y="1155192"/>
                  </a:moveTo>
                  <a:lnTo>
                    <a:pt x="342900" y="1150607"/>
                  </a:lnTo>
                  <a:lnTo>
                    <a:pt x="338328" y="1153668"/>
                  </a:lnTo>
                  <a:lnTo>
                    <a:pt x="339852" y="1158240"/>
                  </a:lnTo>
                  <a:lnTo>
                    <a:pt x="344424" y="1155192"/>
                  </a:lnTo>
                  <a:close/>
                </a:path>
                <a:path w="1831975" h="1309370">
                  <a:moveTo>
                    <a:pt x="347472" y="963168"/>
                  </a:moveTo>
                  <a:lnTo>
                    <a:pt x="344424" y="960107"/>
                  </a:lnTo>
                  <a:lnTo>
                    <a:pt x="341376" y="964692"/>
                  </a:lnTo>
                  <a:lnTo>
                    <a:pt x="344424" y="967740"/>
                  </a:lnTo>
                  <a:lnTo>
                    <a:pt x="347472" y="963168"/>
                  </a:lnTo>
                  <a:close/>
                </a:path>
                <a:path w="1831975" h="1309370">
                  <a:moveTo>
                    <a:pt x="350520" y="1103376"/>
                  </a:moveTo>
                  <a:lnTo>
                    <a:pt x="348996" y="1098791"/>
                  </a:lnTo>
                  <a:lnTo>
                    <a:pt x="344424" y="1101852"/>
                  </a:lnTo>
                  <a:lnTo>
                    <a:pt x="347472" y="1106424"/>
                  </a:lnTo>
                  <a:lnTo>
                    <a:pt x="350520" y="1103376"/>
                  </a:lnTo>
                  <a:close/>
                </a:path>
                <a:path w="1831975" h="1309370">
                  <a:moveTo>
                    <a:pt x="353568" y="1152144"/>
                  </a:moveTo>
                  <a:lnTo>
                    <a:pt x="350520" y="1147572"/>
                  </a:lnTo>
                  <a:lnTo>
                    <a:pt x="347472" y="1149083"/>
                  </a:lnTo>
                  <a:lnTo>
                    <a:pt x="348996" y="1153668"/>
                  </a:lnTo>
                  <a:lnTo>
                    <a:pt x="353568" y="1152144"/>
                  </a:lnTo>
                  <a:close/>
                </a:path>
                <a:path w="1831975" h="1309370">
                  <a:moveTo>
                    <a:pt x="353568" y="955548"/>
                  </a:moveTo>
                  <a:lnTo>
                    <a:pt x="350520" y="952500"/>
                  </a:lnTo>
                  <a:lnTo>
                    <a:pt x="347472" y="957072"/>
                  </a:lnTo>
                  <a:lnTo>
                    <a:pt x="350520" y="960107"/>
                  </a:lnTo>
                  <a:lnTo>
                    <a:pt x="353568" y="955548"/>
                  </a:lnTo>
                  <a:close/>
                </a:path>
                <a:path w="1831975" h="1309370">
                  <a:moveTo>
                    <a:pt x="359664" y="1097280"/>
                  </a:moveTo>
                  <a:lnTo>
                    <a:pt x="356616" y="1092708"/>
                  </a:lnTo>
                  <a:lnTo>
                    <a:pt x="352044" y="1095756"/>
                  </a:lnTo>
                  <a:lnTo>
                    <a:pt x="355092" y="1100328"/>
                  </a:lnTo>
                  <a:lnTo>
                    <a:pt x="359664" y="1097280"/>
                  </a:lnTo>
                  <a:close/>
                </a:path>
                <a:path w="1831975" h="1309370">
                  <a:moveTo>
                    <a:pt x="359664" y="947915"/>
                  </a:moveTo>
                  <a:lnTo>
                    <a:pt x="356616" y="944880"/>
                  </a:lnTo>
                  <a:lnTo>
                    <a:pt x="353568" y="949452"/>
                  </a:lnTo>
                  <a:lnTo>
                    <a:pt x="356616" y="952500"/>
                  </a:lnTo>
                  <a:lnTo>
                    <a:pt x="359664" y="947915"/>
                  </a:lnTo>
                  <a:close/>
                </a:path>
                <a:path w="1831975" h="1309370">
                  <a:moveTo>
                    <a:pt x="362712" y="1147572"/>
                  </a:moveTo>
                  <a:lnTo>
                    <a:pt x="359664" y="1143000"/>
                  </a:lnTo>
                  <a:lnTo>
                    <a:pt x="355092" y="1146048"/>
                  </a:lnTo>
                  <a:lnTo>
                    <a:pt x="358140" y="1149083"/>
                  </a:lnTo>
                  <a:lnTo>
                    <a:pt x="362712" y="1147572"/>
                  </a:lnTo>
                  <a:close/>
                </a:path>
                <a:path w="1831975" h="1309370">
                  <a:moveTo>
                    <a:pt x="367284" y="1091184"/>
                  </a:moveTo>
                  <a:lnTo>
                    <a:pt x="364236" y="1088136"/>
                  </a:lnTo>
                  <a:lnTo>
                    <a:pt x="359664" y="1091184"/>
                  </a:lnTo>
                  <a:lnTo>
                    <a:pt x="362712" y="1094232"/>
                  </a:lnTo>
                  <a:lnTo>
                    <a:pt x="367284" y="1091184"/>
                  </a:lnTo>
                  <a:close/>
                </a:path>
                <a:path w="1831975" h="1309370">
                  <a:moveTo>
                    <a:pt x="367284" y="941832"/>
                  </a:moveTo>
                  <a:lnTo>
                    <a:pt x="362712" y="937260"/>
                  </a:lnTo>
                  <a:lnTo>
                    <a:pt x="359664" y="941832"/>
                  </a:lnTo>
                  <a:lnTo>
                    <a:pt x="364236" y="944880"/>
                  </a:lnTo>
                  <a:lnTo>
                    <a:pt x="367284" y="941832"/>
                  </a:lnTo>
                  <a:close/>
                </a:path>
                <a:path w="1831975" h="1309370">
                  <a:moveTo>
                    <a:pt x="370332" y="1144524"/>
                  </a:moveTo>
                  <a:lnTo>
                    <a:pt x="368808" y="1139952"/>
                  </a:lnTo>
                  <a:lnTo>
                    <a:pt x="364236" y="1141476"/>
                  </a:lnTo>
                  <a:lnTo>
                    <a:pt x="367284" y="1146048"/>
                  </a:lnTo>
                  <a:lnTo>
                    <a:pt x="370332" y="1144524"/>
                  </a:lnTo>
                  <a:close/>
                </a:path>
                <a:path w="1831975" h="1309370">
                  <a:moveTo>
                    <a:pt x="373380" y="934199"/>
                  </a:moveTo>
                  <a:lnTo>
                    <a:pt x="368808" y="931164"/>
                  </a:lnTo>
                  <a:lnTo>
                    <a:pt x="365747" y="934199"/>
                  </a:lnTo>
                  <a:lnTo>
                    <a:pt x="370332" y="937260"/>
                  </a:lnTo>
                  <a:lnTo>
                    <a:pt x="373380" y="934199"/>
                  </a:lnTo>
                  <a:close/>
                </a:path>
                <a:path w="1831975" h="1309370">
                  <a:moveTo>
                    <a:pt x="374904" y="1086599"/>
                  </a:moveTo>
                  <a:lnTo>
                    <a:pt x="371856" y="1082040"/>
                  </a:lnTo>
                  <a:lnTo>
                    <a:pt x="368808" y="1085088"/>
                  </a:lnTo>
                  <a:lnTo>
                    <a:pt x="370332" y="1089660"/>
                  </a:lnTo>
                  <a:lnTo>
                    <a:pt x="374904" y="1086599"/>
                  </a:lnTo>
                  <a:close/>
                </a:path>
                <a:path w="1831975" h="1309370">
                  <a:moveTo>
                    <a:pt x="379476" y="1139952"/>
                  </a:moveTo>
                  <a:lnTo>
                    <a:pt x="377952" y="1135380"/>
                  </a:lnTo>
                  <a:lnTo>
                    <a:pt x="373380" y="1136891"/>
                  </a:lnTo>
                  <a:lnTo>
                    <a:pt x="374904" y="1141476"/>
                  </a:lnTo>
                  <a:lnTo>
                    <a:pt x="379476" y="1139952"/>
                  </a:lnTo>
                  <a:close/>
                </a:path>
                <a:path w="1831975" h="1309370">
                  <a:moveTo>
                    <a:pt x="379476" y="926592"/>
                  </a:moveTo>
                  <a:lnTo>
                    <a:pt x="374904" y="923544"/>
                  </a:lnTo>
                  <a:lnTo>
                    <a:pt x="371856" y="926592"/>
                  </a:lnTo>
                  <a:lnTo>
                    <a:pt x="376428" y="929640"/>
                  </a:lnTo>
                  <a:lnTo>
                    <a:pt x="379476" y="926592"/>
                  </a:lnTo>
                  <a:close/>
                </a:path>
                <a:path w="1831975" h="1309370">
                  <a:moveTo>
                    <a:pt x="382524" y="1080516"/>
                  </a:moveTo>
                  <a:lnTo>
                    <a:pt x="381000" y="1075944"/>
                  </a:lnTo>
                  <a:lnTo>
                    <a:pt x="376428" y="1078992"/>
                  </a:lnTo>
                  <a:lnTo>
                    <a:pt x="379476" y="1083564"/>
                  </a:lnTo>
                  <a:lnTo>
                    <a:pt x="382524" y="1080516"/>
                  </a:lnTo>
                  <a:close/>
                </a:path>
                <a:path w="1831975" h="1309370">
                  <a:moveTo>
                    <a:pt x="385572" y="918972"/>
                  </a:moveTo>
                  <a:lnTo>
                    <a:pt x="382524" y="915924"/>
                  </a:lnTo>
                  <a:lnTo>
                    <a:pt x="377952" y="918972"/>
                  </a:lnTo>
                  <a:lnTo>
                    <a:pt x="382524" y="922007"/>
                  </a:lnTo>
                  <a:lnTo>
                    <a:pt x="385572" y="918972"/>
                  </a:lnTo>
                  <a:close/>
                </a:path>
                <a:path w="1831975" h="1309370">
                  <a:moveTo>
                    <a:pt x="388620" y="1135380"/>
                  </a:moveTo>
                  <a:lnTo>
                    <a:pt x="387096" y="1130808"/>
                  </a:lnTo>
                  <a:lnTo>
                    <a:pt x="382524" y="1133856"/>
                  </a:lnTo>
                  <a:lnTo>
                    <a:pt x="384048" y="1138428"/>
                  </a:lnTo>
                  <a:lnTo>
                    <a:pt x="388620" y="1135380"/>
                  </a:lnTo>
                  <a:close/>
                </a:path>
                <a:path w="1831975" h="1309370">
                  <a:moveTo>
                    <a:pt x="391668" y="1074407"/>
                  </a:moveTo>
                  <a:lnTo>
                    <a:pt x="388620" y="1071372"/>
                  </a:lnTo>
                  <a:lnTo>
                    <a:pt x="384048" y="1074407"/>
                  </a:lnTo>
                  <a:lnTo>
                    <a:pt x="387096" y="1077468"/>
                  </a:lnTo>
                  <a:lnTo>
                    <a:pt x="391668" y="1074407"/>
                  </a:lnTo>
                  <a:close/>
                </a:path>
                <a:path w="1831975" h="1309370">
                  <a:moveTo>
                    <a:pt x="391668" y="911352"/>
                  </a:moveTo>
                  <a:lnTo>
                    <a:pt x="388620" y="908291"/>
                  </a:lnTo>
                  <a:lnTo>
                    <a:pt x="385572" y="911352"/>
                  </a:lnTo>
                  <a:lnTo>
                    <a:pt x="388620" y="914400"/>
                  </a:lnTo>
                  <a:lnTo>
                    <a:pt x="391668" y="911352"/>
                  </a:lnTo>
                  <a:close/>
                </a:path>
                <a:path w="1831975" h="1309370">
                  <a:moveTo>
                    <a:pt x="397764" y="1132332"/>
                  </a:moveTo>
                  <a:lnTo>
                    <a:pt x="396240" y="1127760"/>
                  </a:lnTo>
                  <a:lnTo>
                    <a:pt x="391668" y="1129284"/>
                  </a:lnTo>
                  <a:lnTo>
                    <a:pt x="393192" y="1133856"/>
                  </a:lnTo>
                  <a:lnTo>
                    <a:pt x="397764" y="1132332"/>
                  </a:lnTo>
                  <a:close/>
                </a:path>
                <a:path w="1831975" h="1309370">
                  <a:moveTo>
                    <a:pt x="397764" y="903732"/>
                  </a:moveTo>
                  <a:lnTo>
                    <a:pt x="394716" y="900684"/>
                  </a:lnTo>
                  <a:lnTo>
                    <a:pt x="391668" y="903732"/>
                  </a:lnTo>
                  <a:lnTo>
                    <a:pt x="394716" y="908291"/>
                  </a:lnTo>
                  <a:lnTo>
                    <a:pt x="397764" y="903732"/>
                  </a:lnTo>
                  <a:close/>
                </a:path>
                <a:path w="1831975" h="1309370">
                  <a:moveTo>
                    <a:pt x="399288" y="1069848"/>
                  </a:moveTo>
                  <a:lnTo>
                    <a:pt x="396240" y="1065276"/>
                  </a:lnTo>
                  <a:lnTo>
                    <a:pt x="391668" y="1068324"/>
                  </a:lnTo>
                  <a:lnTo>
                    <a:pt x="394716" y="1072883"/>
                  </a:lnTo>
                  <a:lnTo>
                    <a:pt x="399288" y="1069848"/>
                  </a:lnTo>
                  <a:close/>
                </a:path>
                <a:path w="1831975" h="1309370">
                  <a:moveTo>
                    <a:pt x="403847" y="896099"/>
                  </a:moveTo>
                  <a:lnTo>
                    <a:pt x="400812" y="893064"/>
                  </a:lnTo>
                  <a:lnTo>
                    <a:pt x="397764" y="897636"/>
                  </a:lnTo>
                  <a:lnTo>
                    <a:pt x="400812" y="900684"/>
                  </a:lnTo>
                  <a:lnTo>
                    <a:pt x="403847" y="896099"/>
                  </a:lnTo>
                  <a:close/>
                </a:path>
                <a:path w="1831975" h="1309370">
                  <a:moveTo>
                    <a:pt x="406908" y="1127760"/>
                  </a:moveTo>
                  <a:lnTo>
                    <a:pt x="405384" y="1123188"/>
                  </a:lnTo>
                  <a:lnTo>
                    <a:pt x="400812" y="1126236"/>
                  </a:lnTo>
                  <a:lnTo>
                    <a:pt x="402336" y="1129284"/>
                  </a:lnTo>
                  <a:lnTo>
                    <a:pt x="406908" y="1127760"/>
                  </a:lnTo>
                  <a:close/>
                </a:path>
                <a:path w="1831975" h="1309370">
                  <a:moveTo>
                    <a:pt x="406908" y="1063752"/>
                  </a:moveTo>
                  <a:lnTo>
                    <a:pt x="403847" y="1059180"/>
                  </a:lnTo>
                  <a:lnTo>
                    <a:pt x="400812" y="1062228"/>
                  </a:lnTo>
                  <a:lnTo>
                    <a:pt x="402336" y="1066800"/>
                  </a:lnTo>
                  <a:lnTo>
                    <a:pt x="406908" y="1063752"/>
                  </a:lnTo>
                  <a:close/>
                </a:path>
                <a:path w="1831975" h="1309370">
                  <a:moveTo>
                    <a:pt x="409956" y="888492"/>
                  </a:moveTo>
                  <a:lnTo>
                    <a:pt x="406908" y="885444"/>
                  </a:lnTo>
                  <a:lnTo>
                    <a:pt x="403847" y="890016"/>
                  </a:lnTo>
                  <a:lnTo>
                    <a:pt x="406908" y="893064"/>
                  </a:lnTo>
                  <a:lnTo>
                    <a:pt x="409956" y="888492"/>
                  </a:lnTo>
                  <a:close/>
                </a:path>
                <a:path w="1831975" h="1309370">
                  <a:moveTo>
                    <a:pt x="414528" y="1057656"/>
                  </a:moveTo>
                  <a:lnTo>
                    <a:pt x="411480" y="1054608"/>
                  </a:lnTo>
                  <a:lnTo>
                    <a:pt x="408432" y="1057656"/>
                  </a:lnTo>
                  <a:lnTo>
                    <a:pt x="411480" y="1060691"/>
                  </a:lnTo>
                  <a:lnTo>
                    <a:pt x="414528" y="1057656"/>
                  </a:lnTo>
                  <a:close/>
                </a:path>
                <a:path w="1831975" h="1309370">
                  <a:moveTo>
                    <a:pt x="416052" y="1124699"/>
                  </a:moveTo>
                  <a:lnTo>
                    <a:pt x="413004" y="1120140"/>
                  </a:lnTo>
                  <a:lnTo>
                    <a:pt x="408432" y="1121664"/>
                  </a:lnTo>
                  <a:lnTo>
                    <a:pt x="411480" y="1126236"/>
                  </a:lnTo>
                  <a:lnTo>
                    <a:pt x="416052" y="1124699"/>
                  </a:lnTo>
                  <a:close/>
                </a:path>
                <a:path w="1831975" h="1309370">
                  <a:moveTo>
                    <a:pt x="417576" y="880872"/>
                  </a:moveTo>
                  <a:lnTo>
                    <a:pt x="413004" y="877824"/>
                  </a:lnTo>
                  <a:lnTo>
                    <a:pt x="409956" y="882383"/>
                  </a:lnTo>
                  <a:lnTo>
                    <a:pt x="414528" y="885444"/>
                  </a:lnTo>
                  <a:lnTo>
                    <a:pt x="417576" y="880872"/>
                  </a:lnTo>
                  <a:close/>
                </a:path>
                <a:path w="1831975" h="1309370">
                  <a:moveTo>
                    <a:pt x="423672" y="1053084"/>
                  </a:moveTo>
                  <a:lnTo>
                    <a:pt x="420624" y="1048499"/>
                  </a:lnTo>
                  <a:lnTo>
                    <a:pt x="416052" y="1051560"/>
                  </a:lnTo>
                  <a:lnTo>
                    <a:pt x="419100" y="1056132"/>
                  </a:lnTo>
                  <a:lnTo>
                    <a:pt x="423672" y="1053084"/>
                  </a:lnTo>
                  <a:close/>
                </a:path>
                <a:path w="1831975" h="1309370">
                  <a:moveTo>
                    <a:pt x="423672" y="874776"/>
                  </a:moveTo>
                  <a:lnTo>
                    <a:pt x="419100" y="870191"/>
                  </a:lnTo>
                  <a:lnTo>
                    <a:pt x="416052" y="874776"/>
                  </a:lnTo>
                  <a:lnTo>
                    <a:pt x="420624" y="877824"/>
                  </a:lnTo>
                  <a:lnTo>
                    <a:pt x="423672" y="874776"/>
                  </a:lnTo>
                  <a:close/>
                </a:path>
                <a:path w="1831975" h="1309370">
                  <a:moveTo>
                    <a:pt x="425196" y="1120140"/>
                  </a:moveTo>
                  <a:lnTo>
                    <a:pt x="422148" y="1115568"/>
                  </a:lnTo>
                  <a:lnTo>
                    <a:pt x="417576" y="1117092"/>
                  </a:lnTo>
                  <a:lnTo>
                    <a:pt x="420624" y="1121664"/>
                  </a:lnTo>
                  <a:lnTo>
                    <a:pt x="425196" y="1120140"/>
                  </a:lnTo>
                  <a:close/>
                </a:path>
                <a:path w="1831975" h="1309370">
                  <a:moveTo>
                    <a:pt x="429768" y="867156"/>
                  </a:moveTo>
                  <a:lnTo>
                    <a:pt x="425196" y="864108"/>
                  </a:lnTo>
                  <a:lnTo>
                    <a:pt x="422148" y="867156"/>
                  </a:lnTo>
                  <a:lnTo>
                    <a:pt x="426720" y="870191"/>
                  </a:lnTo>
                  <a:lnTo>
                    <a:pt x="429768" y="867156"/>
                  </a:lnTo>
                  <a:close/>
                </a:path>
                <a:path w="1831975" h="1309370">
                  <a:moveTo>
                    <a:pt x="431292" y="1046988"/>
                  </a:moveTo>
                  <a:lnTo>
                    <a:pt x="428244" y="1042416"/>
                  </a:lnTo>
                  <a:lnTo>
                    <a:pt x="423672" y="1045464"/>
                  </a:lnTo>
                  <a:lnTo>
                    <a:pt x="426720" y="1050036"/>
                  </a:lnTo>
                  <a:lnTo>
                    <a:pt x="431292" y="1046988"/>
                  </a:lnTo>
                  <a:close/>
                </a:path>
                <a:path w="1831975" h="1309370">
                  <a:moveTo>
                    <a:pt x="432816" y="1115568"/>
                  </a:moveTo>
                  <a:lnTo>
                    <a:pt x="431292" y="1110983"/>
                  </a:lnTo>
                  <a:lnTo>
                    <a:pt x="426720" y="1114044"/>
                  </a:lnTo>
                  <a:lnTo>
                    <a:pt x="428244" y="1118616"/>
                  </a:lnTo>
                  <a:lnTo>
                    <a:pt x="432816" y="1115568"/>
                  </a:lnTo>
                  <a:close/>
                </a:path>
                <a:path w="1831975" h="1309370">
                  <a:moveTo>
                    <a:pt x="435864" y="859536"/>
                  </a:moveTo>
                  <a:lnTo>
                    <a:pt x="432816" y="856488"/>
                  </a:lnTo>
                  <a:lnTo>
                    <a:pt x="428244" y="859536"/>
                  </a:lnTo>
                  <a:lnTo>
                    <a:pt x="432816" y="862584"/>
                  </a:lnTo>
                  <a:lnTo>
                    <a:pt x="435864" y="859536"/>
                  </a:lnTo>
                  <a:close/>
                </a:path>
                <a:path w="1831975" h="1309370">
                  <a:moveTo>
                    <a:pt x="438912" y="1040892"/>
                  </a:moveTo>
                  <a:lnTo>
                    <a:pt x="435864" y="1037844"/>
                  </a:lnTo>
                  <a:lnTo>
                    <a:pt x="432816" y="1040892"/>
                  </a:lnTo>
                  <a:lnTo>
                    <a:pt x="434340" y="1043940"/>
                  </a:lnTo>
                  <a:lnTo>
                    <a:pt x="438912" y="1040892"/>
                  </a:lnTo>
                  <a:close/>
                </a:path>
                <a:path w="1831975" h="1309370">
                  <a:moveTo>
                    <a:pt x="441947" y="1112507"/>
                  </a:moveTo>
                  <a:lnTo>
                    <a:pt x="440436" y="1107948"/>
                  </a:lnTo>
                  <a:lnTo>
                    <a:pt x="435864" y="1109472"/>
                  </a:lnTo>
                  <a:lnTo>
                    <a:pt x="437388" y="1114044"/>
                  </a:lnTo>
                  <a:lnTo>
                    <a:pt x="441947" y="1112507"/>
                  </a:lnTo>
                  <a:close/>
                </a:path>
                <a:path w="1831975" h="1309370">
                  <a:moveTo>
                    <a:pt x="441947" y="851916"/>
                  </a:moveTo>
                  <a:lnTo>
                    <a:pt x="438912" y="848868"/>
                  </a:lnTo>
                  <a:lnTo>
                    <a:pt x="435864" y="851916"/>
                  </a:lnTo>
                  <a:lnTo>
                    <a:pt x="438912" y="854964"/>
                  </a:lnTo>
                  <a:lnTo>
                    <a:pt x="441947" y="851916"/>
                  </a:lnTo>
                  <a:close/>
                </a:path>
                <a:path w="1831975" h="1309370">
                  <a:moveTo>
                    <a:pt x="446532" y="1036307"/>
                  </a:moveTo>
                  <a:lnTo>
                    <a:pt x="443484" y="1031748"/>
                  </a:lnTo>
                  <a:lnTo>
                    <a:pt x="440436" y="1034783"/>
                  </a:lnTo>
                  <a:lnTo>
                    <a:pt x="443484" y="1039368"/>
                  </a:lnTo>
                  <a:lnTo>
                    <a:pt x="446532" y="1036307"/>
                  </a:lnTo>
                  <a:close/>
                </a:path>
                <a:path w="1831975" h="1309370">
                  <a:moveTo>
                    <a:pt x="448056" y="844283"/>
                  </a:moveTo>
                  <a:lnTo>
                    <a:pt x="445008" y="841248"/>
                  </a:lnTo>
                  <a:lnTo>
                    <a:pt x="441947" y="844283"/>
                  </a:lnTo>
                  <a:lnTo>
                    <a:pt x="445008" y="847344"/>
                  </a:lnTo>
                  <a:lnTo>
                    <a:pt x="448056" y="844283"/>
                  </a:lnTo>
                  <a:close/>
                </a:path>
                <a:path w="1831975" h="1309370">
                  <a:moveTo>
                    <a:pt x="451104" y="1107948"/>
                  </a:moveTo>
                  <a:lnTo>
                    <a:pt x="449580" y="1103376"/>
                  </a:lnTo>
                  <a:lnTo>
                    <a:pt x="445008" y="1106424"/>
                  </a:lnTo>
                  <a:lnTo>
                    <a:pt x="446532" y="1109472"/>
                  </a:lnTo>
                  <a:lnTo>
                    <a:pt x="451104" y="1107948"/>
                  </a:lnTo>
                  <a:close/>
                </a:path>
                <a:path w="1831975" h="1309370">
                  <a:moveTo>
                    <a:pt x="454152" y="1030224"/>
                  </a:moveTo>
                  <a:lnTo>
                    <a:pt x="452628" y="1025652"/>
                  </a:lnTo>
                  <a:lnTo>
                    <a:pt x="448056" y="1028700"/>
                  </a:lnTo>
                  <a:lnTo>
                    <a:pt x="451104" y="1033272"/>
                  </a:lnTo>
                  <a:lnTo>
                    <a:pt x="454152" y="1030224"/>
                  </a:lnTo>
                  <a:close/>
                </a:path>
                <a:path w="1831975" h="1309370">
                  <a:moveTo>
                    <a:pt x="454152" y="836676"/>
                  </a:moveTo>
                  <a:lnTo>
                    <a:pt x="451104" y="833615"/>
                  </a:lnTo>
                  <a:lnTo>
                    <a:pt x="448056" y="836676"/>
                  </a:lnTo>
                  <a:lnTo>
                    <a:pt x="451104" y="841248"/>
                  </a:lnTo>
                  <a:lnTo>
                    <a:pt x="454152" y="836676"/>
                  </a:lnTo>
                  <a:close/>
                </a:path>
                <a:path w="1831975" h="1309370">
                  <a:moveTo>
                    <a:pt x="460248" y="1104900"/>
                  </a:moveTo>
                  <a:lnTo>
                    <a:pt x="458724" y="1100328"/>
                  </a:lnTo>
                  <a:lnTo>
                    <a:pt x="454152" y="1101852"/>
                  </a:lnTo>
                  <a:lnTo>
                    <a:pt x="455676" y="1106424"/>
                  </a:lnTo>
                  <a:lnTo>
                    <a:pt x="460248" y="1104900"/>
                  </a:lnTo>
                  <a:close/>
                </a:path>
                <a:path w="1831975" h="1309370">
                  <a:moveTo>
                    <a:pt x="461772" y="829056"/>
                  </a:moveTo>
                  <a:lnTo>
                    <a:pt x="457200" y="826008"/>
                  </a:lnTo>
                  <a:lnTo>
                    <a:pt x="454152" y="830580"/>
                  </a:lnTo>
                  <a:lnTo>
                    <a:pt x="457200" y="833615"/>
                  </a:lnTo>
                  <a:lnTo>
                    <a:pt x="461772" y="829056"/>
                  </a:lnTo>
                  <a:close/>
                </a:path>
                <a:path w="1831975" h="1309370">
                  <a:moveTo>
                    <a:pt x="463296" y="1024115"/>
                  </a:moveTo>
                  <a:lnTo>
                    <a:pt x="460248" y="1021080"/>
                  </a:lnTo>
                  <a:lnTo>
                    <a:pt x="455676" y="1024115"/>
                  </a:lnTo>
                  <a:lnTo>
                    <a:pt x="458724" y="1027176"/>
                  </a:lnTo>
                  <a:lnTo>
                    <a:pt x="463296" y="1024115"/>
                  </a:lnTo>
                  <a:close/>
                </a:path>
                <a:path w="1831975" h="1309370">
                  <a:moveTo>
                    <a:pt x="467868" y="821436"/>
                  </a:moveTo>
                  <a:lnTo>
                    <a:pt x="463296" y="818388"/>
                  </a:lnTo>
                  <a:lnTo>
                    <a:pt x="460248" y="822960"/>
                  </a:lnTo>
                  <a:lnTo>
                    <a:pt x="464820" y="826008"/>
                  </a:lnTo>
                  <a:lnTo>
                    <a:pt x="467868" y="821436"/>
                  </a:lnTo>
                  <a:close/>
                </a:path>
                <a:path w="1831975" h="1309370">
                  <a:moveTo>
                    <a:pt x="469392" y="1100328"/>
                  </a:moveTo>
                  <a:lnTo>
                    <a:pt x="466344" y="1095756"/>
                  </a:lnTo>
                  <a:lnTo>
                    <a:pt x="463296" y="1097280"/>
                  </a:lnTo>
                  <a:lnTo>
                    <a:pt x="464820" y="1101852"/>
                  </a:lnTo>
                  <a:lnTo>
                    <a:pt x="469392" y="1100328"/>
                  </a:lnTo>
                  <a:close/>
                </a:path>
                <a:path w="1831975" h="1309370">
                  <a:moveTo>
                    <a:pt x="470916" y="1019556"/>
                  </a:moveTo>
                  <a:lnTo>
                    <a:pt x="467868" y="1014984"/>
                  </a:lnTo>
                  <a:lnTo>
                    <a:pt x="463296" y="1018032"/>
                  </a:lnTo>
                  <a:lnTo>
                    <a:pt x="466344" y="1021080"/>
                  </a:lnTo>
                  <a:lnTo>
                    <a:pt x="470916" y="1019556"/>
                  </a:lnTo>
                  <a:close/>
                </a:path>
                <a:path w="1831975" h="1309370">
                  <a:moveTo>
                    <a:pt x="473964" y="813816"/>
                  </a:moveTo>
                  <a:lnTo>
                    <a:pt x="469392" y="810768"/>
                  </a:lnTo>
                  <a:lnTo>
                    <a:pt x="466344" y="815340"/>
                  </a:lnTo>
                  <a:lnTo>
                    <a:pt x="470916" y="818388"/>
                  </a:lnTo>
                  <a:lnTo>
                    <a:pt x="473964" y="813816"/>
                  </a:lnTo>
                  <a:close/>
                </a:path>
                <a:path w="1831975" h="1309370">
                  <a:moveTo>
                    <a:pt x="478536" y="1095756"/>
                  </a:moveTo>
                  <a:lnTo>
                    <a:pt x="475488" y="1091184"/>
                  </a:lnTo>
                  <a:lnTo>
                    <a:pt x="470916" y="1094232"/>
                  </a:lnTo>
                  <a:lnTo>
                    <a:pt x="473964" y="1098791"/>
                  </a:lnTo>
                  <a:lnTo>
                    <a:pt x="478536" y="1095756"/>
                  </a:lnTo>
                  <a:close/>
                </a:path>
                <a:path w="1831975" h="1309370">
                  <a:moveTo>
                    <a:pt x="478536" y="1013460"/>
                  </a:moveTo>
                  <a:lnTo>
                    <a:pt x="475488" y="1008888"/>
                  </a:lnTo>
                  <a:lnTo>
                    <a:pt x="472440" y="1011936"/>
                  </a:lnTo>
                  <a:lnTo>
                    <a:pt x="475488" y="1016508"/>
                  </a:lnTo>
                  <a:lnTo>
                    <a:pt x="478536" y="1013460"/>
                  </a:lnTo>
                  <a:close/>
                </a:path>
                <a:path w="1831975" h="1309370">
                  <a:moveTo>
                    <a:pt x="480060" y="807707"/>
                  </a:moveTo>
                  <a:lnTo>
                    <a:pt x="475488" y="804672"/>
                  </a:lnTo>
                  <a:lnTo>
                    <a:pt x="472440" y="807707"/>
                  </a:lnTo>
                  <a:lnTo>
                    <a:pt x="477012" y="810768"/>
                  </a:lnTo>
                  <a:lnTo>
                    <a:pt x="480060" y="807707"/>
                  </a:lnTo>
                  <a:close/>
                </a:path>
                <a:path w="1831975" h="1309370">
                  <a:moveTo>
                    <a:pt x="486156" y="1092708"/>
                  </a:moveTo>
                  <a:lnTo>
                    <a:pt x="484632" y="1088136"/>
                  </a:lnTo>
                  <a:lnTo>
                    <a:pt x="480060" y="1089660"/>
                  </a:lnTo>
                  <a:lnTo>
                    <a:pt x="483108" y="1094232"/>
                  </a:lnTo>
                  <a:lnTo>
                    <a:pt x="486156" y="1092708"/>
                  </a:lnTo>
                  <a:close/>
                </a:path>
                <a:path w="1831975" h="1309370">
                  <a:moveTo>
                    <a:pt x="486156" y="1007364"/>
                  </a:moveTo>
                  <a:lnTo>
                    <a:pt x="484632" y="1004316"/>
                  </a:lnTo>
                  <a:lnTo>
                    <a:pt x="480060" y="1007364"/>
                  </a:lnTo>
                  <a:lnTo>
                    <a:pt x="483108" y="1010399"/>
                  </a:lnTo>
                  <a:lnTo>
                    <a:pt x="486156" y="1007364"/>
                  </a:lnTo>
                  <a:close/>
                </a:path>
                <a:path w="1831975" h="1309370">
                  <a:moveTo>
                    <a:pt x="486156" y="800100"/>
                  </a:moveTo>
                  <a:lnTo>
                    <a:pt x="483108" y="797052"/>
                  </a:lnTo>
                  <a:lnTo>
                    <a:pt x="480060" y="800100"/>
                  </a:lnTo>
                  <a:lnTo>
                    <a:pt x="483108" y="803148"/>
                  </a:lnTo>
                  <a:lnTo>
                    <a:pt x="486156" y="800100"/>
                  </a:lnTo>
                  <a:close/>
                </a:path>
                <a:path w="1831975" h="1309370">
                  <a:moveTo>
                    <a:pt x="492252" y="792480"/>
                  </a:moveTo>
                  <a:lnTo>
                    <a:pt x="489204" y="789432"/>
                  </a:lnTo>
                  <a:lnTo>
                    <a:pt x="486156" y="792480"/>
                  </a:lnTo>
                  <a:lnTo>
                    <a:pt x="489204" y="795515"/>
                  </a:lnTo>
                  <a:lnTo>
                    <a:pt x="492252" y="792480"/>
                  </a:lnTo>
                  <a:close/>
                </a:path>
                <a:path w="1831975" h="1309370">
                  <a:moveTo>
                    <a:pt x="495300" y="1088136"/>
                  </a:moveTo>
                  <a:lnTo>
                    <a:pt x="493776" y="1083564"/>
                  </a:lnTo>
                  <a:lnTo>
                    <a:pt x="489204" y="1085088"/>
                  </a:lnTo>
                  <a:lnTo>
                    <a:pt x="490728" y="1089660"/>
                  </a:lnTo>
                  <a:lnTo>
                    <a:pt x="495300" y="1088136"/>
                  </a:lnTo>
                  <a:close/>
                </a:path>
                <a:path w="1831975" h="1309370">
                  <a:moveTo>
                    <a:pt x="495300" y="1002792"/>
                  </a:moveTo>
                  <a:lnTo>
                    <a:pt x="492252" y="998207"/>
                  </a:lnTo>
                  <a:lnTo>
                    <a:pt x="487680" y="1001268"/>
                  </a:lnTo>
                  <a:lnTo>
                    <a:pt x="490728" y="1004316"/>
                  </a:lnTo>
                  <a:lnTo>
                    <a:pt x="495300" y="1002792"/>
                  </a:lnTo>
                  <a:close/>
                </a:path>
                <a:path w="1831975" h="1309370">
                  <a:moveTo>
                    <a:pt x="498348" y="784860"/>
                  </a:moveTo>
                  <a:lnTo>
                    <a:pt x="495300" y="781799"/>
                  </a:lnTo>
                  <a:lnTo>
                    <a:pt x="492252" y="784860"/>
                  </a:lnTo>
                  <a:lnTo>
                    <a:pt x="495300" y="787908"/>
                  </a:lnTo>
                  <a:lnTo>
                    <a:pt x="498348" y="784860"/>
                  </a:lnTo>
                  <a:close/>
                </a:path>
                <a:path w="1831975" h="1309370">
                  <a:moveTo>
                    <a:pt x="502920" y="996683"/>
                  </a:moveTo>
                  <a:lnTo>
                    <a:pt x="499872" y="992124"/>
                  </a:lnTo>
                  <a:lnTo>
                    <a:pt x="495300" y="995172"/>
                  </a:lnTo>
                  <a:lnTo>
                    <a:pt x="498348" y="999744"/>
                  </a:lnTo>
                  <a:lnTo>
                    <a:pt x="502920" y="996683"/>
                  </a:lnTo>
                  <a:close/>
                </a:path>
                <a:path w="1831975" h="1309370">
                  <a:moveTo>
                    <a:pt x="504444" y="1085088"/>
                  </a:moveTo>
                  <a:lnTo>
                    <a:pt x="502920" y="1080516"/>
                  </a:lnTo>
                  <a:lnTo>
                    <a:pt x="498348" y="1082040"/>
                  </a:lnTo>
                  <a:lnTo>
                    <a:pt x="499872" y="1086599"/>
                  </a:lnTo>
                  <a:lnTo>
                    <a:pt x="504444" y="1085088"/>
                  </a:lnTo>
                  <a:close/>
                </a:path>
                <a:path w="1831975" h="1309370">
                  <a:moveTo>
                    <a:pt x="504444" y="777240"/>
                  </a:moveTo>
                  <a:lnTo>
                    <a:pt x="501396" y="774192"/>
                  </a:lnTo>
                  <a:lnTo>
                    <a:pt x="498348" y="777240"/>
                  </a:lnTo>
                  <a:lnTo>
                    <a:pt x="501396" y="780288"/>
                  </a:lnTo>
                  <a:lnTo>
                    <a:pt x="504444" y="777240"/>
                  </a:lnTo>
                  <a:close/>
                </a:path>
                <a:path w="1831975" h="1309370">
                  <a:moveTo>
                    <a:pt x="510540" y="990600"/>
                  </a:moveTo>
                  <a:lnTo>
                    <a:pt x="507492" y="987552"/>
                  </a:lnTo>
                  <a:lnTo>
                    <a:pt x="504444" y="989076"/>
                  </a:lnTo>
                  <a:lnTo>
                    <a:pt x="507492" y="993648"/>
                  </a:lnTo>
                  <a:lnTo>
                    <a:pt x="510540" y="990600"/>
                  </a:lnTo>
                  <a:close/>
                </a:path>
                <a:path w="1831975" h="1309370">
                  <a:moveTo>
                    <a:pt x="512064" y="769607"/>
                  </a:moveTo>
                  <a:lnTo>
                    <a:pt x="507492" y="766572"/>
                  </a:lnTo>
                  <a:lnTo>
                    <a:pt x="504444" y="771144"/>
                  </a:lnTo>
                  <a:lnTo>
                    <a:pt x="507492" y="774192"/>
                  </a:lnTo>
                  <a:lnTo>
                    <a:pt x="512064" y="769607"/>
                  </a:lnTo>
                  <a:close/>
                </a:path>
                <a:path w="1831975" h="1309370">
                  <a:moveTo>
                    <a:pt x="513588" y="1080516"/>
                  </a:moveTo>
                  <a:lnTo>
                    <a:pt x="512064" y="1075944"/>
                  </a:lnTo>
                  <a:lnTo>
                    <a:pt x="507492" y="1077468"/>
                  </a:lnTo>
                  <a:lnTo>
                    <a:pt x="509016" y="1082040"/>
                  </a:lnTo>
                  <a:lnTo>
                    <a:pt x="513588" y="1080516"/>
                  </a:lnTo>
                  <a:close/>
                </a:path>
                <a:path w="1831975" h="1309370">
                  <a:moveTo>
                    <a:pt x="518160" y="986015"/>
                  </a:moveTo>
                  <a:lnTo>
                    <a:pt x="516636" y="981456"/>
                  </a:lnTo>
                  <a:lnTo>
                    <a:pt x="512064" y="984491"/>
                  </a:lnTo>
                  <a:lnTo>
                    <a:pt x="515112" y="987552"/>
                  </a:lnTo>
                  <a:lnTo>
                    <a:pt x="518160" y="986015"/>
                  </a:lnTo>
                  <a:close/>
                </a:path>
                <a:path w="1831975" h="1309370">
                  <a:moveTo>
                    <a:pt x="518160" y="762000"/>
                  </a:moveTo>
                  <a:lnTo>
                    <a:pt x="513588" y="758952"/>
                  </a:lnTo>
                  <a:lnTo>
                    <a:pt x="510540" y="763524"/>
                  </a:lnTo>
                  <a:lnTo>
                    <a:pt x="515112" y="766572"/>
                  </a:lnTo>
                  <a:lnTo>
                    <a:pt x="518160" y="762000"/>
                  </a:lnTo>
                  <a:close/>
                </a:path>
                <a:path w="1831975" h="1309370">
                  <a:moveTo>
                    <a:pt x="522732" y="1075944"/>
                  </a:moveTo>
                  <a:lnTo>
                    <a:pt x="521208" y="1071372"/>
                  </a:lnTo>
                  <a:lnTo>
                    <a:pt x="516636" y="1074407"/>
                  </a:lnTo>
                  <a:lnTo>
                    <a:pt x="518160" y="1078992"/>
                  </a:lnTo>
                  <a:lnTo>
                    <a:pt x="522732" y="1075944"/>
                  </a:lnTo>
                  <a:close/>
                </a:path>
                <a:path w="1831975" h="1309370">
                  <a:moveTo>
                    <a:pt x="524256" y="754380"/>
                  </a:moveTo>
                  <a:lnTo>
                    <a:pt x="519684" y="751332"/>
                  </a:lnTo>
                  <a:lnTo>
                    <a:pt x="516636" y="755891"/>
                  </a:lnTo>
                  <a:lnTo>
                    <a:pt x="521208" y="758952"/>
                  </a:lnTo>
                  <a:lnTo>
                    <a:pt x="524256" y="754380"/>
                  </a:lnTo>
                  <a:close/>
                </a:path>
                <a:path w="1831975" h="1309370">
                  <a:moveTo>
                    <a:pt x="527304" y="979932"/>
                  </a:moveTo>
                  <a:lnTo>
                    <a:pt x="524256" y="975360"/>
                  </a:lnTo>
                  <a:lnTo>
                    <a:pt x="519684" y="978408"/>
                  </a:lnTo>
                  <a:lnTo>
                    <a:pt x="522732" y="982980"/>
                  </a:lnTo>
                  <a:lnTo>
                    <a:pt x="527304" y="979932"/>
                  </a:lnTo>
                  <a:close/>
                </a:path>
                <a:path w="1831975" h="1309370">
                  <a:moveTo>
                    <a:pt x="530352" y="746760"/>
                  </a:moveTo>
                  <a:lnTo>
                    <a:pt x="525780" y="743699"/>
                  </a:lnTo>
                  <a:lnTo>
                    <a:pt x="522732" y="748284"/>
                  </a:lnTo>
                  <a:lnTo>
                    <a:pt x="527304" y="751332"/>
                  </a:lnTo>
                  <a:lnTo>
                    <a:pt x="530352" y="746760"/>
                  </a:lnTo>
                  <a:close/>
                </a:path>
                <a:path w="1831975" h="1309370">
                  <a:moveTo>
                    <a:pt x="531876" y="1072883"/>
                  </a:moveTo>
                  <a:lnTo>
                    <a:pt x="528828" y="1068324"/>
                  </a:lnTo>
                  <a:lnTo>
                    <a:pt x="524256" y="1069848"/>
                  </a:lnTo>
                  <a:lnTo>
                    <a:pt x="527304" y="1074407"/>
                  </a:lnTo>
                  <a:lnTo>
                    <a:pt x="531876" y="1072883"/>
                  </a:lnTo>
                  <a:close/>
                </a:path>
                <a:path w="1831975" h="1309370">
                  <a:moveTo>
                    <a:pt x="534924" y="973836"/>
                  </a:moveTo>
                  <a:lnTo>
                    <a:pt x="531876" y="970788"/>
                  </a:lnTo>
                  <a:lnTo>
                    <a:pt x="527304" y="972299"/>
                  </a:lnTo>
                  <a:lnTo>
                    <a:pt x="530352" y="976884"/>
                  </a:lnTo>
                  <a:lnTo>
                    <a:pt x="534924" y="973836"/>
                  </a:lnTo>
                  <a:close/>
                </a:path>
                <a:path w="1831975" h="1309370">
                  <a:moveTo>
                    <a:pt x="536448" y="740664"/>
                  </a:moveTo>
                  <a:lnTo>
                    <a:pt x="533400" y="737616"/>
                  </a:lnTo>
                  <a:lnTo>
                    <a:pt x="530352" y="740664"/>
                  </a:lnTo>
                  <a:lnTo>
                    <a:pt x="533400" y="743699"/>
                  </a:lnTo>
                  <a:lnTo>
                    <a:pt x="536448" y="740664"/>
                  </a:lnTo>
                  <a:close/>
                </a:path>
                <a:path w="1831975" h="1309370">
                  <a:moveTo>
                    <a:pt x="539496" y="1068324"/>
                  </a:moveTo>
                  <a:lnTo>
                    <a:pt x="537972" y="1063752"/>
                  </a:lnTo>
                  <a:lnTo>
                    <a:pt x="533400" y="1065276"/>
                  </a:lnTo>
                  <a:lnTo>
                    <a:pt x="536448" y="1069848"/>
                  </a:lnTo>
                  <a:lnTo>
                    <a:pt x="539496" y="1068324"/>
                  </a:lnTo>
                  <a:close/>
                </a:path>
                <a:path w="1831975" h="1309370">
                  <a:moveTo>
                    <a:pt x="542544" y="969264"/>
                  </a:moveTo>
                  <a:lnTo>
                    <a:pt x="539496" y="964692"/>
                  </a:lnTo>
                  <a:lnTo>
                    <a:pt x="536448" y="967740"/>
                  </a:lnTo>
                  <a:lnTo>
                    <a:pt x="537972" y="970788"/>
                  </a:lnTo>
                  <a:lnTo>
                    <a:pt x="542544" y="969264"/>
                  </a:lnTo>
                  <a:close/>
                </a:path>
                <a:path w="1831975" h="1309370">
                  <a:moveTo>
                    <a:pt x="542544" y="733044"/>
                  </a:moveTo>
                  <a:lnTo>
                    <a:pt x="539496" y="729983"/>
                  </a:lnTo>
                  <a:lnTo>
                    <a:pt x="536448" y="733044"/>
                  </a:lnTo>
                  <a:lnTo>
                    <a:pt x="539496" y="736092"/>
                  </a:lnTo>
                  <a:lnTo>
                    <a:pt x="542544" y="733044"/>
                  </a:lnTo>
                  <a:close/>
                </a:path>
                <a:path w="1831975" h="1309370">
                  <a:moveTo>
                    <a:pt x="548640" y="1063752"/>
                  </a:moveTo>
                  <a:lnTo>
                    <a:pt x="547116" y="1060691"/>
                  </a:lnTo>
                  <a:lnTo>
                    <a:pt x="542544" y="1062228"/>
                  </a:lnTo>
                  <a:lnTo>
                    <a:pt x="544068" y="1066800"/>
                  </a:lnTo>
                  <a:lnTo>
                    <a:pt x="548640" y="1063752"/>
                  </a:lnTo>
                  <a:close/>
                </a:path>
                <a:path w="1831975" h="1309370">
                  <a:moveTo>
                    <a:pt x="548640" y="725424"/>
                  </a:moveTo>
                  <a:lnTo>
                    <a:pt x="545592" y="722376"/>
                  </a:lnTo>
                  <a:lnTo>
                    <a:pt x="542544" y="725424"/>
                  </a:lnTo>
                  <a:lnTo>
                    <a:pt x="545592" y="728472"/>
                  </a:lnTo>
                  <a:lnTo>
                    <a:pt x="548640" y="725424"/>
                  </a:lnTo>
                  <a:close/>
                </a:path>
                <a:path w="1831975" h="1309370">
                  <a:moveTo>
                    <a:pt x="550164" y="963168"/>
                  </a:moveTo>
                  <a:lnTo>
                    <a:pt x="547116" y="958583"/>
                  </a:lnTo>
                  <a:lnTo>
                    <a:pt x="544068" y="961644"/>
                  </a:lnTo>
                  <a:lnTo>
                    <a:pt x="547116" y="966216"/>
                  </a:lnTo>
                  <a:lnTo>
                    <a:pt x="550164" y="963168"/>
                  </a:lnTo>
                  <a:close/>
                </a:path>
                <a:path w="1831975" h="1309370">
                  <a:moveTo>
                    <a:pt x="554736" y="717791"/>
                  </a:moveTo>
                  <a:lnTo>
                    <a:pt x="551688" y="714756"/>
                  </a:lnTo>
                  <a:lnTo>
                    <a:pt x="548640" y="717791"/>
                  </a:lnTo>
                  <a:lnTo>
                    <a:pt x="551688" y="720852"/>
                  </a:lnTo>
                  <a:lnTo>
                    <a:pt x="554736" y="717791"/>
                  </a:lnTo>
                  <a:close/>
                </a:path>
                <a:path w="1831975" h="1309370">
                  <a:moveTo>
                    <a:pt x="557784" y="1060691"/>
                  </a:moveTo>
                  <a:lnTo>
                    <a:pt x="556260" y="1056132"/>
                  </a:lnTo>
                  <a:lnTo>
                    <a:pt x="551688" y="1057656"/>
                  </a:lnTo>
                  <a:lnTo>
                    <a:pt x="553212" y="1062228"/>
                  </a:lnTo>
                  <a:lnTo>
                    <a:pt x="557784" y="1060691"/>
                  </a:lnTo>
                  <a:close/>
                </a:path>
                <a:path w="1831975" h="1309370">
                  <a:moveTo>
                    <a:pt x="559308" y="957072"/>
                  </a:moveTo>
                  <a:lnTo>
                    <a:pt x="556260" y="954024"/>
                  </a:lnTo>
                  <a:lnTo>
                    <a:pt x="551688" y="955548"/>
                  </a:lnTo>
                  <a:lnTo>
                    <a:pt x="554736" y="960107"/>
                  </a:lnTo>
                  <a:lnTo>
                    <a:pt x="559308" y="957072"/>
                  </a:lnTo>
                  <a:close/>
                </a:path>
                <a:path w="1831975" h="1309370">
                  <a:moveTo>
                    <a:pt x="562356" y="710184"/>
                  </a:moveTo>
                  <a:lnTo>
                    <a:pt x="557784" y="707123"/>
                  </a:lnTo>
                  <a:lnTo>
                    <a:pt x="554736" y="710184"/>
                  </a:lnTo>
                  <a:lnTo>
                    <a:pt x="559308" y="713232"/>
                  </a:lnTo>
                  <a:lnTo>
                    <a:pt x="562356" y="710184"/>
                  </a:lnTo>
                  <a:close/>
                </a:path>
                <a:path w="1831975" h="1309370">
                  <a:moveTo>
                    <a:pt x="566915" y="1056132"/>
                  </a:moveTo>
                  <a:lnTo>
                    <a:pt x="565404" y="1051560"/>
                  </a:lnTo>
                  <a:lnTo>
                    <a:pt x="560832" y="1054608"/>
                  </a:lnTo>
                  <a:lnTo>
                    <a:pt x="562356" y="1059180"/>
                  </a:lnTo>
                  <a:lnTo>
                    <a:pt x="566915" y="1056132"/>
                  </a:lnTo>
                  <a:close/>
                </a:path>
                <a:path w="1831975" h="1309370">
                  <a:moveTo>
                    <a:pt x="566915" y="952500"/>
                  </a:moveTo>
                  <a:lnTo>
                    <a:pt x="563867" y="947915"/>
                  </a:lnTo>
                  <a:lnTo>
                    <a:pt x="559308" y="950976"/>
                  </a:lnTo>
                  <a:lnTo>
                    <a:pt x="562356" y="954024"/>
                  </a:lnTo>
                  <a:lnTo>
                    <a:pt x="566915" y="952500"/>
                  </a:lnTo>
                  <a:close/>
                </a:path>
                <a:path w="1831975" h="1309370">
                  <a:moveTo>
                    <a:pt x="568452" y="702564"/>
                  </a:moveTo>
                  <a:lnTo>
                    <a:pt x="563867" y="699516"/>
                  </a:lnTo>
                  <a:lnTo>
                    <a:pt x="560832" y="704088"/>
                  </a:lnTo>
                  <a:lnTo>
                    <a:pt x="565404" y="707123"/>
                  </a:lnTo>
                  <a:lnTo>
                    <a:pt x="568452" y="702564"/>
                  </a:lnTo>
                  <a:close/>
                </a:path>
                <a:path w="1831975" h="1309370">
                  <a:moveTo>
                    <a:pt x="574548" y="946391"/>
                  </a:moveTo>
                  <a:lnTo>
                    <a:pt x="571500" y="941832"/>
                  </a:lnTo>
                  <a:lnTo>
                    <a:pt x="568452" y="944880"/>
                  </a:lnTo>
                  <a:lnTo>
                    <a:pt x="569976" y="949452"/>
                  </a:lnTo>
                  <a:lnTo>
                    <a:pt x="574548" y="946391"/>
                  </a:lnTo>
                  <a:close/>
                </a:path>
                <a:path w="1831975" h="1309370">
                  <a:moveTo>
                    <a:pt x="574548" y="694944"/>
                  </a:moveTo>
                  <a:lnTo>
                    <a:pt x="569976" y="691883"/>
                  </a:lnTo>
                  <a:lnTo>
                    <a:pt x="566915" y="696468"/>
                  </a:lnTo>
                  <a:lnTo>
                    <a:pt x="571500" y="699516"/>
                  </a:lnTo>
                  <a:lnTo>
                    <a:pt x="574548" y="694944"/>
                  </a:lnTo>
                  <a:close/>
                </a:path>
                <a:path w="1831975" h="1309370">
                  <a:moveTo>
                    <a:pt x="576072" y="1053084"/>
                  </a:moveTo>
                  <a:lnTo>
                    <a:pt x="574548" y="1048499"/>
                  </a:lnTo>
                  <a:lnTo>
                    <a:pt x="569976" y="1050036"/>
                  </a:lnTo>
                  <a:lnTo>
                    <a:pt x="571500" y="1054608"/>
                  </a:lnTo>
                  <a:lnTo>
                    <a:pt x="576072" y="1053084"/>
                  </a:lnTo>
                  <a:close/>
                </a:path>
                <a:path w="1831975" h="1309370">
                  <a:moveTo>
                    <a:pt x="580631" y="687324"/>
                  </a:moveTo>
                  <a:lnTo>
                    <a:pt x="577583" y="684276"/>
                  </a:lnTo>
                  <a:lnTo>
                    <a:pt x="573024" y="688848"/>
                  </a:lnTo>
                  <a:lnTo>
                    <a:pt x="577583" y="691883"/>
                  </a:lnTo>
                  <a:lnTo>
                    <a:pt x="580631" y="687324"/>
                  </a:lnTo>
                  <a:close/>
                </a:path>
                <a:path w="1831975" h="1309370">
                  <a:moveTo>
                    <a:pt x="582168" y="940308"/>
                  </a:moveTo>
                  <a:lnTo>
                    <a:pt x="579120" y="937260"/>
                  </a:lnTo>
                  <a:lnTo>
                    <a:pt x="576072" y="938784"/>
                  </a:lnTo>
                  <a:lnTo>
                    <a:pt x="579120" y="943356"/>
                  </a:lnTo>
                  <a:lnTo>
                    <a:pt x="582168" y="940308"/>
                  </a:lnTo>
                  <a:close/>
                </a:path>
                <a:path w="1831975" h="1309370">
                  <a:moveTo>
                    <a:pt x="585216" y="1048499"/>
                  </a:moveTo>
                  <a:lnTo>
                    <a:pt x="582168" y="1043940"/>
                  </a:lnTo>
                  <a:lnTo>
                    <a:pt x="577583" y="1045464"/>
                  </a:lnTo>
                  <a:lnTo>
                    <a:pt x="580631" y="1050036"/>
                  </a:lnTo>
                  <a:lnTo>
                    <a:pt x="585216" y="1048499"/>
                  </a:lnTo>
                  <a:close/>
                </a:path>
                <a:path w="1831975" h="1309370">
                  <a:moveTo>
                    <a:pt x="586740" y="679691"/>
                  </a:moveTo>
                  <a:lnTo>
                    <a:pt x="583692" y="676656"/>
                  </a:lnTo>
                  <a:lnTo>
                    <a:pt x="580631" y="681215"/>
                  </a:lnTo>
                  <a:lnTo>
                    <a:pt x="583692" y="684276"/>
                  </a:lnTo>
                  <a:lnTo>
                    <a:pt x="586740" y="679691"/>
                  </a:lnTo>
                  <a:close/>
                </a:path>
                <a:path w="1831975" h="1309370">
                  <a:moveTo>
                    <a:pt x="591299" y="935736"/>
                  </a:moveTo>
                  <a:lnTo>
                    <a:pt x="588251" y="931164"/>
                  </a:lnTo>
                  <a:lnTo>
                    <a:pt x="583692" y="934199"/>
                  </a:lnTo>
                  <a:lnTo>
                    <a:pt x="586740" y="937260"/>
                  </a:lnTo>
                  <a:lnTo>
                    <a:pt x="591299" y="935736"/>
                  </a:lnTo>
                  <a:close/>
                </a:path>
                <a:path w="1831975" h="1309370">
                  <a:moveTo>
                    <a:pt x="592836" y="673608"/>
                  </a:moveTo>
                  <a:lnTo>
                    <a:pt x="589788" y="670560"/>
                  </a:lnTo>
                  <a:lnTo>
                    <a:pt x="586740" y="673608"/>
                  </a:lnTo>
                  <a:lnTo>
                    <a:pt x="589788" y="676656"/>
                  </a:lnTo>
                  <a:lnTo>
                    <a:pt x="592836" y="673608"/>
                  </a:lnTo>
                  <a:close/>
                </a:path>
                <a:path w="1831975" h="1309370">
                  <a:moveTo>
                    <a:pt x="594360" y="1043940"/>
                  </a:moveTo>
                  <a:lnTo>
                    <a:pt x="591299" y="1040892"/>
                  </a:lnTo>
                  <a:lnTo>
                    <a:pt x="586740" y="1042416"/>
                  </a:lnTo>
                  <a:lnTo>
                    <a:pt x="589788" y="1046988"/>
                  </a:lnTo>
                  <a:lnTo>
                    <a:pt x="594360" y="1043940"/>
                  </a:lnTo>
                  <a:close/>
                </a:path>
                <a:path w="1831975" h="1309370">
                  <a:moveTo>
                    <a:pt x="598932" y="929640"/>
                  </a:moveTo>
                  <a:lnTo>
                    <a:pt x="595884" y="925068"/>
                  </a:lnTo>
                  <a:lnTo>
                    <a:pt x="591299" y="928116"/>
                  </a:lnTo>
                  <a:lnTo>
                    <a:pt x="594360" y="932688"/>
                  </a:lnTo>
                  <a:lnTo>
                    <a:pt x="598932" y="929640"/>
                  </a:lnTo>
                  <a:close/>
                </a:path>
                <a:path w="1831975" h="1309370">
                  <a:moveTo>
                    <a:pt x="598932" y="665988"/>
                  </a:moveTo>
                  <a:lnTo>
                    <a:pt x="595884" y="662940"/>
                  </a:lnTo>
                  <a:lnTo>
                    <a:pt x="592836" y="665988"/>
                  </a:lnTo>
                  <a:lnTo>
                    <a:pt x="595884" y="669023"/>
                  </a:lnTo>
                  <a:lnTo>
                    <a:pt x="598932" y="665988"/>
                  </a:lnTo>
                  <a:close/>
                </a:path>
                <a:path w="1831975" h="1309370">
                  <a:moveTo>
                    <a:pt x="601967" y="1040892"/>
                  </a:moveTo>
                  <a:lnTo>
                    <a:pt x="600456" y="1036307"/>
                  </a:lnTo>
                  <a:lnTo>
                    <a:pt x="595884" y="1037844"/>
                  </a:lnTo>
                  <a:lnTo>
                    <a:pt x="597408" y="1042416"/>
                  </a:lnTo>
                  <a:lnTo>
                    <a:pt x="601967" y="1040892"/>
                  </a:lnTo>
                  <a:close/>
                </a:path>
                <a:path w="1831975" h="1309370">
                  <a:moveTo>
                    <a:pt x="605015" y="658368"/>
                  </a:moveTo>
                  <a:lnTo>
                    <a:pt x="601967" y="655307"/>
                  </a:lnTo>
                  <a:lnTo>
                    <a:pt x="598932" y="658368"/>
                  </a:lnTo>
                  <a:lnTo>
                    <a:pt x="601967" y="661416"/>
                  </a:lnTo>
                  <a:lnTo>
                    <a:pt x="605015" y="658368"/>
                  </a:lnTo>
                  <a:close/>
                </a:path>
                <a:path w="1831975" h="1309370">
                  <a:moveTo>
                    <a:pt x="606552" y="923544"/>
                  </a:moveTo>
                  <a:lnTo>
                    <a:pt x="603504" y="920483"/>
                  </a:lnTo>
                  <a:lnTo>
                    <a:pt x="600456" y="922007"/>
                  </a:lnTo>
                  <a:lnTo>
                    <a:pt x="601967" y="926592"/>
                  </a:lnTo>
                  <a:lnTo>
                    <a:pt x="606552" y="923544"/>
                  </a:lnTo>
                  <a:close/>
                </a:path>
                <a:path w="1831975" h="1309370">
                  <a:moveTo>
                    <a:pt x="611124" y="1036307"/>
                  </a:moveTo>
                  <a:lnTo>
                    <a:pt x="609600" y="1031748"/>
                  </a:lnTo>
                  <a:lnTo>
                    <a:pt x="605015" y="1034783"/>
                  </a:lnTo>
                  <a:lnTo>
                    <a:pt x="606552" y="1039368"/>
                  </a:lnTo>
                  <a:lnTo>
                    <a:pt x="611124" y="1036307"/>
                  </a:lnTo>
                  <a:close/>
                </a:path>
                <a:path w="1831975" h="1309370">
                  <a:moveTo>
                    <a:pt x="612648" y="650748"/>
                  </a:moveTo>
                  <a:lnTo>
                    <a:pt x="608076" y="647700"/>
                  </a:lnTo>
                  <a:lnTo>
                    <a:pt x="605015" y="650748"/>
                  </a:lnTo>
                  <a:lnTo>
                    <a:pt x="609600" y="653783"/>
                  </a:lnTo>
                  <a:lnTo>
                    <a:pt x="612648" y="650748"/>
                  </a:lnTo>
                  <a:close/>
                </a:path>
                <a:path w="1831975" h="1309370">
                  <a:moveTo>
                    <a:pt x="614172" y="917448"/>
                  </a:moveTo>
                  <a:lnTo>
                    <a:pt x="611124" y="914400"/>
                  </a:lnTo>
                  <a:lnTo>
                    <a:pt x="608076" y="917448"/>
                  </a:lnTo>
                  <a:lnTo>
                    <a:pt x="611124" y="920483"/>
                  </a:lnTo>
                  <a:lnTo>
                    <a:pt x="614172" y="917448"/>
                  </a:lnTo>
                  <a:close/>
                </a:path>
                <a:path w="1831975" h="1309370">
                  <a:moveTo>
                    <a:pt x="618731" y="643115"/>
                  </a:moveTo>
                  <a:lnTo>
                    <a:pt x="614172" y="640080"/>
                  </a:lnTo>
                  <a:lnTo>
                    <a:pt x="611124" y="643115"/>
                  </a:lnTo>
                  <a:lnTo>
                    <a:pt x="615683" y="647700"/>
                  </a:lnTo>
                  <a:lnTo>
                    <a:pt x="618731" y="643115"/>
                  </a:lnTo>
                  <a:close/>
                </a:path>
                <a:path w="1831975" h="1309370">
                  <a:moveTo>
                    <a:pt x="620268" y="1033272"/>
                  </a:moveTo>
                  <a:lnTo>
                    <a:pt x="618731" y="1028700"/>
                  </a:lnTo>
                  <a:lnTo>
                    <a:pt x="614172" y="1030224"/>
                  </a:lnTo>
                  <a:lnTo>
                    <a:pt x="615683" y="1034783"/>
                  </a:lnTo>
                  <a:lnTo>
                    <a:pt x="620268" y="1033272"/>
                  </a:lnTo>
                  <a:close/>
                </a:path>
                <a:path w="1831975" h="1309370">
                  <a:moveTo>
                    <a:pt x="621792" y="912876"/>
                  </a:moveTo>
                  <a:lnTo>
                    <a:pt x="620268" y="908291"/>
                  </a:lnTo>
                  <a:lnTo>
                    <a:pt x="615683" y="911352"/>
                  </a:lnTo>
                  <a:lnTo>
                    <a:pt x="618731" y="915924"/>
                  </a:lnTo>
                  <a:lnTo>
                    <a:pt x="621792" y="912876"/>
                  </a:lnTo>
                  <a:close/>
                </a:path>
                <a:path w="1831975" h="1309370">
                  <a:moveTo>
                    <a:pt x="624840" y="635508"/>
                  </a:moveTo>
                  <a:lnTo>
                    <a:pt x="620268" y="632460"/>
                  </a:lnTo>
                  <a:lnTo>
                    <a:pt x="617220" y="637032"/>
                  </a:lnTo>
                  <a:lnTo>
                    <a:pt x="621792" y="640080"/>
                  </a:lnTo>
                  <a:lnTo>
                    <a:pt x="624840" y="635508"/>
                  </a:lnTo>
                  <a:close/>
                </a:path>
                <a:path w="1831975" h="1309370">
                  <a:moveTo>
                    <a:pt x="629399" y="1028700"/>
                  </a:moveTo>
                  <a:lnTo>
                    <a:pt x="627888" y="1024115"/>
                  </a:lnTo>
                  <a:lnTo>
                    <a:pt x="623316" y="1025652"/>
                  </a:lnTo>
                  <a:lnTo>
                    <a:pt x="624840" y="1030224"/>
                  </a:lnTo>
                  <a:lnTo>
                    <a:pt x="629399" y="1028700"/>
                  </a:lnTo>
                  <a:close/>
                </a:path>
                <a:path w="1831975" h="1309370">
                  <a:moveTo>
                    <a:pt x="630936" y="906780"/>
                  </a:moveTo>
                  <a:lnTo>
                    <a:pt x="627888" y="903732"/>
                  </a:lnTo>
                  <a:lnTo>
                    <a:pt x="623316" y="905256"/>
                  </a:lnTo>
                  <a:lnTo>
                    <a:pt x="626351" y="909815"/>
                  </a:lnTo>
                  <a:lnTo>
                    <a:pt x="630936" y="906780"/>
                  </a:lnTo>
                  <a:close/>
                </a:path>
                <a:path w="1831975" h="1309370">
                  <a:moveTo>
                    <a:pt x="630936" y="627888"/>
                  </a:moveTo>
                  <a:lnTo>
                    <a:pt x="627888" y="624840"/>
                  </a:lnTo>
                  <a:lnTo>
                    <a:pt x="623316" y="629399"/>
                  </a:lnTo>
                  <a:lnTo>
                    <a:pt x="627888" y="632460"/>
                  </a:lnTo>
                  <a:lnTo>
                    <a:pt x="630936" y="627888"/>
                  </a:lnTo>
                  <a:close/>
                </a:path>
                <a:path w="1831975" h="1309370">
                  <a:moveTo>
                    <a:pt x="637032" y="620268"/>
                  </a:moveTo>
                  <a:lnTo>
                    <a:pt x="633984" y="617207"/>
                  </a:lnTo>
                  <a:lnTo>
                    <a:pt x="630936" y="621792"/>
                  </a:lnTo>
                  <a:lnTo>
                    <a:pt x="633984" y="624840"/>
                  </a:lnTo>
                  <a:lnTo>
                    <a:pt x="637032" y="620268"/>
                  </a:lnTo>
                  <a:close/>
                </a:path>
                <a:path w="1831975" h="1309370">
                  <a:moveTo>
                    <a:pt x="638556" y="1024115"/>
                  </a:moveTo>
                  <a:lnTo>
                    <a:pt x="635508" y="1021080"/>
                  </a:lnTo>
                  <a:lnTo>
                    <a:pt x="632460" y="1022591"/>
                  </a:lnTo>
                  <a:lnTo>
                    <a:pt x="633984" y="1027176"/>
                  </a:lnTo>
                  <a:lnTo>
                    <a:pt x="638556" y="1024115"/>
                  </a:lnTo>
                  <a:close/>
                </a:path>
                <a:path w="1831975" h="1309370">
                  <a:moveTo>
                    <a:pt x="638556" y="900684"/>
                  </a:moveTo>
                  <a:lnTo>
                    <a:pt x="635508" y="897636"/>
                  </a:lnTo>
                  <a:lnTo>
                    <a:pt x="630936" y="900684"/>
                  </a:lnTo>
                  <a:lnTo>
                    <a:pt x="633984" y="903732"/>
                  </a:lnTo>
                  <a:lnTo>
                    <a:pt x="638556" y="900684"/>
                  </a:lnTo>
                  <a:close/>
                </a:path>
                <a:path w="1831975" h="1309370">
                  <a:moveTo>
                    <a:pt x="643115" y="614172"/>
                  </a:moveTo>
                  <a:lnTo>
                    <a:pt x="640067" y="609600"/>
                  </a:lnTo>
                  <a:lnTo>
                    <a:pt x="637032" y="614172"/>
                  </a:lnTo>
                  <a:lnTo>
                    <a:pt x="640067" y="617207"/>
                  </a:lnTo>
                  <a:lnTo>
                    <a:pt x="643115" y="614172"/>
                  </a:lnTo>
                  <a:close/>
                </a:path>
                <a:path w="1831975" h="1309370">
                  <a:moveTo>
                    <a:pt x="646176" y="896099"/>
                  </a:moveTo>
                  <a:lnTo>
                    <a:pt x="643115" y="891540"/>
                  </a:lnTo>
                  <a:lnTo>
                    <a:pt x="640067" y="894588"/>
                  </a:lnTo>
                  <a:lnTo>
                    <a:pt x="643115" y="899160"/>
                  </a:lnTo>
                  <a:lnTo>
                    <a:pt x="646176" y="896099"/>
                  </a:lnTo>
                  <a:close/>
                </a:path>
                <a:path w="1831975" h="1309370">
                  <a:moveTo>
                    <a:pt x="647700" y="1021080"/>
                  </a:moveTo>
                  <a:lnTo>
                    <a:pt x="644652" y="1016508"/>
                  </a:lnTo>
                  <a:lnTo>
                    <a:pt x="640067" y="1018032"/>
                  </a:lnTo>
                  <a:lnTo>
                    <a:pt x="643115" y="1022591"/>
                  </a:lnTo>
                  <a:lnTo>
                    <a:pt x="647700" y="1021080"/>
                  </a:lnTo>
                  <a:close/>
                </a:path>
                <a:path w="1831975" h="1309370">
                  <a:moveTo>
                    <a:pt x="649224" y="606552"/>
                  </a:moveTo>
                  <a:lnTo>
                    <a:pt x="646176" y="603491"/>
                  </a:lnTo>
                  <a:lnTo>
                    <a:pt x="643115" y="606552"/>
                  </a:lnTo>
                  <a:lnTo>
                    <a:pt x="646176" y="609600"/>
                  </a:lnTo>
                  <a:lnTo>
                    <a:pt x="649224" y="606552"/>
                  </a:lnTo>
                  <a:close/>
                </a:path>
                <a:path w="1831975" h="1309370">
                  <a:moveTo>
                    <a:pt x="653783" y="890016"/>
                  </a:moveTo>
                  <a:lnTo>
                    <a:pt x="652272" y="886968"/>
                  </a:lnTo>
                  <a:lnTo>
                    <a:pt x="647700" y="888492"/>
                  </a:lnTo>
                  <a:lnTo>
                    <a:pt x="650748" y="893064"/>
                  </a:lnTo>
                  <a:lnTo>
                    <a:pt x="653783" y="890016"/>
                  </a:lnTo>
                  <a:close/>
                </a:path>
                <a:path w="1831975" h="1309370">
                  <a:moveTo>
                    <a:pt x="655320" y="1016508"/>
                  </a:moveTo>
                  <a:lnTo>
                    <a:pt x="653783" y="1011936"/>
                  </a:lnTo>
                  <a:lnTo>
                    <a:pt x="649224" y="1014984"/>
                  </a:lnTo>
                  <a:lnTo>
                    <a:pt x="652272" y="1019556"/>
                  </a:lnTo>
                  <a:lnTo>
                    <a:pt x="655320" y="1016508"/>
                  </a:lnTo>
                  <a:close/>
                </a:path>
                <a:path w="1831975" h="1309370">
                  <a:moveTo>
                    <a:pt x="656831" y="598932"/>
                  </a:moveTo>
                  <a:lnTo>
                    <a:pt x="652272" y="595884"/>
                  </a:lnTo>
                  <a:lnTo>
                    <a:pt x="649224" y="598932"/>
                  </a:lnTo>
                  <a:lnTo>
                    <a:pt x="652272" y="601980"/>
                  </a:lnTo>
                  <a:lnTo>
                    <a:pt x="656831" y="598932"/>
                  </a:lnTo>
                  <a:close/>
                </a:path>
                <a:path w="1831975" h="1309370">
                  <a:moveTo>
                    <a:pt x="662940" y="883907"/>
                  </a:moveTo>
                  <a:lnTo>
                    <a:pt x="659892" y="880872"/>
                  </a:lnTo>
                  <a:lnTo>
                    <a:pt x="655320" y="883907"/>
                  </a:lnTo>
                  <a:lnTo>
                    <a:pt x="658368" y="886968"/>
                  </a:lnTo>
                  <a:lnTo>
                    <a:pt x="662940" y="883907"/>
                  </a:lnTo>
                  <a:close/>
                </a:path>
                <a:path w="1831975" h="1309370">
                  <a:moveTo>
                    <a:pt x="662940" y="591299"/>
                  </a:moveTo>
                  <a:lnTo>
                    <a:pt x="658368" y="588264"/>
                  </a:lnTo>
                  <a:lnTo>
                    <a:pt x="655320" y="591299"/>
                  </a:lnTo>
                  <a:lnTo>
                    <a:pt x="659892" y="594360"/>
                  </a:lnTo>
                  <a:lnTo>
                    <a:pt x="662940" y="591299"/>
                  </a:lnTo>
                  <a:close/>
                </a:path>
                <a:path w="1831975" h="1309370">
                  <a:moveTo>
                    <a:pt x="664451" y="1013460"/>
                  </a:moveTo>
                  <a:lnTo>
                    <a:pt x="662940" y="1008888"/>
                  </a:lnTo>
                  <a:lnTo>
                    <a:pt x="658368" y="1010399"/>
                  </a:lnTo>
                  <a:lnTo>
                    <a:pt x="659892" y="1014984"/>
                  </a:lnTo>
                  <a:lnTo>
                    <a:pt x="664451" y="1013460"/>
                  </a:lnTo>
                  <a:close/>
                </a:path>
                <a:path w="1831975" h="1309370">
                  <a:moveTo>
                    <a:pt x="669036" y="583692"/>
                  </a:moveTo>
                  <a:lnTo>
                    <a:pt x="664451" y="580644"/>
                  </a:lnTo>
                  <a:lnTo>
                    <a:pt x="661416" y="583692"/>
                  </a:lnTo>
                  <a:lnTo>
                    <a:pt x="665988" y="586740"/>
                  </a:lnTo>
                  <a:lnTo>
                    <a:pt x="669036" y="583692"/>
                  </a:lnTo>
                  <a:close/>
                </a:path>
                <a:path w="1831975" h="1309370">
                  <a:moveTo>
                    <a:pt x="670560" y="879348"/>
                  </a:moveTo>
                  <a:lnTo>
                    <a:pt x="667499" y="874776"/>
                  </a:lnTo>
                  <a:lnTo>
                    <a:pt x="662940" y="877824"/>
                  </a:lnTo>
                  <a:lnTo>
                    <a:pt x="665988" y="882383"/>
                  </a:lnTo>
                  <a:lnTo>
                    <a:pt x="670560" y="879348"/>
                  </a:lnTo>
                  <a:close/>
                </a:path>
                <a:path w="1831975" h="1309370">
                  <a:moveTo>
                    <a:pt x="673608" y="1008888"/>
                  </a:moveTo>
                  <a:lnTo>
                    <a:pt x="672084" y="1004316"/>
                  </a:lnTo>
                  <a:lnTo>
                    <a:pt x="667499" y="1005840"/>
                  </a:lnTo>
                  <a:lnTo>
                    <a:pt x="669036" y="1010399"/>
                  </a:lnTo>
                  <a:lnTo>
                    <a:pt x="673608" y="1008888"/>
                  </a:lnTo>
                  <a:close/>
                </a:path>
                <a:path w="1831975" h="1309370">
                  <a:moveTo>
                    <a:pt x="675132" y="576072"/>
                  </a:moveTo>
                  <a:lnTo>
                    <a:pt x="670560" y="573024"/>
                  </a:lnTo>
                  <a:lnTo>
                    <a:pt x="667499" y="576072"/>
                  </a:lnTo>
                  <a:lnTo>
                    <a:pt x="672084" y="580644"/>
                  </a:lnTo>
                  <a:lnTo>
                    <a:pt x="675132" y="576072"/>
                  </a:lnTo>
                  <a:close/>
                </a:path>
                <a:path w="1831975" h="1309370">
                  <a:moveTo>
                    <a:pt x="678167" y="873252"/>
                  </a:moveTo>
                  <a:lnTo>
                    <a:pt x="675132" y="868680"/>
                  </a:lnTo>
                  <a:lnTo>
                    <a:pt x="672084" y="871715"/>
                  </a:lnTo>
                  <a:lnTo>
                    <a:pt x="673608" y="876300"/>
                  </a:lnTo>
                  <a:lnTo>
                    <a:pt x="678167" y="873252"/>
                  </a:lnTo>
                  <a:close/>
                </a:path>
                <a:path w="1831975" h="1309370">
                  <a:moveTo>
                    <a:pt x="681215" y="568452"/>
                  </a:moveTo>
                  <a:lnTo>
                    <a:pt x="678167" y="565391"/>
                  </a:lnTo>
                  <a:lnTo>
                    <a:pt x="675132" y="569976"/>
                  </a:lnTo>
                  <a:lnTo>
                    <a:pt x="678167" y="573024"/>
                  </a:lnTo>
                  <a:lnTo>
                    <a:pt x="681215" y="568452"/>
                  </a:lnTo>
                  <a:close/>
                </a:path>
                <a:path w="1831975" h="1309370">
                  <a:moveTo>
                    <a:pt x="682752" y="1004316"/>
                  </a:moveTo>
                  <a:lnTo>
                    <a:pt x="681215" y="999744"/>
                  </a:lnTo>
                  <a:lnTo>
                    <a:pt x="676656" y="1002792"/>
                  </a:lnTo>
                  <a:lnTo>
                    <a:pt x="678167" y="1007364"/>
                  </a:lnTo>
                  <a:lnTo>
                    <a:pt x="682752" y="1004316"/>
                  </a:lnTo>
                  <a:close/>
                </a:path>
                <a:path w="1831975" h="1309370">
                  <a:moveTo>
                    <a:pt x="685800" y="867156"/>
                  </a:moveTo>
                  <a:lnTo>
                    <a:pt x="684276" y="864108"/>
                  </a:lnTo>
                  <a:lnTo>
                    <a:pt x="679704" y="867156"/>
                  </a:lnTo>
                  <a:lnTo>
                    <a:pt x="682752" y="870191"/>
                  </a:lnTo>
                  <a:lnTo>
                    <a:pt x="685800" y="867156"/>
                  </a:lnTo>
                  <a:close/>
                </a:path>
                <a:path w="1831975" h="1309370">
                  <a:moveTo>
                    <a:pt x="687324" y="560832"/>
                  </a:moveTo>
                  <a:lnTo>
                    <a:pt x="684276" y="557784"/>
                  </a:lnTo>
                  <a:lnTo>
                    <a:pt x="681215" y="562356"/>
                  </a:lnTo>
                  <a:lnTo>
                    <a:pt x="684276" y="565391"/>
                  </a:lnTo>
                  <a:lnTo>
                    <a:pt x="687324" y="560832"/>
                  </a:lnTo>
                  <a:close/>
                </a:path>
                <a:path w="1831975" h="1309370">
                  <a:moveTo>
                    <a:pt x="691883" y="1001268"/>
                  </a:moveTo>
                  <a:lnTo>
                    <a:pt x="690372" y="996683"/>
                  </a:lnTo>
                  <a:lnTo>
                    <a:pt x="685800" y="998207"/>
                  </a:lnTo>
                  <a:lnTo>
                    <a:pt x="687324" y="1002792"/>
                  </a:lnTo>
                  <a:lnTo>
                    <a:pt x="691883" y="1001268"/>
                  </a:lnTo>
                  <a:close/>
                </a:path>
                <a:path w="1831975" h="1309370">
                  <a:moveTo>
                    <a:pt x="693420" y="553199"/>
                  </a:moveTo>
                  <a:lnTo>
                    <a:pt x="690372" y="550164"/>
                  </a:lnTo>
                  <a:lnTo>
                    <a:pt x="687324" y="554723"/>
                  </a:lnTo>
                  <a:lnTo>
                    <a:pt x="690372" y="557784"/>
                  </a:lnTo>
                  <a:lnTo>
                    <a:pt x="693420" y="553199"/>
                  </a:lnTo>
                  <a:close/>
                </a:path>
                <a:path w="1831975" h="1309370">
                  <a:moveTo>
                    <a:pt x="694931" y="862584"/>
                  </a:moveTo>
                  <a:lnTo>
                    <a:pt x="691883" y="857999"/>
                  </a:lnTo>
                  <a:lnTo>
                    <a:pt x="687324" y="861060"/>
                  </a:lnTo>
                  <a:lnTo>
                    <a:pt x="690372" y="865632"/>
                  </a:lnTo>
                  <a:lnTo>
                    <a:pt x="694931" y="862584"/>
                  </a:lnTo>
                  <a:close/>
                </a:path>
                <a:path w="1831975" h="1309370">
                  <a:moveTo>
                    <a:pt x="699516" y="547116"/>
                  </a:moveTo>
                  <a:lnTo>
                    <a:pt x="696468" y="542544"/>
                  </a:lnTo>
                  <a:lnTo>
                    <a:pt x="693420" y="547116"/>
                  </a:lnTo>
                  <a:lnTo>
                    <a:pt x="696468" y="550164"/>
                  </a:lnTo>
                  <a:lnTo>
                    <a:pt x="699516" y="547116"/>
                  </a:lnTo>
                  <a:close/>
                </a:path>
                <a:path w="1831975" h="1309370">
                  <a:moveTo>
                    <a:pt x="701040" y="996683"/>
                  </a:moveTo>
                  <a:lnTo>
                    <a:pt x="697992" y="992124"/>
                  </a:lnTo>
                  <a:lnTo>
                    <a:pt x="693420" y="995172"/>
                  </a:lnTo>
                  <a:lnTo>
                    <a:pt x="696468" y="998207"/>
                  </a:lnTo>
                  <a:lnTo>
                    <a:pt x="701040" y="996683"/>
                  </a:lnTo>
                  <a:close/>
                </a:path>
                <a:path w="1831975" h="1309370">
                  <a:moveTo>
                    <a:pt x="702551" y="856488"/>
                  </a:moveTo>
                  <a:lnTo>
                    <a:pt x="699516" y="851916"/>
                  </a:lnTo>
                  <a:lnTo>
                    <a:pt x="694931" y="854964"/>
                  </a:lnTo>
                  <a:lnTo>
                    <a:pt x="697992" y="859536"/>
                  </a:lnTo>
                  <a:lnTo>
                    <a:pt x="702551" y="856488"/>
                  </a:lnTo>
                  <a:close/>
                </a:path>
                <a:path w="1831975" h="1309370">
                  <a:moveTo>
                    <a:pt x="707136" y="539483"/>
                  </a:moveTo>
                  <a:lnTo>
                    <a:pt x="702551" y="536448"/>
                  </a:lnTo>
                  <a:lnTo>
                    <a:pt x="699516" y="539483"/>
                  </a:lnTo>
                  <a:lnTo>
                    <a:pt x="702551" y="542544"/>
                  </a:lnTo>
                  <a:lnTo>
                    <a:pt x="707136" y="539483"/>
                  </a:lnTo>
                  <a:close/>
                </a:path>
                <a:path w="1831975" h="1309370">
                  <a:moveTo>
                    <a:pt x="710184" y="993648"/>
                  </a:moveTo>
                  <a:lnTo>
                    <a:pt x="707136" y="989076"/>
                  </a:lnTo>
                  <a:lnTo>
                    <a:pt x="702551" y="990600"/>
                  </a:lnTo>
                  <a:lnTo>
                    <a:pt x="705599" y="995172"/>
                  </a:lnTo>
                  <a:lnTo>
                    <a:pt x="710184" y="993648"/>
                  </a:lnTo>
                  <a:close/>
                </a:path>
                <a:path w="1831975" h="1309370">
                  <a:moveTo>
                    <a:pt x="710184" y="850392"/>
                  </a:moveTo>
                  <a:lnTo>
                    <a:pt x="707136" y="847344"/>
                  </a:lnTo>
                  <a:lnTo>
                    <a:pt x="704088" y="850392"/>
                  </a:lnTo>
                  <a:lnTo>
                    <a:pt x="705599" y="853440"/>
                  </a:lnTo>
                  <a:lnTo>
                    <a:pt x="710184" y="850392"/>
                  </a:lnTo>
                  <a:close/>
                </a:path>
                <a:path w="1831975" h="1309370">
                  <a:moveTo>
                    <a:pt x="713232" y="531876"/>
                  </a:moveTo>
                  <a:lnTo>
                    <a:pt x="708660" y="528815"/>
                  </a:lnTo>
                  <a:lnTo>
                    <a:pt x="705599" y="531876"/>
                  </a:lnTo>
                  <a:lnTo>
                    <a:pt x="710184" y="534924"/>
                  </a:lnTo>
                  <a:lnTo>
                    <a:pt x="713232" y="531876"/>
                  </a:lnTo>
                  <a:close/>
                </a:path>
                <a:path w="1831975" h="1309370">
                  <a:moveTo>
                    <a:pt x="717804" y="989076"/>
                  </a:moveTo>
                  <a:lnTo>
                    <a:pt x="716267" y="984491"/>
                  </a:lnTo>
                  <a:lnTo>
                    <a:pt x="711708" y="986015"/>
                  </a:lnTo>
                  <a:lnTo>
                    <a:pt x="713232" y="990600"/>
                  </a:lnTo>
                  <a:lnTo>
                    <a:pt x="717804" y="989076"/>
                  </a:lnTo>
                  <a:close/>
                </a:path>
                <a:path w="1831975" h="1309370">
                  <a:moveTo>
                    <a:pt x="717804" y="845807"/>
                  </a:moveTo>
                  <a:lnTo>
                    <a:pt x="714756" y="841248"/>
                  </a:lnTo>
                  <a:lnTo>
                    <a:pt x="711708" y="844283"/>
                  </a:lnTo>
                  <a:lnTo>
                    <a:pt x="714756" y="848868"/>
                  </a:lnTo>
                  <a:lnTo>
                    <a:pt x="717804" y="845807"/>
                  </a:lnTo>
                  <a:close/>
                </a:path>
                <a:path w="1831975" h="1309370">
                  <a:moveTo>
                    <a:pt x="719315" y="524256"/>
                  </a:moveTo>
                  <a:lnTo>
                    <a:pt x="714756" y="521208"/>
                  </a:lnTo>
                  <a:lnTo>
                    <a:pt x="711708" y="524256"/>
                  </a:lnTo>
                  <a:lnTo>
                    <a:pt x="716267" y="527291"/>
                  </a:lnTo>
                  <a:lnTo>
                    <a:pt x="719315" y="524256"/>
                  </a:lnTo>
                  <a:close/>
                </a:path>
                <a:path w="1831975" h="1309370">
                  <a:moveTo>
                    <a:pt x="725424" y="516623"/>
                  </a:moveTo>
                  <a:lnTo>
                    <a:pt x="720852" y="513588"/>
                  </a:lnTo>
                  <a:lnTo>
                    <a:pt x="717804" y="516623"/>
                  </a:lnTo>
                  <a:lnTo>
                    <a:pt x="722376" y="519684"/>
                  </a:lnTo>
                  <a:lnTo>
                    <a:pt x="725424" y="516623"/>
                  </a:lnTo>
                  <a:close/>
                </a:path>
                <a:path w="1831975" h="1309370">
                  <a:moveTo>
                    <a:pt x="726948" y="984491"/>
                  </a:moveTo>
                  <a:lnTo>
                    <a:pt x="725424" y="979932"/>
                  </a:lnTo>
                  <a:lnTo>
                    <a:pt x="720852" y="982980"/>
                  </a:lnTo>
                  <a:lnTo>
                    <a:pt x="722376" y="987552"/>
                  </a:lnTo>
                  <a:lnTo>
                    <a:pt x="726948" y="984491"/>
                  </a:lnTo>
                  <a:close/>
                </a:path>
                <a:path w="1831975" h="1309370">
                  <a:moveTo>
                    <a:pt x="726948" y="839724"/>
                  </a:moveTo>
                  <a:lnTo>
                    <a:pt x="723900" y="835152"/>
                  </a:lnTo>
                  <a:lnTo>
                    <a:pt x="719315" y="838200"/>
                  </a:lnTo>
                  <a:lnTo>
                    <a:pt x="722376" y="842772"/>
                  </a:lnTo>
                  <a:lnTo>
                    <a:pt x="726948" y="839724"/>
                  </a:lnTo>
                  <a:close/>
                </a:path>
                <a:path w="1831975" h="1309370">
                  <a:moveTo>
                    <a:pt x="731520" y="509016"/>
                  </a:moveTo>
                  <a:lnTo>
                    <a:pt x="728472" y="505968"/>
                  </a:lnTo>
                  <a:lnTo>
                    <a:pt x="725424" y="509016"/>
                  </a:lnTo>
                  <a:lnTo>
                    <a:pt x="728472" y="513588"/>
                  </a:lnTo>
                  <a:lnTo>
                    <a:pt x="731520" y="509016"/>
                  </a:lnTo>
                  <a:close/>
                </a:path>
                <a:path w="1831975" h="1309370">
                  <a:moveTo>
                    <a:pt x="734568" y="833615"/>
                  </a:moveTo>
                  <a:lnTo>
                    <a:pt x="731520" y="830580"/>
                  </a:lnTo>
                  <a:lnTo>
                    <a:pt x="726948" y="833615"/>
                  </a:lnTo>
                  <a:lnTo>
                    <a:pt x="729983" y="836676"/>
                  </a:lnTo>
                  <a:lnTo>
                    <a:pt x="734568" y="833615"/>
                  </a:lnTo>
                  <a:close/>
                </a:path>
                <a:path w="1831975" h="1309370">
                  <a:moveTo>
                    <a:pt x="736092" y="981456"/>
                  </a:moveTo>
                  <a:lnTo>
                    <a:pt x="734568" y="976884"/>
                  </a:lnTo>
                  <a:lnTo>
                    <a:pt x="729983" y="978408"/>
                  </a:lnTo>
                  <a:lnTo>
                    <a:pt x="731520" y="982980"/>
                  </a:lnTo>
                  <a:lnTo>
                    <a:pt x="736092" y="981456"/>
                  </a:lnTo>
                  <a:close/>
                </a:path>
                <a:path w="1831975" h="1309370">
                  <a:moveTo>
                    <a:pt x="737616" y="501383"/>
                  </a:moveTo>
                  <a:lnTo>
                    <a:pt x="734568" y="498348"/>
                  </a:lnTo>
                  <a:lnTo>
                    <a:pt x="731520" y="502907"/>
                  </a:lnTo>
                  <a:lnTo>
                    <a:pt x="734568" y="505968"/>
                  </a:lnTo>
                  <a:lnTo>
                    <a:pt x="737616" y="501383"/>
                  </a:lnTo>
                  <a:close/>
                </a:path>
                <a:path w="1831975" h="1309370">
                  <a:moveTo>
                    <a:pt x="742188" y="829056"/>
                  </a:moveTo>
                  <a:lnTo>
                    <a:pt x="739140" y="824484"/>
                  </a:lnTo>
                  <a:lnTo>
                    <a:pt x="736092" y="827532"/>
                  </a:lnTo>
                  <a:lnTo>
                    <a:pt x="737616" y="832091"/>
                  </a:lnTo>
                  <a:lnTo>
                    <a:pt x="742188" y="829056"/>
                  </a:lnTo>
                  <a:close/>
                </a:path>
                <a:path w="1831975" h="1309370">
                  <a:moveTo>
                    <a:pt x="743699" y="493776"/>
                  </a:moveTo>
                  <a:lnTo>
                    <a:pt x="740651" y="490715"/>
                  </a:lnTo>
                  <a:lnTo>
                    <a:pt x="737616" y="495300"/>
                  </a:lnTo>
                  <a:lnTo>
                    <a:pt x="740651" y="498348"/>
                  </a:lnTo>
                  <a:lnTo>
                    <a:pt x="743699" y="493776"/>
                  </a:lnTo>
                  <a:close/>
                </a:path>
                <a:path w="1831975" h="1309370">
                  <a:moveTo>
                    <a:pt x="745236" y="976884"/>
                  </a:moveTo>
                  <a:lnTo>
                    <a:pt x="743699" y="972299"/>
                  </a:lnTo>
                  <a:lnTo>
                    <a:pt x="739140" y="975360"/>
                  </a:lnTo>
                  <a:lnTo>
                    <a:pt x="740651" y="978408"/>
                  </a:lnTo>
                  <a:lnTo>
                    <a:pt x="745236" y="976884"/>
                  </a:lnTo>
                  <a:close/>
                </a:path>
                <a:path w="1831975" h="1309370">
                  <a:moveTo>
                    <a:pt x="749808" y="822960"/>
                  </a:moveTo>
                  <a:lnTo>
                    <a:pt x="746760" y="818388"/>
                  </a:lnTo>
                  <a:lnTo>
                    <a:pt x="743699" y="821436"/>
                  </a:lnTo>
                  <a:lnTo>
                    <a:pt x="746760" y="826008"/>
                  </a:lnTo>
                  <a:lnTo>
                    <a:pt x="749808" y="822960"/>
                  </a:lnTo>
                  <a:close/>
                </a:path>
                <a:path w="1831975" h="1309370">
                  <a:moveTo>
                    <a:pt x="749808" y="486156"/>
                  </a:moveTo>
                  <a:lnTo>
                    <a:pt x="746760" y="483108"/>
                  </a:lnTo>
                  <a:lnTo>
                    <a:pt x="743699" y="487680"/>
                  </a:lnTo>
                  <a:lnTo>
                    <a:pt x="746760" y="490715"/>
                  </a:lnTo>
                  <a:lnTo>
                    <a:pt x="749808" y="486156"/>
                  </a:lnTo>
                  <a:close/>
                </a:path>
                <a:path w="1831975" h="1309370">
                  <a:moveTo>
                    <a:pt x="754367" y="973836"/>
                  </a:moveTo>
                  <a:lnTo>
                    <a:pt x="751332" y="969264"/>
                  </a:lnTo>
                  <a:lnTo>
                    <a:pt x="748284" y="970788"/>
                  </a:lnTo>
                  <a:lnTo>
                    <a:pt x="749808" y="975360"/>
                  </a:lnTo>
                  <a:lnTo>
                    <a:pt x="754367" y="973836"/>
                  </a:lnTo>
                  <a:close/>
                </a:path>
                <a:path w="1831975" h="1309370">
                  <a:moveTo>
                    <a:pt x="757415" y="816864"/>
                  </a:moveTo>
                  <a:lnTo>
                    <a:pt x="755904" y="813816"/>
                  </a:lnTo>
                  <a:lnTo>
                    <a:pt x="751332" y="816864"/>
                  </a:lnTo>
                  <a:lnTo>
                    <a:pt x="754367" y="819899"/>
                  </a:lnTo>
                  <a:lnTo>
                    <a:pt x="757415" y="816864"/>
                  </a:lnTo>
                  <a:close/>
                </a:path>
                <a:path w="1831975" h="1309370">
                  <a:moveTo>
                    <a:pt x="757415" y="480060"/>
                  </a:moveTo>
                  <a:lnTo>
                    <a:pt x="752856" y="475488"/>
                  </a:lnTo>
                  <a:lnTo>
                    <a:pt x="749808" y="480060"/>
                  </a:lnTo>
                  <a:lnTo>
                    <a:pt x="754367" y="483108"/>
                  </a:lnTo>
                  <a:lnTo>
                    <a:pt x="757415" y="480060"/>
                  </a:lnTo>
                  <a:close/>
                </a:path>
                <a:path w="1831975" h="1309370">
                  <a:moveTo>
                    <a:pt x="763524" y="969264"/>
                  </a:moveTo>
                  <a:lnTo>
                    <a:pt x="760476" y="964692"/>
                  </a:lnTo>
                  <a:lnTo>
                    <a:pt x="755904" y="966216"/>
                  </a:lnTo>
                  <a:lnTo>
                    <a:pt x="758952" y="970788"/>
                  </a:lnTo>
                  <a:lnTo>
                    <a:pt x="763524" y="969264"/>
                  </a:lnTo>
                  <a:close/>
                </a:path>
                <a:path w="1831975" h="1309370">
                  <a:moveTo>
                    <a:pt x="763524" y="472440"/>
                  </a:moveTo>
                  <a:lnTo>
                    <a:pt x="758952" y="469392"/>
                  </a:lnTo>
                  <a:lnTo>
                    <a:pt x="755904" y="472440"/>
                  </a:lnTo>
                  <a:lnTo>
                    <a:pt x="760476" y="475488"/>
                  </a:lnTo>
                  <a:lnTo>
                    <a:pt x="763524" y="472440"/>
                  </a:lnTo>
                  <a:close/>
                </a:path>
                <a:path w="1831975" h="1309370">
                  <a:moveTo>
                    <a:pt x="766572" y="812292"/>
                  </a:moveTo>
                  <a:lnTo>
                    <a:pt x="763524" y="807707"/>
                  </a:lnTo>
                  <a:lnTo>
                    <a:pt x="758952" y="810768"/>
                  </a:lnTo>
                  <a:lnTo>
                    <a:pt x="762000" y="815340"/>
                  </a:lnTo>
                  <a:lnTo>
                    <a:pt x="766572" y="812292"/>
                  </a:lnTo>
                  <a:close/>
                </a:path>
                <a:path w="1831975" h="1309370">
                  <a:moveTo>
                    <a:pt x="769620" y="464807"/>
                  </a:moveTo>
                  <a:lnTo>
                    <a:pt x="765048" y="461772"/>
                  </a:lnTo>
                  <a:lnTo>
                    <a:pt x="762000" y="464807"/>
                  </a:lnTo>
                  <a:lnTo>
                    <a:pt x="766572" y="467868"/>
                  </a:lnTo>
                  <a:lnTo>
                    <a:pt x="769620" y="464807"/>
                  </a:lnTo>
                  <a:close/>
                </a:path>
                <a:path w="1831975" h="1309370">
                  <a:moveTo>
                    <a:pt x="771131" y="964692"/>
                  </a:moveTo>
                  <a:lnTo>
                    <a:pt x="769620" y="960107"/>
                  </a:lnTo>
                  <a:lnTo>
                    <a:pt x="765048" y="963168"/>
                  </a:lnTo>
                  <a:lnTo>
                    <a:pt x="766572" y="967740"/>
                  </a:lnTo>
                  <a:lnTo>
                    <a:pt x="771131" y="964692"/>
                  </a:lnTo>
                  <a:close/>
                </a:path>
                <a:path w="1831975" h="1309370">
                  <a:moveTo>
                    <a:pt x="774192" y="806183"/>
                  </a:moveTo>
                  <a:lnTo>
                    <a:pt x="771131" y="801624"/>
                  </a:lnTo>
                  <a:lnTo>
                    <a:pt x="766572" y="804672"/>
                  </a:lnTo>
                  <a:lnTo>
                    <a:pt x="769620" y="809244"/>
                  </a:lnTo>
                  <a:lnTo>
                    <a:pt x="774192" y="806183"/>
                  </a:lnTo>
                  <a:close/>
                </a:path>
                <a:path w="1831975" h="1309370">
                  <a:moveTo>
                    <a:pt x="775716" y="457200"/>
                  </a:moveTo>
                  <a:lnTo>
                    <a:pt x="772668" y="454152"/>
                  </a:lnTo>
                  <a:lnTo>
                    <a:pt x="768083" y="457200"/>
                  </a:lnTo>
                  <a:lnTo>
                    <a:pt x="772668" y="460248"/>
                  </a:lnTo>
                  <a:lnTo>
                    <a:pt x="775716" y="457200"/>
                  </a:lnTo>
                  <a:close/>
                </a:path>
                <a:path w="1831975" h="1309370">
                  <a:moveTo>
                    <a:pt x="780288" y="961644"/>
                  </a:moveTo>
                  <a:lnTo>
                    <a:pt x="778751" y="957072"/>
                  </a:lnTo>
                  <a:lnTo>
                    <a:pt x="774192" y="958583"/>
                  </a:lnTo>
                  <a:lnTo>
                    <a:pt x="775716" y="963168"/>
                  </a:lnTo>
                  <a:lnTo>
                    <a:pt x="780288" y="961644"/>
                  </a:lnTo>
                  <a:close/>
                </a:path>
                <a:path w="1831975" h="1309370">
                  <a:moveTo>
                    <a:pt x="781799" y="800100"/>
                  </a:moveTo>
                  <a:lnTo>
                    <a:pt x="778751" y="797052"/>
                  </a:lnTo>
                  <a:lnTo>
                    <a:pt x="775716" y="800100"/>
                  </a:lnTo>
                  <a:lnTo>
                    <a:pt x="778751" y="803148"/>
                  </a:lnTo>
                  <a:lnTo>
                    <a:pt x="781799" y="800100"/>
                  </a:lnTo>
                  <a:close/>
                </a:path>
                <a:path w="1831975" h="1309370">
                  <a:moveTo>
                    <a:pt x="781799" y="449580"/>
                  </a:moveTo>
                  <a:lnTo>
                    <a:pt x="778751" y="446532"/>
                  </a:lnTo>
                  <a:lnTo>
                    <a:pt x="775716" y="449580"/>
                  </a:lnTo>
                  <a:lnTo>
                    <a:pt x="778751" y="452615"/>
                  </a:lnTo>
                  <a:lnTo>
                    <a:pt x="781799" y="449580"/>
                  </a:lnTo>
                  <a:close/>
                </a:path>
                <a:path w="1831975" h="1309370">
                  <a:moveTo>
                    <a:pt x="787908" y="441960"/>
                  </a:moveTo>
                  <a:lnTo>
                    <a:pt x="784860" y="438899"/>
                  </a:lnTo>
                  <a:lnTo>
                    <a:pt x="781799" y="443484"/>
                  </a:lnTo>
                  <a:lnTo>
                    <a:pt x="784860" y="446532"/>
                  </a:lnTo>
                  <a:lnTo>
                    <a:pt x="787908" y="441960"/>
                  </a:lnTo>
                  <a:close/>
                </a:path>
                <a:path w="1831975" h="1309370">
                  <a:moveTo>
                    <a:pt x="789432" y="957072"/>
                  </a:moveTo>
                  <a:lnTo>
                    <a:pt x="787908" y="952500"/>
                  </a:lnTo>
                  <a:lnTo>
                    <a:pt x="783336" y="955548"/>
                  </a:lnTo>
                  <a:lnTo>
                    <a:pt x="784860" y="958583"/>
                  </a:lnTo>
                  <a:lnTo>
                    <a:pt x="789432" y="957072"/>
                  </a:lnTo>
                  <a:close/>
                </a:path>
                <a:path w="1831975" h="1309370">
                  <a:moveTo>
                    <a:pt x="789432" y="795515"/>
                  </a:moveTo>
                  <a:lnTo>
                    <a:pt x="787908" y="790956"/>
                  </a:lnTo>
                  <a:lnTo>
                    <a:pt x="783336" y="793991"/>
                  </a:lnTo>
                  <a:lnTo>
                    <a:pt x="786384" y="797052"/>
                  </a:lnTo>
                  <a:lnTo>
                    <a:pt x="789432" y="795515"/>
                  </a:lnTo>
                  <a:close/>
                </a:path>
                <a:path w="1831975" h="1309370">
                  <a:moveTo>
                    <a:pt x="794004" y="434340"/>
                  </a:moveTo>
                  <a:lnTo>
                    <a:pt x="790956" y="431292"/>
                  </a:lnTo>
                  <a:lnTo>
                    <a:pt x="787908" y="435864"/>
                  </a:lnTo>
                  <a:lnTo>
                    <a:pt x="790956" y="438899"/>
                  </a:lnTo>
                  <a:lnTo>
                    <a:pt x="794004" y="434340"/>
                  </a:lnTo>
                  <a:close/>
                </a:path>
                <a:path w="1831975" h="1309370">
                  <a:moveTo>
                    <a:pt x="798576" y="954024"/>
                  </a:moveTo>
                  <a:lnTo>
                    <a:pt x="797052" y="949452"/>
                  </a:lnTo>
                  <a:lnTo>
                    <a:pt x="792467" y="950976"/>
                  </a:lnTo>
                  <a:lnTo>
                    <a:pt x="794004" y="955548"/>
                  </a:lnTo>
                  <a:lnTo>
                    <a:pt x="798576" y="954024"/>
                  </a:lnTo>
                  <a:close/>
                </a:path>
                <a:path w="1831975" h="1309370">
                  <a:moveTo>
                    <a:pt x="798576" y="789432"/>
                  </a:moveTo>
                  <a:lnTo>
                    <a:pt x="795515" y="784860"/>
                  </a:lnTo>
                  <a:lnTo>
                    <a:pt x="790956" y="787908"/>
                  </a:lnTo>
                  <a:lnTo>
                    <a:pt x="794004" y="792480"/>
                  </a:lnTo>
                  <a:lnTo>
                    <a:pt x="798576" y="789432"/>
                  </a:lnTo>
                  <a:close/>
                </a:path>
                <a:path w="1831975" h="1309370">
                  <a:moveTo>
                    <a:pt x="800100" y="426707"/>
                  </a:moveTo>
                  <a:lnTo>
                    <a:pt x="797052" y="423672"/>
                  </a:lnTo>
                  <a:lnTo>
                    <a:pt x="794004" y="428244"/>
                  </a:lnTo>
                  <a:lnTo>
                    <a:pt x="797052" y="431292"/>
                  </a:lnTo>
                  <a:lnTo>
                    <a:pt x="800100" y="426707"/>
                  </a:lnTo>
                  <a:close/>
                </a:path>
                <a:path w="1831975" h="1309370">
                  <a:moveTo>
                    <a:pt x="806183" y="783336"/>
                  </a:moveTo>
                  <a:lnTo>
                    <a:pt x="803148" y="780288"/>
                  </a:lnTo>
                  <a:lnTo>
                    <a:pt x="798576" y="783336"/>
                  </a:lnTo>
                  <a:lnTo>
                    <a:pt x="801624" y="786384"/>
                  </a:lnTo>
                  <a:lnTo>
                    <a:pt x="806183" y="783336"/>
                  </a:lnTo>
                  <a:close/>
                </a:path>
                <a:path w="1831975" h="1309370">
                  <a:moveTo>
                    <a:pt x="807720" y="949452"/>
                  </a:moveTo>
                  <a:lnTo>
                    <a:pt x="804672" y="944880"/>
                  </a:lnTo>
                  <a:lnTo>
                    <a:pt x="801624" y="946391"/>
                  </a:lnTo>
                  <a:lnTo>
                    <a:pt x="803148" y="950976"/>
                  </a:lnTo>
                  <a:lnTo>
                    <a:pt x="807720" y="949452"/>
                  </a:lnTo>
                  <a:close/>
                </a:path>
                <a:path w="1831975" h="1309370">
                  <a:moveTo>
                    <a:pt x="807720" y="419100"/>
                  </a:moveTo>
                  <a:lnTo>
                    <a:pt x="803148" y="416052"/>
                  </a:lnTo>
                  <a:lnTo>
                    <a:pt x="800100" y="420624"/>
                  </a:lnTo>
                  <a:lnTo>
                    <a:pt x="804672" y="423672"/>
                  </a:lnTo>
                  <a:lnTo>
                    <a:pt x="807720" y="419100"/>
                  </a:lnTo>
                  <a:close/>
                </a:path>
                <a:path w="1831975" h="1309370">
                  <a:moveTo>
                    <a:pt x="813816" y="778764"/>
                  </a:moveTo>
                  <a:lnTo>
                    <a:pt x="810768" y="774192"/>
                  </a:lnTo>
                  <a:lnTo>
                    <a:pt x="807720" y="777240"/>
                  </a:lnTo>
                  <a:lnTo>
                    <a:pt x="810768" y="780288"/>
                  </a:lnTo>
                  <a:lnTo>
                    <a:pt x="813816" y="778764"/>
                  </a:lnTo>
                  <a:close/>
                </a:path>
                <a:path w="1831975" h="1309370">
                  <a:moveTo>
                    <a:pt x="813816" y="412991"/>
                  </a:moveTo>
                  <a:lnTo>
                    <a:pt x="809231" y="409956"/>
                  </a:lnTo>
                  <a:lnTo>
                    <a:pt x="806183" y="412991"/>
                  </a:lnTo>
                  <a:lnTo>
                    <a:pt x="810768" y="416052"/>
                  </a:lnTo>
                  <a:lnTo>
                    <a:pt x="813816" y="412991"/>
                  </a:lnTo>
                  <a:close/>
                </a:path>
                <a:path w="1831975" h="1309370">
                  <a:moveTo>
                    <a:pt x="816851" y="944880"/>
                  </a:moveTo>
                  <a:lnTo>
                    <a:pt x="813816" y="940308"/>
                  </a:lnTo>
                  <a:lnTo>
                    <a:pt x="809231" y="943356"/>
                  </a:lnTo>
                  <a:lnTo>
                    <a:pt x="812292" y="947915"/>
                  </a:lnTo>
                  <a:lnTo>
                    <a:pt x="816851" y="944880"/>
                  </a:lnTo>
                  <a:close/>
                </a:path>
                <a:path w="1831975" h="1309370">
                  <a:moveTo>
                    <a:pt x="819899" y="405384"/>
                  </a:moveTo>
                  <a:lnTo>
                    <a:pt x="815340" y="402323"/>
                  </a:lnTo>
                  <a:lnTo>
                    <a:pt x="812292" y="405384"/>
                  </a:lnTo>
                  <a:lnTo>
                    <a:pt x="816851" y="408432"/>
                  </a:lnTo>
                  <a:lnTo>
                    <a:pt x="819899" y="405384"/>
                  </a:lnTo>
                  <a:close/>
                </a:path>
                <a:path w="1831975" h="1309370">
                  <a:moveTo>
                    <a:pt x="821436" y="772668"/>
                  </a:moveTo>
                  <a:lnTo>
                    <a:pt x="819899" y="768083"/>
                  </a:lnTo>
                  <a:lnTo>
                    <a:pt x="815340" y="771144"/>
                  </a:lnTo>
                  <a:lnTo>
                    <a:pt x="818388" y="775716"/>
                  </a:lnTo>
                  <a:lnTo>
                    <a:pt x="821436" y="772668"/>
                  </a:lnTo>
                  <a:close/>
                </a:path>
                <a:path w="1831975" h="1309370">
                  <a:moveTo>
                    <a:pt x="824484" y="941832"/>
                  </a:moveTo>
                  <a:lnTo>
                    <a:pt x="822960" y="937260"/>
                  </a:lnTo>
                  <a:lnTo>
                    <a:pt x="818388" y="938784"/>
                  </a:lnTo>
                  <a:lnTo>
                    <a:pt x="821436" y="943356"/>
                  </a:lnTo>
                  <a:lnTo>
                    <a:pt x="824484" y="941832"/>
                  </a:lnTo>
                  <a:close/>
                </a:path>
                <a:path w="1831975" h="1309370">
                  <a:moveTo>
                    <a:pt x="826008" y="397764"/>
                  </a:moveTo>
                  <a:lnTo>
                    <a:pt x="822960" y="394716"/>
                  </a:lnTo>
                  <a:lnTo>
                    <a:pt x="818388" y="397764"/>
                  </a:lnTo>
                  <a:lnTo>
                    <a:pt x="822960" y="400799"/>
                  </a:lnTo>
                  <a:lnTo>
                    <a:pt x="826008" y="397764"/>
                  </a:lnTo>
                  <a:close/>
                </a:path>
                <a:path w="1831975" h="1309370">
                  <a:moveTo>
                    <a:pt x="830567" y="766572"/>
                  </a:moveTo>
                  <a:lnTo>
                    <a:pt x="827532" y="763524"/>
                  </a:lnTo>
                  <a:lnTo>
                    <a:pt x="822960" y="766572"/>
                  </a:lnTo>
                  <a:lnTo>
                    <a:pt x="826008" y="769607"/>
                  </a:lnTo>
                  <a:lnTo>
                    <a:pt x="830567" y="766572"/>
                  </a:lnTo>
                  <a:close/>
                </a:path>
                <a:path w="1831975" h="1309370">
                  <a:moveTo>
                    <a:pt x="832104" y="390144"/>
                  </a:moveTo>
                  <a:lnTo>
                    <a:pt x="829056" y="387083"/>
                  </a:lnTo>
                  <a:lnTo>
                    <a:pt x="826008" y="390144"/>
                  </a:lnTo>
                  <a:lnTo>
                    <a:pt x="829056" y="393192"/>
                  </a:lnTo>
                  <a:lnTo>
                    <a:pt x="832104" y="390144"/>
                  </a:lnTo>
                  <a:close/>
                </a:path>
                <a:path w="1831975" h="1309370">
                  <a:moveTo>
                    <a:pt x="833615" y="937260"/>
                  </a:moveTo>
                  <a:lnTo>
                    <a:pt x="832104" y="932688"/>
                  </a:lnTo>
                  <a:lnTo>
                    <a:pt x="827532" y="935736"/>
                  </a:lnTo>
                  <a:lnTo>
                    <a:pt x="829056" y="938784"/>
                  </a:lnTo>
                  <a:lnTo>
                    <a:pt x="833615" y="937260"/>
                  </a:lnTo>
                  <a:close/>
                </a:path>
                <a:path w="1831975" h="1309370">
                  <a:moveTo>
                    <a:pt x="838200" y="762000"/>
                  </a:moveTo>
                  <a:lnTo>
                    <a:pt x="835152" y="757415"/>
                  </a:lnTo>
                  <a:lnTo>
                    <a:pt x="830567" y="760476"/>
                  </a:lnTo>
                  <a:lnTo>
                    <a:pt x="833615" y="763524"/>
                  </a:lnTo>
                  <a:lnTo>
                    <a:pt x="838200" y="762000"/>
                  </a:lnTo>
                  <a:close/>
                </a:path>
                <a:path w="1831975" h="1309370">
                  <a:moveTo>
                    <a:pt x="838200" y="382524"/>
                  </a:moveTo>
                  <a:lnTo>
                    <a:pt x="835152" y="379476"/>
                  </a:lnTo>
                  <a:lnTo>
                    <a:pt x="832104" y="382524"/>
                  </a:lnTo>
                  <a:lnTo>
                    <a:pt x="835152" y="385572"/>
                  </a:lnTo>
                  <a:lnTo>
                    <a:pt x="838200" y="382524"/>
                  </a:lnTo>
                  <a:close/>
                </a:path>
                <a:path w="1831975" h="1309370">
                  <a:moveTo>
                    <a:pt x="842772" y="934199"/>
                  </a:moveTo>
                  <a:lnTo>
                    <a:pt x="841248" y="929640"/>
                  </a:lnTo>
                  <a:lnTo>
                    <a:pt x="836676" y="931164"/>
                  </a:lnTo>
                  <a:lnTo>
                    <a:pt x="838200" y="935736"/>
                  </a:lnTo>
                  <a:lnTo>
                    <a:pt x="842772" y="934199"/>
                  </a:lnTo>
                  <a:close/>
                </a:path>
                <a:path w="1831975" h="1309370">
                  <a:moveTo>
                    <a:pt x="844283" y="374891"/>
                  </a:moveTo>
                  <a:lnTo>
                    <a:pt x="841248" y="371856"/>
                  </a:lnTo>
                  <a:lnTo>
                    <a:pt x="838200" y="376415"/>
                  </a:lnTo>
                  <a:lnTo>
                    <a:pt x="841248" y="379476"/>
                  </a:lnTo>
                  <a:lnTo>
                    <a:pt x="844283" y="374891"/>
                  </a:lnTo>
                  <a:close/>
                </a:path>
                <a:path w="1831975" h="1309370">
                  <a:moveTo>
                    <a:pt x="845820" y="755891"/>
                  </a:moveTo>
                  <a:lnTo>
                    <a:pt x="842772" y="751332"/>
                  </a:lnTo>
                  <a:lnTo>
                    <a:pt x="839724" y="754380"/>
                  </a:lnTo>
                  <a:lnTo>
                    <a:pt x="841248" y="758952"/>
                  </a:lnTo>
                  <a:lnTo>
                    <a:pt x="845820" y="755891"/>
                  </a:lnTo>
                  <a:close/>
                </a:path>
                <a:path w="1831975" h="1309370">
                  <a:moveTo>
                    <a:pt x="851916" y="929640"/>
                  </a:moveTo>
                  <a:lnTo>
                    <a:pt x="850392" y="925068"/>
                  </a:lnTo>
                  <a:lnTo>
                    <a:pt x="845820" y="926592"/>
                  </a:lnTo>
                  <a:lnTo>
                    <a:pt x="847331" y="931164"/>
                  </a:lnTo>
                  <a:lnTo>
                    <a:pt x="851916" y="929640"/>
                  </a:lnTo>
                  <a:close/>
                </a:path>
                <a:path w="1831975" h="1309370">
                  <a:moveTo>
                    <a:pt x="851916" y="367284"/>
                  </a:moveTo>
                  <a:lnTo>
                    <a:pt x="847331" y="364223"/>
                  </a:lnTo>
                  <a:lnTo>
                    <a:pt x="844283" y="368808"/>
                  </a:lnTo>
                  <a:lnTo>
                    <a:pt x="847331" y="371856"/>
                  </a:lnTo>
                  <a:lnTo>
                    <a:pt x="851916" y="367284"/>
                  </a:lnTo>
                  <a:close/>
                </a:path>
                <a:path w="1831975" h="1309370">
                  <a:moveTo>
                    <a:pt x="853440" y="749808"/>
                  </a:moveTo>
                  <a:lnTo>
                    <a:pt x="850392" y="746760"/>
                  </a:lnTo>
                  <a:lnTo>
                    <a:pt x="847331" y="748284"/>
                  </a:lnTo>
                  <a:lnTo>
                    <a:pt x="850392" y="752856"/>
                  </a:lnTo>
                  <a:lnTo>
                    <a:pt x="853440" y="749808"/>
                  </a:lnTo>
                  <a:close/>
                </a:path>
                <a:path w="1831975" h="1309370">
                  <a:moveTo>
                    <a:pt x="857999" y="359664"/>
                  </a:moveTo>
                  <a:lnTo>
                    <a:pt x="853440" y="356616"/>
                  </a:lnTo>
                  <a:lnTo>
                    <a:pt x="850392" y="361188"/>
                  </a:lnTo>
                  <a:lnTo>
                    <a:pt x="854951" y="364223"/>
                  </a:lnTo>
                  <a:lnTo>
                    <a:pt x="857999" y="359664"/>
                  </a:lnTo>
                  <a:close/>
                </a:path>
                <a:path w="1831975" h="1309370">
                  <a:moveTo>
                    <a:pt x="861060" y="925068"/>
                  </a:moveTo>
                  <a:lnTo>
                    <a:pt x="859536" y="920483"/>
                  </a:lnTo>
                  <a:lnTo>
                    <a:pt x="854951" y="923544"/>
                  </a:lnTo>
                  <a:lnTo>
                    <a:pt x="856488" y="928116"/>
                  </a:lnTo>
                  <a:lnTo>
                    <a:pt x="861060" y="925068"/>
                  </a:lnTo>
                  <a:close/>
                </a:path>
                <a:path w="1831975" h="1309370">
                  <a:moveTo>
                    <a:pt x="862584" y="745236"/>
                  </a:moveTo>
                  <a:lnTo>
                    <a:pt x="859536" y="740664"/>
                  </a:lnTo>
                  <a:lnTo>
                    <a:pt x="854951" y="743699"/>
                  </a:lnTo>
                  <a:lnTo>
                    <a:pt x="857999" y="746760"/>
                  </a:lnTo>
                  <a:lnTo>
                    <a:pt x="862584" y="745236"/>
                  </a:lnTo>
                  <a:close/>
                </a:path>
                <a:path w="1831975" h="1309370">
                  <a:moveTo>
                    <a:pt x="864108" y="352044"/>
                  </a:moveTo>
                  <a:lnTo>
                    <a:pt x="859536" y="348983"/>
                  </a:lnTo>
                  <a:lnTo>
                    <a:pt x="856488" y="353568"/>
                  </a:lnTo>
                  <a:lnTo>
                    <a:pt x="861060" y="356616"/>
                  </a:lnTo>
                  <a:lnTo>
                    <a:pt x="864108" y="352044"/>
                  </a:lnTo>
                  <a:close/>
                </a:path>
                <a:path w="1831975" h="1309370">
                  <a:moveTo>
                    <a:pt x="870204" y="922007"/>
                  </a:moveTo>
                  <a:lnTo>
                    <a:pt x="867156" y="917448"/>
                  </a:lnTo>
                  <a:lnTo>
                    <a:pt x="862584" y="918972"/>
                  </a:lnTo>
                  <a:lnTo>
                    <a:pt x="865632" y="923544"/>
                  </a:lnTo>
                  <a:lnTo>
                    <a:pt x="870204" y="922007"/>
                  </a:lnTo>
                  <a:close/>
                </a:path>
                <a:path w="1831975" h="1309370">
                  <a:moveTo>
                    <a:pt x="870204" y="739140"/>
                  </a:moveTo>
                  <a:lnTo>
                    <a:pt x="867156" y="734568"/>
                  </a:lnTo>
                  <a:lnTo>
                    <a:pt x="862584" y="737616"/>
                  </a:lnTo>
                  <a:lnTo>
                    <a:pt x="865632" y="742188"/>
                  </a:lnTo>
                  <a:lnTo>
                    <a:pt x="870204" y="739140"/>
                  </a:lnTo>
                  <a:close/>
                </a:path>
                <a:path w="1831975" h="1309370">
                  <a:moveTo>
                    <a:pt x="870204" y="345948"/>
                  </a:moveTo>
                  <a:lnTo>
                    <a:pt x="865632" y="342900"/>
                  </a:lnTo>
                  <a:lnTo>
                    <a:pt x="862584" y="345948"/>
                  </a:lnTo>
                  <a:lnTo>
                    <a:pt x="867156" y="348983"/>
                  </a:lnTo>
                  <a:lnTo>
                    <a:pt x="870204" y="345948"/>
                  </a:lnTo>
                  <a:close/>
                </a:path>
                <a:path w="1831975" h="1309370">
                  <a:moveTo>
                    <a:pt x="876300" y="338315"/>
                  </a:moveTo>
                  <a:lnTo>
                    <a:pt x="873252" y="335280"/>
                  </a:lnTo>
                  <a:lnTo>
                    <a:pt x="870204" y="338315"/>
                  </a:lnTo>
                  <a:lnTo>
                    <a:pt x="873252" y="341376"/>
                  </a:lnTo>
                  <a:lnTo>
                    <a:pt x="876300" y="338315"/>
                  </a:lnTo>
                  <a:close/>
                </a:path>
                <a:path w="1831975" h="1309370">
                  <a:moveTo>
                    <a:pt x="877824" y="733044"/>
                  </a:moveTo>
                  <a:lnTo>
                    <a:pt x="874776" y="729983"/>
                  </a:lnTo>
                  <a:lnTo>
                    <a:pt x="871715" y="731507"/>
                  </a:lnTo>
                  <a:lnTo>
                    <a:pt x="873252" y="736092"/>
                  </a:lnTo>
                  <a:lnTo>
                    <a:pt x="877824" y="733044"/>
                  </a:lnTo>
                  <a:close/>
                </a:path>
                <a:path w="1831975" h="1309370">
                  <a:moveTo>
                    <a:pt x="879348" y="917448"/>
                  </a:moveTo>
                  <a:lnTo>
                    <a:pt x="876300" y="912876"/>
                  </a:lnTo>
                  <a:lnTo>
                    <a:pt x="871715" y="914400"/>
                  </a:lnTo>
                  <a:lnTo>
                    <a:pt x="874776" y="918972"/>
                  </a:lnTo>
                  <a:lnTo>
                    <a:pt x="879348" y="917448"/>
                  </a:lnTo>
                  <a:close/>
                </a:path>
                <a:path w="1831975" h="1309370">
                  <a:moveTo>
                    <a:pt x="882383" y="330708"/>
                  </a:moveTo>
                  <a:lnTo>
                    <a:pt x="879348" y="327660"/>
                  </a:lnTo>
                  <a:lnTo>
                    <a:pt x="876300" y="330708"/>
                  </a:lnTo>
                  <a:lnTo>
                    <a:pt x="879348" y="333756"/>
                  </a:lnTo>
                  <a:lnTo>
                    <a:pt x="882383" y="330708"/>
                  </a:lnTo>
                  <a:close/>
                </a:path>
                <a:path w="1831975" h="1309370">
                  <a:moveTo>
                    <a:pt x="885431" y="728472"/>
                  </a:moveTo>
                  <a:lnTo>
                    <a:pt x="882383" y="723900"/>
                  </a:lnTo>
                  <a:lnTo>
                    <a:pt x="879348" y="726948"/>
                  </a:lnTo>
                  <a:lnTo>
                    <a:pt x="882383" y="729983"/>
                  </a:lnTo>
                  <a:lnTo>
                    <a:pt x="885431" y="728472"/>
                  </a:lnTo>
                  <a:close/>
                </a:path>
                <a:path w="1831975" h="1309370">
                  <a:moveTo>
                    <a:pt x="886968" y="912876"/>
                  </a:moveTo>
                  <a:lnTo>
                    <a:pt x="885431" y="909815"/>
                  </a:lnTo>
                  <a:lnTo>
                    <a:pt x="880872" y="911352"/>
                  </a:lnTo>
                  <a:lnTo>
                    <a:pt x="882383" y="915924"/>
                  </a:lnTo>
                  <a:lnTo>
                    <a:pt x="886968" y="912876"/>
                  </a:lnTo>
                  <a:close/>
                </a:path>
                <a:path w="1831975" h="1309370">
                  <a:moveTo>
                    <a:pt x="888492" y="323088"/>
                  </a:moveTo>
                  <a:lnTo>
                    <a:pt x="885431" y="320040"/>
                  </a:lnTo>
                  <a:lnTo>
                    <a:pt x="882383" y="323088"/>
                  </a:lnTo>
                  <a:lnTo>
                    <a:pt x="885431" y="326123"/>
                  </a:lnTo>
                  <a:lnTo>
                    <a:pt x="888492" y="323088"/>
                  </a:lnTo>
                  <a:close/>
                </a:path>
                <a:path w="1831975" h="1309370">
                  <a:moveTo>
                    <a:pt x="893051" y="722376"/>
                  </a:moveTo>
                  <a:lnTo>
                    <a:pt x="891540" y="717791"/>
                  </a:lnTo>
                  <a:lnTo>
                    <a:pt x="886968" y="720852"/>
                  </a:lnTo>
                  <a:lnTo>
                    <a:pt x="890016" y="725424"/>
                  </a:lnTo>
                  <a:lnTo>
                    <a:pt x="893051" y="722376"/>
                  </a:lnTo>
                  <a:close/>
                </a:path>
                <a:path w="1831975" h="1309370">
                  <a:moveTo>
                    <a:pt x="894588" y="315468"/>
                  </a:moveTo>
                  <a:lnTo>
                    <a:pt x="891540" y="312407"/>
                  </a:lnTo>
                  <a:lnTo>
                    <a:pt x="888492" y="315468"/>
                  </a:lnTo>
                  <a:lnTo>
                    <a:pt x="891540" y="318516"/>
                  </a:lnTo>
                  <a:lnTo>
                    <a:pt x="894588" y="315468"/>
                  </a:lnTo>
                  <a:close/>
                </a:path>
                <a:path w="1831975" h="1309370">
                  <a:moveTo>
                    <a:pt x="896099" y="909815"/>
                  </a:moveTo>
                  <a:lnTo>
                    <a:pt x="894588" y="905256"/>
                  </a:lnTo>
                  <a:lnTo>
                    <a:pt x="890016" y="906780"/>
                  </a:lnTo>
                  <a:lnTo>
                    <a:pt x="891540" y="911352"/>
                  </a:lnTo>
                  <a:lnTo>
                    <a:pt x="896099" y="909815"/>
                  </a:lnTo>
                  <a:close/>
                </a:path>
                <a:path w="1831975" h="1309370">
                  <a:moveTo>
                    <a:pt x="902208" y="716280"/>
                  </a:moveTo>
                  <a:lnTo>
                    <a:pt x="899160" y="713232"/>
                  </a:lnTo>
                  <a:lnTo>
                    <a:pt x="894588" y="714756"/>
                  </a:lnTo>
                  <a:lnTo>
                    <a:pt x="897636" y="719315"/>
                  </a:lnTo>
                  <a:lnTo>
                    <a:pt x="902208" y="716280"/>
                  </a:lnTo>
                  <a:close/>
                </a:path>
                <a:path w="1831975" h="1309370">
                  <a:moveTo>
                    <a:pt x="902208" y="307848"/>
                  </a:moveTo>
                  <a:lnTo>
                    <a:pt x="897636" y="304800"/>
                  </a:lnTo>
                  <a:lnTo>
                    <a:pt x="894588" y="309372"/>
                  </a:lnTo>
                  <a:lnTo>
                    <a:pt x="897636" y="312407"/>
                  </a:lnTo>
                  <a:lnTo>
                    <a:pt x="902208" y="307848"/>
                  </a:lnTo>
                  <a:close/>
                </a:path>
                <a:path w="1831975" h="1309370">
                  <a:moveTo>
                    <a:pt x="905256" y="905256"/>
                  </a:moveTo>
                  <a:lnTo>
                    <a:pt x="903732" y="900684"/>
                  </a:lnTo>
                  <a:lnTo>
                    <a:pt x="899160" y="903732"/>
                  </a:lnTo>
                  <a:lnTo>
                    <a:pt x="900684" y="908291"/>
                  </a:lnTo>
                  <a:lnTo>
                    <a:pt x="905256" y="905256"/>
                  </a:lnTo>
                  <a:close/>
                </a:path>
                <a:path w="1831975" h="1309370">
                  <a:moveTo>
                    <a:pt x="908304" y="300215"/>
                  </a:moveTo>
                  <a:lnTo>
                    <a:pt x="903732" y="297180"/>
                  </a:lnTo>
                  <a:lnTo>
                    <a:pt x="900684" y="301752"/>
                  </a:lnTo>
                  <a:lnTo>
                    <a:pt x="905256" y="304800"/>
                  </a:lnTo>
                  <a:lnTo>
                    <a:pt x="908304" y="300215"/>
                  </a:lnTo>
                  <a:close/>
                </a:path>
                <a:path w="1831975" h="1309370">
                  <a:moveTo>
                    <a:pt x="909815" y="711708"/>
                  </a:moveTo>
                  <a:lnTo>
                    <a:pt x="906767" y="707123"/>
                  </a:lnTo>
                  <a:lnTo>
                    <a:pt x="903732" y="710184"/>
                  </a:lnTo>
                  <a:lnTo>
                    <a:pt x="905256" y="713232"/>
                  </a:lnTo>
                  <a:lnTo>
                    <a:pt x="909815" y="711708"/>
                  </a:lnTo>
                  <a:close/>
                </a:path>
                <a:path w="1831975" h="1309370">
                  <a:moveTo>
                    <a:pt x="914400" y="902208"/>
                  </a:moveTo>
                  <a:lnTo>
                    <a:pt x="912876" y="897636"/>
                  </a:lnTo>
                  <a:lnTo>
                    <a:pt x="908304" y="899160"/>
                  </a:lnTo>
                  <a:lnTo>
                    <a:pt x="909815" y="903732"/>
                  </a:lnTo>
                  <a:lnTo>
                    <a:pt x="914400" y="902208"/>
                  </a:lnTo>
                  <a:close/>
                </a:path>
                <a:path w="1831975" h="1309370">
                  <a:moveTo>
                    <a:pt x="914400" y="292608"/>
                  </a:moveTo>
                  <a:lnTo>
                    <a:pt x="909815" y="289560"/>
                  </a:lnTo>
                  <a:lnTo>
                    <a:pt x="906767" y="294132"/>
                  </a:lnTo>
                  <a:lnTo>
                    <a:pt x="911352" y="297180"/>
                  </a:lnTo>
                  <a:lnTo>
                    <a:pt x="914400" y="292608"/>
                  </a:lnTo>
                  <a:close/>
                </a:path>
                <a:path w="1831975" h="1309370">
                  <a:moveTo>
                    <a:pt x="917448" y="705599"/>
                  </a:moveTo>
                  <a:lnTo>
                    <a:pt x="914400" y="701040"/>
                  </a:lnTo>
                  <a:lnTo>
                    <a:pt x="911352" y="704088"/>
                  </a:lnTo>
                  <a:lnTo>
                    <a:pt x="914400" y="708660"/>
                  </a:lnTo>
                  <a:lnTo>
                    <a:pt x="917448" y="705599"/>
                  </a:lnTo>
                  <a:close/>
                </a:path>
                <a:path w="1831975" h="1309370">
                  <a:moveTo>
                    <a:pt x="920483" y="286499"/>
                  </a:moveTo>
                  <a:lnTo>
                    <a:pt x="915924" y="281940"/>
                  </a:lnTo>
                  <a:lnTo>
                    <a:pt x="912876" y="286499"/>
                  </a:lnTo>
                  <a:lnTo>
                    <a:pt x="917448" y="289560"/>
                  </a:lnTo>
                  <a:lnTo>
                    <a:pt x="920483" y="286499"/>
                  </a:lnTo>
                  <a:close/>
                </a:path>
                <a:path w="1831975" h="1309370">
                  <a:moveTo>
                    <a:pt x="923531" y="897636"/>
                  </a:moveTo>
                  <a:lnTo>
                    <a:pt x="920483" y="893064"/>
                  </a:lnTo>
                  <a:lnTo>
                    <a:pt x="917448" y="894588"/>
                  </a:lnTo>
                  <a:lnTo>
                    <a:pt x="918972" y="899160"/>
                  </a:lnTo>
                  <a:lnTo>
                    <a:pt x="923531" y="897636"/>
                  </a:lnTo>
                  <a:close/>
                </a:path>
                <a:path w="1831975" h="1309370">
                  <a:moveTo>
                    <a:pt x="925068" y="699516"/>
                  </a:moveTo>
                  <a:lnTo>
                    <a:pt x="923531" y="696468"/>
                  </a:lnTo>
                  <a:lnTo>
                    <a:pt x="918972" y="697992"/>
                  </a:lnTo>
                  <a:lnTo>
                    <a:pt x="922020" y="702564"/>
                  </a:lnTo>
                  <a:lnTo>
                    <a:pt x="925068" y="699516"/>
                  </a:lnTo>
                  <a:close/>
                </a:path>
                <a:path w="1831975" h="1309370">
                  <a:moveTo>
                    <a:pt x="926592" y="278892"/>
                  </a:moveTo>
                  <a:lnTo>
                    <a:pt x="923531" y="275844"/>
                  </a:lnTo>
                  <a:lnTo>
                    <a:pt x="920483" y="278892"/>
                  </a:lnTo>
                  <a:lnTo>
                    <a:pt x="923531" y="281940"/>
                  </a:lnTo>
                  <a:lnTo>
                    <a:pt x="926592" y="278892"/>
                  </a:lnTo>
                  <a:close/>
                </a:path>
                <a:path w="1831975" h="1309370">
                  <a:moveTo>
                    <a:pt x="932688" y="893064"/>
                  </a:moveTo>
                  <a:lnTo>
                    <a:pt x="929640" y="890016"/>
                  </a:lnTo>
                  <a:lnTo>
                    <a:pt x="925068" y="891540"/>
                  </a:lnTo>
                  <a:lnTo>
                    <a:pt x="928116" y="896099"/>
                  </a:lnTo>
                  <a:lnTo>
                    <a:pt x="932688" y="893064"/>
                  </a:lnTo>
                  <a:close/>
                </a:path>
                <a:path w="1831975" h="1309370">
                  <a:moveTo>
                    <a:pt x="932688" y="271272"/>
                  </a:moveTo>
                  <a:lnTo>
                    <a:pt x="929640" y="268224"/>
                  </a:lnTo>
                  <a:lnTo>
                    <a:pt x="926592" y="271272"/>
                  </a:lnTo>
                  <a:lnTo>
                    <a:pt x="929640" y="274320"/>
                  </a:lnTo>
                  <a:lnTo>
                    <a:pt x="932688" y="271272"/>
                  </a:lnTo>
                  <a:close/>
                </a:path>
                <a:path w="1831975" h="1309370">
                  <a:moveTo>
                    <a:pt x="934199" y="694944"/>
                  </a:moveTo>
                  <a:lnTo>
                    <a:pt x="931151" y="690372"/>
                  </a:lnTo>
                  <a:lnTo>
                    <a:pt x="926592" y="693407"/>
                  </a:lnTo>
                  <a:lnTo>
                    <a:pt x="929640" y="696468"/>
                  </a:lnTo>
                  <a:lnTo>
                    <a:pt x="934199" y="694944"/>
                  </a:lnTo>
                  <a:close/>
                </a:path>
                <a:path w="1831975" h="1309370">
                  <a:moveTo>
                    <a:pt x="938784" y="263652"/>
                  </a:moveTo>
                  <a:lnTo>
                    <a:pt x="935736" y="260604"/>
                  </a:lnTo>
                  <a:lnTo>
                    <a:pt x="932688" y="263652"/>
                  </a:lnTo>
                  <a:lnTo>
                    <a:pt x="935736" y="266700"/>
                  </a:lnTo>
                  <a:lnTo>
                    <a:pt x="938784" y="263652"/>
                  </a:lnTo>
                  <a:close/>
                </a:path>
                <a:path w="1831975" h="1309370">
                  <a:moveTo>
                    <a:pt x="940308" y="890016"/>
                  </a:moveTo>
                  <a:lnTo>
                    <a:pt x="938784" y="885444"/>
                  </a:lnTo>
                  <a:lnTo>
                    <a:pt x="934199" y="886968"/>
                  </a:lnTo>
                  <a:lnTo>
                    <a:pt x="937260" y="891540"/>
                  </a:lnTo>
                  <a:lnTo>
                    <a:pt x="940308" y="890016"/>
                  </a:lnTo>
                  <a:close/>
                </a:path>
                <a:path w="1831975" h="1309370">
                  <a:moveTo>
                    <a:pt x="941832" y="688848"/>
                  </a:moveTo>
                  <a:lnTo>
                    <a:pt x="938784" y="684276"/>
                  </a:lnTo>
                  <a:lnTo>
                    <a:pt x="934199" y="687324"/>
                  </a:lnTo>
                  <a:lnTo>
                    <a:pt x="937260" y="691883"/>
                  </a:lnTo>
                  <a:lnTo>
                    <a:pt x="941832" y="688848"/>
                  </a:lnTo>
                  <a:close/>
                </a:path>
                <a:path w="1831975" h="1309370">
                  <a:moveTo>
                    <a:pt x="944867" y="256032"/>
                  </a:moveTo>
                  <a:lnTo>
                    <a:pt x="941832" y="252984"/>
                  </a:lnTo>
                  <a:lnTo>
                    <a:pt x="938784" y="256032"/>
                  </a:lnTo>
                  <a:lnTo>
                    <a:pt x="941832" y="259080"/>
                  </a:lnTo>
                  <a:lnTo>
                    <a:pt x="944867" y="256032"/>
                  </a:lnTo>
                  <a:close/>
                </a:path>
                <a:path w="1831975" h="1309370">
                  <a:moveTo>
                    <a:pt x="949452" y="885444"/>
                  </a:moveTo>
                  <a:lnTo>
                    <a:pt x="947915" y="880872"/>
                  </a:lnTo>
                  <a:lnTo>
                    <a:pt x="943356" y="883907"/>
                  </a:lnTo>
                  <a:lnTo>
                    <a:pt x="944867" y="888492"/>
                  </a:lnTo>
                  <a:lnTo>
                    <a:pt x="949452" y="885444"/>
                  </a:lnTo>
                  <a:close/>
                </a:path>
                <a:path w="1831975" h="1309370">
                  <a:moveTo>
                    <a:pt x="949452" y="682752"/>
                  </a:moveTo>
                  <a:lnTo>
                    <a:pt x="946404" y="679691"/>
                  </a:lnTo>
                  <a:lnTo>
                    <a:pt x="943356" y="681215"/>
                  </a:lnTo>
                  <a:lnTo>
                    <a:pt x="946404" y="685800"/>
                  </a:lnTo>
                  <a:lnTo>
                    <a:pt x="949452" y="682752"/>
                  </a:lnTo>
                  <a:close/>
                </a:path>
                <a:path w="1831975" h="1309370">
                  <a:moveTo>
                    <a:pt x="952500" y="248412"/>
                  </a:moveTo>
                  <a:lnTo>
                    <a:pt x="947915" y="245364"/>
                  </a:lnTo>
                  <a:lnTo>
                    <a:pt x="944867" y="248412"/>
                  </a:lnTo>
                  <a:lnTo>
                    <a:pt x="949452" y="252984"/>
                  </a:lnTo>
                  <a:lnTo>
                    <a:pt x="952500" y="248412"/>
                  </a:lnTo>
                  <a:close/>
                </a:path>
                <a:path w="1831975" h="1309370">
                  <a:moveTo>
                    <a:pt x="957072" y="676656"/>
                  </a:moveTo>
                  <a:lnTo>
                    <a:pt x="955548" y="673608"/>
                  </a:lnTo>
                  <a:lnTo>
                    <a:pt x="950976" y="676656"/>
                  </a:lnTo>
                  <a:lnTo>
                    <a:pt x="954024" y="679691"/>
                  </a:lnTo>
                  <a:lnTo>
                    <a:pt x="957072" y="676656"/>
                  </a:lnTo>
                  <a:close/>
                </a:path>
                <a:path w="1831975" h="1309370">
                  <a:moveTo>
                    <a:pt x="958583" y="882383"/>
                  </a:moveTo>
                  <a:lnTo>
                    <a:pt x="957072" y="877824"/>
                  </a:lnTo>
                  <a:lnTo>
                    <a:pt x="952500" y="879348"/>
                  </a:lnTo>
                  <a:lnTo>
                    <a:pt x="954024" y="883907"/>
                  </a:lnTo>
                  <a:lnTo>
                    <a:pt x="958583" y="882383"/>
                  </a:lnTo>
                  <a:close/>
                </a:path>
                <a:path w="1831975" h="1309370">
                  <a:moveTo>
                    <a:pt x="958583" y="240792"/>
                  </a:moveTo>
                  <a:lnTo>
                    <a:pt x="954024" y="237744"/>
                  </a:lnTo>
                  <a:lnTo>
                    <a:pt x="950976" y="242316"/>
                  </a:lnTo>
                  <a:lnTo>
                    <a:pt x="955548" y="245364"/>
                  </a:lnTo>
                  <a:lnTo>
                    <a:pt x="958583" y="240792"/>
                  </a:lnTo>
                  <a:close/>
                </a:path>
                <a:path w="1831975" h="1309370">
                  <a:moveTo>
                    <a:pt x="964692" y="233172"/>
                  </a:moveTo>
                  <a:lnTo>
                    <a:pt x="960120" y="230124"/>
                  </a:lnTo>
                  <a:lnTo>
                    <a:pt x="957072" y="234696"/>
                  </a:lnTo>
                  <a:lnTo>
                    <a:pt x="961631" y="237744"/>
                  </a:lnTo>
                  <a:lnTo>
                    <a:pt x="964692" y="233172"/>
                  </a:lnTo>
                  <a:close/>
                </a:path>
                <a:path w="1831975" h="1309370">
                  <a:moveTo>
                    <a:pt x="966216" y="672084"/>
                  </a:moveTo>
                  <a:lnTo>
                    <a:pt x="963168" y="667499"/>
                  </a:lnTo>
                  <a:lnTo>
                    <a:pt x="958583" y="670560"/>
                  </a:lnTo>
                  <a:lnTo>
                    <a:pt x="961631" y="675132"/>
                  </a:lnTo>
                  <a:lnTo>
                    <a:pt x="966216" y="672084"/>
                  </a:lnTo>
                  <a:close/>
                </a:path>
                <a:path w="1831975" h="1309370">
                  <a:moveTo>
                    <a:pt x="967740" y="877824"/>
                  </a:moveTo>
                  <a:lnTo>
                    <a:pt x="966216" y="873252"/>
                  </a:lnTo>
                  <a:lnTo>
                    <a:pt x="961631" y="874776"/>
                  </a:lnTo>
                  <a:lnTo>
                    <a:pt x="963168" y="879348"/>
                  </a:lnTo>
                  <a:lnTo>
                    <a:pt x="967740" y="877824"/>
                  </a:lnTo>
                  <a:close/>
                </a:path>
                <a:path w="1831975" h="1309370">
                  <a:moveTo>
                    <a:pt x="970788" y="225552"/>
                  </a:moveTo>
                  <a:lnTo>
                    <a:pt x="967740" y="222504"/>
                  </a:lnTo>
                  <a:lnTo>
                    <a:pt x="963168" y="227076"/>
                  </a:lnTo>
                  <a:lnTo>
                    <a:pt x="967740" y="230124"/>
                  </a:lnTo>
                  <a:lnTo>
                    <a:pt x="970788" y="225552"/>
                  </a:lnTo>
                  <a:close/>
                </a:path>
                <a:path w="1831975" h="1309370">
                  <a:moveTo>
                    <a:pt x="973836" y="665988"/>
                  </a:moveTo>
                  <a:lnTo>
                    <a:pt x="970788" y="662940"/>
                  </a:lnTo>
                  <a:lnTo>
                    <a:pt x="966216" y="664464"/>
                  </a:lnTo>
                  <a:lnTo>
                    <a:pt x="969251" y="669023"/>
                  </a:lnTo>
                  <a:lnTo>
                    <a:pt x="973836" y="665988"/>
                  </a:lnTo>
                  <a:close/>
                </a:path>
                <a:path w="1831975" h="1309370">
                  <a:moveTo>
                    <a:pt x="976884" y="873252"/>
                  </a:moveTo>
                  <a:lnTo>
                    <a:pt x="975360" y="870191"/>
                  </a:lnTo>
                  <a:lnTo>
                    <a:pt x="970788" y="871715"/>
                  </a:lnTo>
                  <a:lnTo>
                    <a:pt x="972299" y="876300"/>
                  </a:lnTo>
                  <a:lnTo>
                    <a:pt x="976884" y="873252"/>
                  </a:lnTo>
                  <a:close/>
                </a:path>
                <a:path w="1831975" h="1309370">
                  <a:moveTo>
                    <a:pt x="976884" y="219456"/>
                  </a:moveTo>
                  <a:lnTo>
                    <a:pt x="973836" y="214884"/>
                  </a:lnTo>
                  <a:lnTo>
                    <a:pt x="970788" y="219456"/>
                  </a:lnTo>
                  <a:lnTo>
                    <a:pt x="973836" y="222504"/>
                  </a:lnTo>
                  <a:lnTo>
                    <a:pt x="976884" y="219456"/>
                  </a:lnTo>
                  <a:close/>
                </a:path>
                <a:path w="1831975" h="1309370">
                  <a:moveTo>
                    <a:pt x="981456" y="659892"/>
                  </a:moveTo>
                  <a:lnTo>
                    <a:pt x="978408" y="656844"/>
                  </a:lnTo>
                  <a:lnTo>
                    <a:pt x="975360" y="659892"/>
                  </a:lnTo>
                  <a:lnTo>
                    <a:pt x="976884" y="662940"/>
                  </a:lnTo>
                  <a:lnTo>
                    <a:pt x="981456" y="659892"/>
                  </a:lnTo>
                  <a:close/>
                </a:path>
                <a:path w="1831975" h="1309370">
                  <a:moveTo>
                    <a:pt x="982967" y="211836"/>
                  </a:moveTo>
                  <a:lnTo>
                    <a:pt x="979932" y="208788"/>
                  </a:lnTo>
                  <a:lnTo>
                    <a:pt x="976884" y="211836"/>
                  </a:lnTo>
                  <a:lnTo>
                    <a:pt x="979932" y="214884"/>
                  </a:lnTo>
                  <a:lnTo>
                    <a:pt x="982967" y="211836"/>
                  </a:lnTo>
                  <a:close/>
                </a:path>
                <a:path w="1831975" h="1309370">
                  <a:moveTo>
                    <a:pt x="986015" y="870191"/>
                  </a:moveTo>
                  <a:lnTo>
                    <a:pt x="982967" y="865632"/>
                  </a:lnTo>
                  <a:lnTo>
                    <a:pt x="978408" y="867156"/>
                  </a:lnTo>
                  <a:lnTo>
                    <a:pt x="981456" y="871715"/>
                  </a:lnTo>
                  <a:lnTo>
                    <a:pt x="986015" y="870191"/>
                  </a:lnTo>
                  <a:close/>
                </a:path>
                <a:path w="1831975" h="1309370">
                  <a:moveTo>
                    <a:pt x="989076" y="655307"/>
                  </a:moveTo>
                  <a:lnTo>
                    <a:pt x="987552" y="650748"/>
                  </a:lnTo>
                  <a:lnTo>
                    <a:pt x="982967" y="653783"/>
                  </a:lnTo>
                  <a:lnTo>
                    <a:pt x="986015" y="658368"/>
                  </a:lnTo>
                  <a:lnTo>
                    <a:pt x="989076" y="655307"/>
                  </a:lnTo>
                  <a:close/>
                </a:path>
                <a:path w="1831975" h="1309370">
                  <a:moveTo>
                    <a:pt x="989076" y="204216"/>
                  </a:moveTo>
                  <a:lnTo>
                    <a:pt x="986015" y="201168"/>
                  </a:lnTo>
                  <a:lnTo>
                    <a:pt x="982967" y="204216"/>
                  </a:lnTo>
                  <a:lnTo>
                    <a:pt x="986015" y="207264"/>
                  </a:lnTo>
                  <a:lnTo>
                    <a:pt x="989076" y="204216"/>
                  </a:lnTo>
                  <a:close/>
                </a:path>
                <a:path w="1831975" h="1309370">
                  <a:moveTo>
                    <a:pt x="993648" y="865632"/>
                  </a:moveTo>
                  <a:lnTo>
                    <a:pt x="992124" y="861060"/>
                  </a:lnTo>
                  <a:lnTo>
                    <a:pt x="987552" y="864108"/>
                  </a:lnTo>
                  <a:lnTo>
                    <a:pt x="990600" y="868680"/>
                  </a:lnTo>
                  <a:lnTo>
                    <a:pt x="993648" y="865632"/>
                  </a:lnTo>
                  <a:close/>
                </a:path>
                <a:path w="1831975" h="1309370">
                  <a:moveTo>
                    <a:pt x="995172" y="196596"/>
                  </a:moveTo>
                  <a:lnTo>
                    <a:pt x="992124" y="193548"/>
                  </a:lnTo>
                  <a:lnTo>
                    <a:pt x="989076" y="196596"/>
                  </a:lnTo>
                  <a:lnTo>
                    <a:pt x="992124" y="199644"/>
                  </a:lnTo>
                  <a:lnTo>
                    <a:pt x="995172" y="196596"/>
                  </a:lnTo>
                  <a:close/>
                </a:path>
                <a:path w="1831975" h="1309370">
                  <a:moveTo>
                    <a:pt x="998220" y="649224"/>
                  </a:moveTo>
                  <a:lnTo>
                    <a:pt x="995172" y="644652"/>
                  </a:lnTo>
                  <a:lnTo>
                    <a:pt x="990600" y="647700"/>
                  </a:lnTo>
                  <a:lnTo>
                    <a:pt x="993648" y="652272"/>
                  </a:lnTo>
                  <a:lnTo>
                    <a:pt x="998220" y="649224"/>
                  </a:lnTo>
                  <a:close/>
                </a:path>
                <a:path w="1831975" h="1309370">
                  <a:moveTo>
                    <a:pt x="1002792" y="862584"/>
                  </a:moveTo>
                  <a:lnTo>
                    <a:pt x="1001268" y="857999"/>
                  </a:lnTo>
                  <a:lnTo>
                    <a:pt x="996683" y="859536"/>
                  </a:lnTo>
                  <a:lnTo>
                    <a:pt x="998220" y="864108"/>
                  </a:lnTo>
                  <a:lnTo>
                    <a:pt x="1002792" y="862584"/>
                  </a:lnTo>
                  <a:close/>
                </a:path>
                <a:path w="1831975" h="1309370">
                  <a:moveTo>
                    <a:pt x="1002792" y="188976"/>
                  </a:moveTo>
                  <a:lnTo>
                    <a:pt x="998220" y="185928"/>
                  </a:lnTo>
                  <a:lnTo>
                    <a:pt x="995172" y="188976"/>
                  </a:lnTo>
                  <a:lnTo>
                    <a:pt x="999731" y="192024"/>
                  </a:lnTo>
                  <a:lnTo>
                    <a:pt x="1002792" y="188976"/>
                  </a:lnTo>
                  <a:close/>
                </a:path>
                <a:path w="1831975" h="1309370">
                  <a:moveTo>
                    <a:pt x="1005840" y="643115"/>
                  </a:moveTo>
                  <a:lnTo>
                    <a:pt x="1002792" y="640080"/>
                  </a:lnTo>
                  <a:lnTo>
                    <a:pt x="998220" y="643115"/>
                  </a:lnTo>
                  <a:lnTo>
                    <a:pt x="1001268" y="646176"/>
                  </a:lnTo>
                  <a:lnTo>
                    <a:pt x="1005840" y="643115"/>
                  </a:lnTo>
                  <a:close/>
                </a:path>
                <a:path w="1831975" h="1309370">
                  <a:moveTo>
                    <a:pt x="1008888" y="181356"/>
                  </a:moveTo>
                  <a:lnTo>
                    <a:pt x="1004316" y="178308"/>
                  </a:lnTo>
                  <a:lnTo>
                    <a:pt x="1001268" y="181356"/>
                  </a:lnTo>
                  <a:lnTo>
                    <a:pt x="1005840" y="185928"/>
                  </a:lnTo>
                  <a:lnTo>
                    <a:pt x="1008888" y="181356"/>
                  </a:lnTo>
                  <a:close/>
                </a:path>
                <a:path w="1831975" h="1309370">
                  <a:moveTo>
                    <a:pt x="1011936" y="857999"/>
                  </a:moveTo>
                  <a:lnTo>
                    <a:pt x="1010399" y="853440"/>
                  </a:lnTo>
                  <a:lnTo>
                    <a:pt x="1005840" y="854964"/>
                  </a:lnTo>
                  <a:lnTo>
                    <a:pt x="1007351" y="859536"/>
                  </a:lnTo>
                  <a:lnTo>
                    <a:pt x="1011936" y="857999"/>
                  </a:lnTo>
                  <a:close/>
                </a:path>
                <a:path w="1831975" h="1309370">
                  <a:moveTo>
                    <a:pt x="1013460" y="638556"/>
                  </a:moveTo>
                  <a:lnTo>
                    <a:pt x="1010399" y="633984"/>
                  </a:lnTo>
                  <a:lnTo>
                    <a:pt x="1007351" y="637032"/>
                  </a:lnTo>
                  <a:lnTo>
                    <a:pt x="1008888" y="641591"/>
                  </a:lnTo>
                  <a:lnTo>
                    <a:pt x="1013460" y="638556"/>
                  </a:lnTo>
                  <a:close/>
                </a:path>
                <a:path w="1831975" h="1309370">
                  <a:moveTo>
                    <a:pt x="1014984" y="173736"/>
                  </a:moveTo>
                  <a:lnTo>
                    <a:pt x="1010399" y="170688"/>
                  </a:lnTo>
                  <a:lnTo>
                    <a:pt x="1007351" y="175260"/>
                  </a:lnTo>
                  <a:lnTo>
                    <a:pt x="1011936" y="178308"/>
                  </a:lnTo>
                  <a:lnTo>
                    <a:pt x="1014984" y="173736"/>
                  </a:lnTo>
                  <a:close/>
                </a:path>
                <a:path w="1831975" h="1309370">
                  <a:moveTo>
                    <a:pt x="1021067" y="853440"/>
                  </a:moveTo>
                  <a:lnTo>
                    <a:pt x="1019556" y="848868"/>
                  </a:lnTo>
                  <a:lnTo>
                    <a:pt x="1014984" y="851916"/>
                  </a:lnTo>
                  <a:lnTo>
                    <a:pt x="1016508" y="856488"/>
                  </a:lnTo>
                  <a:lnTo>
                    <a:pt x="1021067" y="853440"/>
                  </a:lnTo>
                  <a:close/>
                </a:path>
                <a:path w="1831975" h="1309370">
                  <a:moveTo>
                    <a:pt x="1021067" y="632460"/>
                  </a:moveTo>
                  <a:lnTo>
                    <a:pt x="1018032" y="627888"/>
                  </a:lnTo>
                  <a:lnTo>
                    <a:pt x="1014984" y="630923"/>
                  </a:lnTo>
                  <a:lnTo>
                    <a:pt x="1018032" y="635508"/>
                  </a:lnTo>
                  <a:lnTo>
                    <a:pt x="1021067" y="632460"/>
                  </a:lnTo>
                  <a:close/>
                </a:path>
                <a:path w="1831975" h="1309370">
                  <a:moveTo>
                    <a:pt x="1021067" y="166116"/>
                  </a:moveTo>
                  <a:lnTo>
                    <a:pt x="1018032" y="163068"/>
                  </a:lnTo>
                  <a:lnTo>
                    <a:pt x="1013460" y="167640"/>
                  </a:lnTo>
                  <a:lnTo>
                    <a:pt x="1018032" y="170688"/>
                  </a:lnTo>
                  <a:lnTo>
                    <a:pt x="1021067" y="166116"/>
                  </a:lnTo>
                  <a:close/>
                </a:path>
                <a:path w="1831975" h="1309370">
                  <a:moveTo>
                    <a:pt x="1027176" y="158496"/>
                  </a:moveTo>
                  <a:lnTo>
                    <a:pt x="1024115" y="155448"/>
                  </a:lnTo>
                  <a:lnTo>
                    <a:pt x="1021067" y="160020"/>
                  </a:lnTo>
                  <a:lnTo>
                    <a:pt x="1024115" y="163068"/>
                  </a:lnTo>
                  <a:lnTo>
                    <a:pt x="1027176" y="158496"/>
                  </a:lnTo>
                  <a:close/>
                </a:path>
                <a:path w="1831975" h="1309370">
                  <a:moveTo>
                    <a:pt x="1030224" y="850392"/>
                  </a:moveTo>
                  <a:lnTo>
                    <a:pt x="1028700" y="845807"/>
                  </a:lnTo>
                  <a:lnTo>
                    <a:pt x="1024115" y="847344"/>
                  </a:lnTo>
                  <a:lnTo>
                    <a:pt x="1025652" y="851916"/>
                  </a:lnTo>
                  <a:lnTo>
                    <a:pt x="1030224" y="850392"/>
                  </a:lnTo>
                  <a:close/>
                </a:path>
                <a:path w="1831975" h="1309370">
                  <a:moveTo>
                    <a:pt x="1030224" y="626364"/>
                  </a:moveTo>
                  <a:lnTo>
                    <a:pt x="1027176" y="623316"/>
                  </a:lnTo>
                  <a:lnTo>
                    <a:pt x="1022604" y="626364"/>
                  </a:lnTo>
                  <a:lnTo>
                    <a:pt x="1025652" y="629399"/>
                  </a:lnTo>
                  <a:lnTo>
                    <a:pt x="1030224" y="626364"/>
                  </a:lnTo>
                  <a:close/>
                </a:path>
                <a:path w="1831975" h="1309370">
                  <a:moveTo>
                    <a:pt x="1033272" y="152400"/>
                  </a:moveTo>
                  <a:lnTo>
                    <a:pt x="1030224" y="147828"/>
                  </a:lnTo>
                  <a:lnTo>
                    <a:pt x="1027176" y="152400"/>
                  </a:lnTo>
                  <a:lnTo>
                    <a:pt x="1030224" y="155448"/>
                  </a:lnTo>
                  <a:lnTo>
                    <a:pt x="1033272" y="152400"/>
                  </a:lnTo>
                  <a:close/>
                </a:path>
                <a:path w="1831975" h="1309370">
                  <a:moveTo>
                    <a:pt x="1037831" y="621792"/>
                  </a:moveTo>
                  <a:lnTo>
                    <a:pt x="1034783" y="617207"/>
                  </a:lnTo>
                  <a:lnTo>
                    <a:pt x="1030224" y="620268"/>
                  </a:lnTo>
                  <a:lnTo>
                    <a:pt x="1033272" y="624840"/>
                  </a:lnTo>
                  <a:lnTo>
                    <a:pt x="1037831" y="621792"/>
                  </a:lnTo>
                  <a:close/>
                </a:path>
                <a:path w="1831975" h="1309370">
                  <a:moveTo>
                    <a:pt x="1039368" y="845807"/>
                  </a:moveTo>
                  <a:lnTo>
                    <a:pt x="1036320" y="841248"/>
                  </a:lnTo>
                  <a:lnTo>
                    <a:pt x="1031748" y="844283"/>
                  </a:lnTo>
                  <a:lnTo>
                    <a:pt x="1034783" y="848868"/>
                  </a:lnTo>
                  <a:lnTo>
                    <a:pt x="1039368" y="845807"/>
                  </a:lnTo>
                  <a:close/>
                </a:path>
                <a:path w="1831975" h="1309370">
                  <a:moveTo>
                    <a:pt x="1039368" y="144780"/>
                  </a:moveTo>
                  <a:lnTo>
                    <a:pt x="1036320" y="141732"/>
                  </a:lnTo>
                  <a:lnTo>
                    <a:pt x="1033272" y="144780"/>
                  </a:lnTo>
                  <a:lnTo>
                    <a:pt x="1036320" y="147828"/>
                  </a:lnTo>
                  <a:lnTo>
                    <a:pt x="1039368" y="144780"/>
                  </a:lnTo>
                  <a:close/>
                </a:path>
                <a:path w="1831975" h="1309370">
                  <a:moveTo>
                    <a:pt x="1045451" y="615683"/>
                  </a:moveTo>
                  <a:lnTo>
                    <a:pt x="1042416" y="611124"/>
                  </a:lnTo>
                  <a:lnTo>
                    <a:pt x="1039368" y="614172"/>
                  </a:lnTo>
                  <a:lnTo>
                    <a:pt x="1040892" y="618744"/>
                  </a:lnTo>
                  <a:lnTo>
                    <a:pt x="1045451" y="615683"/>
                  </a:lnTo>
                  <a:close/>
                </a:path>
                <a:path w="1831975" h="1309370">
                  <a:moveTo>
                    <a:pt x="1046988" y="137160"/>
                  </a:moveTo>
                  <a:lnTo>
                    <a:pt x="1042416" y="134112"/>
                  </a:lnTo>
                  <a:lnTo>
                    <a:pt x="1039368" y="137160"/>
                  </a:lnTo>
                  <a:lnTo>
                    <a:pt x="1042416" y="140208"/>
                  </a:lnTo>
                  <a:lnTo>
                    <a:pt x="1046988" y="137160"/>
                  </a:lnTo>
                  <a:close/>
                </a:path>
                <a:path w="1831975" h="1309370">
                  <a:moveTo>
                    <a:pt x="1048499" y="842772"/>
                  </a:moveTo>
                  <a:lnTo>
                    <a:pt x="1045451" y="838200"/>
                  </a:lnTo>
                  <a:lnTo>
                    <a:pt x="1040892" y="839724"/>
                  </a:lnTo>
                  <a:lnTo>
                    <a:pt x="1043940" y="844283"/>
                  </a:lnTo>
                  <a:lnTo>
                    <a:pt x="1048499" y="842772"/>
                  </a:lnTo>
                  <a:close/>
                </a:path>
                <a:path w="1831975" h="1309370">
                  <a:moveTo>
                    <a:pt x="1053084" y="609600"/>
                  </a:moveTo>
                  <a:lnTo>
                    <a:pt x="1050036" y="606552"/>
                  </a:lnTo>
                  <a:lnTo>
                    <a:pt x="1046988" y="609600"/>
                  </a:lnTo>
                  <a:lnTo>
                    <a:pt x="1050036" y="612648"/>
                  </a:lnTo>
                  <a:lnTo>
                    <a:pt x="1053084" y="609600"/>
                  </a:lnTo>
                  <a:close/>
                </a:path>
                <a:path w="1831975" h="1309370">
                  <a:moveTo>
                    <a:pt x="1053084" y="129540"/>
                  </a:moveTo>
                  <a:lnTo>
                    <a:pt x="1048499" y="126492"/>
                  </a:lnTo>
                  <a:lnTo>
                    <a:pt x="1045451" y="129540"/>
                  </a:lnTo>
                  <a:lnTo>
                    <a:pt x="1050036" y="132588"/>
                  </a:lnTo>
                  <a:lnTo>
                    <a:pt x="1053084" y="129540"/>
                  </a:lnTo>
                  <a:close/>
                </a:path>
                <a:path w="1831975" h="1309370">
                  <a:moveTo>
                    <a:pt x="1056132" y="838200"/>
                  </a:moveTo>
                  <a:lnTo>
                    <a:pt x="1054608" y="833615"/>
                  </a:lnTo>
                  <a:lnTo>
                    <a:pt x="1050036" y="835152"/>
                  </a:lnTo>
                  <a:lnTo>
                    <a:pt x="1051560" y="839724"/>
                  </a:lnTo>
                  <a:lnTo>
                    <a:pt x="1056132" y="838200"/>
                  </a:lnTo>
                  <a:close/>
                </a:path>
                <a:path w="1831975" h="1309370">
                  <a:moveTo>
                    <a:pt x="1059167" y="121920"/>
                  </a:moveTo>
                  <a:lnTo>
                    <a:pt x="1054608" y="118872"/>
                  </a:lnTo>
                  <a:lnTo>
                    <a:pt x="1051560" y="121920"/>
                  </a:lnTo>
                  <a:lnTo>
                    <a:pt x="1056132" y="124968"/>
                  </a:lnTo>
                  <a:lnTo>
                    <a:pt x="1059167" y="121920"/>
                  </a:lnTo>
                  <a:close/>
                </a:path>
                <a:path w="1831975" h="1309370">
                  <a:moveTo>
                    <a:pt x="1060704" y="605015"/>
                  </a:moveTo>
                  <a:lnTo>
                    <a:pt x="1059167" y="600456"/>
                  </a:lnTo>
                  <a:lnTo>
                    <a:pt x="1054608" y="603491"/>
                  </a:lnTo>
                  <a:lnTo>
                    <a:pt x="1057656" y="608076"/>
                  </a:lnTo>
                  <a:lnTo>
                    <a:pt x="1060704" y="605015"/>
                  </a:lnTo>
                  <a:close/>
                </a:path>
                <a:path w="1831975" h="1309370">
                  <a:moveTo>
                    <a:pt x="1065276" y="833615"/>
                  </a:moveTo>
                  <a:lnTo>
                    <a:pt x="1063752" y="829056"/>
                  </a:lnTo>
                  <a:lnTo>
                    <a:pt x="1059167" y="832091"/>
                  </a:lnTo>
                  <a:lnTo>
                    <a:pt x="1060704" y="836676"/>
                  </a:lnTo>
                  <a:lnTo>
                    <a:pt x="1065276" y="833615"/>
                  </a:lnTo>
                  <a:close/>
                </a:path>
                <a:path w="1831975" h="1309370">
                  <a:moveTo>
                    <a:pt x="1065276" y="114300"/>
                  </a:moveTo>
                  <a:lnTo>
                    <a:pt x="1060704" y="111252"/>
                  </a:lnTo>
                  <a:lnTo>
                    <a:pt x="1057656" y="114300"/>
                  </a:lnTo>
                  <a:lnTo>
                    <a:pt x="1062215" y="118872"/>
                  </a:lnTo>
                  <a:lnTo>
                    <a:pt x="1065276" y="114300"/>
                  </a:lnTo>
                  <a:close/>
                </a:path>
                <a:path w="1831975" h="1309370">
                  <a:moveTo>
                    <a:pt x="1069848" y="598932"/>
                  </a:moveTo>
                  <a:lnTo>
                    <a:pt x="1066800" y="594360"/>
                  </a:lnTo>
                  <a:lnTo>
                    <a:pt x="1062215" y="597408"/>
                  </a:lnTo>
                  <a:lnTo>
                    <a:pt x="1065276" y="601980"/>
                  </a:lnTo>
                  <a:lnTo>
                    <a:pt x="1069848" y="598932"/>
                  </a:lnTo>
                  <a:close/>
                </a:path>
                <a:path w="1831975" h="1309370">
                  <a:moveTo>
                    <a:pt x="1071372" y="106680"/>
                  </a:moveTo>
                  <a:lnTo>
                    <a:pt x="1068324" y="103632"/>
                  </a:lnTo>
                  <a:lnTo>
                    <a:pt x="1065276" y="108204"/>
                  </a:lnTo>
                  <a:lnTo>
                    <a:pt x="1068324" y="111252"/>
                  </a:lnTo>
                  <a:lnTo>
                    <a:pt x="1071372" y="106680"/>
                  </a:lnTo>
                  <a:close/>
                </a:path>
                <a:path w="1831975" h="1309370">
                  <a:moveTo>
                    <a:pt x="1074420" y="830580"/>
                  </a:moveTo>
                  <a:lnTo>
                    <a:pt x="1072883" y="826008"/>
                  </a:lnTo>
                  <a:lnTo>
                    <a:pt x="1068324" y="827532"/>
                  </a:lnTo>
                  <a:lnTo>
                    <a:pt x="1069848" y="832091"/>
                  </a:lnTo>
                  <a:lnTo>
                    <a:pt x="1074420" y="830580"/>
                  </a:lnTo>
                  <a:close/>
                </a:path>
                <a:path w="1831975" h="1309370">
                  <a:moveTo>
                    <a:pt x="1077468" y="592823"/>
                  </a:moveTo>
                  <a:lnTo>
                    <a:pt x="1074420" y="589788"/>
                  </a:lnTo>
                  <a:lnTo>
                    <a:pt x="1069848" y="592823"/>
                  </a:lnTo>
                  <a:lnTo>
                    <a:pt x="1072883" y="595884"/>
                  </a:lnTo>
                  <a:lnTo>
                    <a:pt x="1077468" y="592823"/>
                  </a:lnTo>
                  <a:close/>
                </a:path>
                <a:path w="1831975" h="1309370">
                  <a:moveTo>
                    <a:pt x="1077468" y="99060"/>
                  </a:moveTo>
                  <a:lnTo>
                    <a:pt x="1074420" y="96012"/>
                  </a:lnTo>
                  <a:lnTo>
                    <a:pt x="1071372" y="100584"/>
                  </a:lnTo>
                  <a:lnTo>
                    <a:pt x="1074420" y="103632"/>
                  </a:lnTo>
                  <a:lnTo>
                    <a:pt x="1077468" y="99060"/>
                  </a:lnTo>
                  <a:close/>
                </a:path>
                <a:path w="1831975" h="1309370">
                  <a:moveTo>
                    <a:pt x="1083551" y="826008"/>
                  </a:moveTo>
                  <a:lnTo>
                    <a:pt x="1082040" y="821436"/>
                  </a:lnTo>
                  <a:lnTo>
                    <a:pt x="1077468" y="824484"/>
                  </a:lnTo>
                  <a:lnTo>
                    <a:pt x="1078992" y="827532"/>
                  </a:lnTo>
                  <a:lnTo>
                    <a:pt x="1083551" y="826008"/>
                  </a:lnTo>
                  <a:close/>
                </a:path>
                <a:path w="1831975" h="1309370">
                  <a:moveTo>
                    <a:pt x="1083551" y="91440"/>
                  </a:moveTo>
                  <a:lnTo>
                    <a:pt x="1080516" y="88392"/>
                  </a:lnTo>
                  <a:lnTo>
                    <a:pt x="1077468" y="92964"/>
                  </a:lnTo>
                  <a:lnTo>
                    <a:pt x="1080516" y="96012"/>
                  </a:lnTo>
                  <a:lnTo>
                    <a:pt x="1083551" y="91440"/>
                  </a:lnTo>
                  <a:close/>
                </a:path>
                <a:path w="1831975" h="1309370">
                  <a:moveTo>
                    <a:pt x="1085088" y="588264"/>
                  </a:moveTo>
                  <a:lnTo>
                    <a:pt x="1082040" y="583692"/>
                  </a:lnTo>
                  <a:lnTo>
                    <a:pt x="1078992" y="586740"/>
                  </a:lnTo>
                  <a:lnTo>
                    <a:pt x="1082040" y="591299"/>
                  </a:lnTo>
                  <a:lnTo>
                    <a:pt x="1085088" y="588264"/>
                  </a:lnTo>
                  <a:close/>
                </a:path>
                <a:path w="1831975" h="1309370">
                  <a:moveTo>
                    <a:pt x="1089660" y="85344"/>
                  </a:moveTo>
                  <a:lnTo>
                    <a:pt x="1086599" y="80772"/>
                  </a:lnTo>
                  <a:lnTo>
                    <a:pt x="1083551" y="85344"/>
                  </a:lnTo>
                  <a:lnTo>
                    <a:pt x="1086599" y="88392"/>
                  </a:lnTo>
                  <a:lnTo>
                    <a:pt x="1089660" y="85344"/>
                  </a:lnTo>
                  <a:close/>
                </a:path>
                <a:path w="1831975" h="1309370">
                  <a:moveTo>
                    <a:pt x="1092708" y="822960"/>
                  </a:moveTo>
                  <a:lnTo>
                    <a:pt x="1089660" y="818388"/>
                  </a:lnTo>
                  <a:lnTo>
                    <a:pt x="1086599" y="819899"/>
                  </a:lnTo>
                  <a:lnTo>
                    <a:pt x="1088136" y="824484"/>
                  </a:lnTo>
                  <a:lnTo>
                    <a:pt x="1092708" y="822960"/>
                  </a:lnTo>
                  <a:close/>
                </a:path>
                <a:path w="1831975" h="1309370">
                  <a:moveTo>
                    <a:pt x="1092708" y="582168"/>
                  </a:moveTo>
                  <a:lnTo>
                    <a:pt x="1091184" y="577583"/>
                  </a:lnTo>
                  <a:lnTo>
                    <a:pt x="1086599" y="580644"/>
                  </a:lnTo>
                  <a:lnTo>
                    <a:pt x="1089660" y="585216"/>
                  </a:lnTo>
                  <a:lnTo>
                    <a:pt x="1092708" y="582168"/>
                  </a:lnTo>
                  <a:close/>
                </a:path>
                <a:path w="1831975" h="1309370">
                  <a:moveTo>
                    <a:pt x="1097267" y="77724"/>
                  </a:moveTo>
                  <a:lnTo>
                    <a:pt x="1092708" y="74676"/>
                  </a:lnTo>
                  <a:lnTo>
                    <a:pt x="1089660" y="77724"/>
                  </a:lnTo>
                  <a:lnTo>
                    <a:pt x="1092708" y="80772"/>
                  </a:lnTo>
                  <a:lnTo>
                    <a:pt x="1097267" y="77724"/>
                  </a:lnTo>
                  <a:close/>
                </a:path>
                <a:path w="1831975" h="1309370">
                  <a:moveTo>
                    <a:pt x="1101852" y="818388"/>
                  </a:moveTo>
                  <a:lnTo>
                    <a:pt x="1098804" y="813816"/>
                  </a:lnTo>
                  <a:lnTo>
                    <a:pt x="1094232" y="815340"/>
                  </a:lnTo>
                  <a:lnTo>
                    <a:pt x="1097267" y="819899"/>
                  </a:lnTo>
                  <a:lnTo>
                    <a:pt x="1101852" y="818388"/>
                  </a:lnTo>
                  <a:close/>
                </a:path>
                <a:path w="1831975" h="1309370">
                  <a:moveTo>
                    <a:pt x="1101852" y="576072"/>
                  </a:moveTo>
                  <a:lnTo>
                    <a:pt x="1098804" y="573024"/>
                  </a:lnTo>
                  <a:lnTo>
                    <a:pt x="1094232" y="576072"/>
                  </a:lnTo>
                  <a:lnTo>
                    <a:pt x="1097267" y="579107"/>
                  </a:lnTo>
                  <a:lnTo>
                    <a:pt x="1101852" y="576072"/>
                  </a:lnTo>
                  <a:close/>
                </a:path>
                <a:path w="1831975" h="1309370">
                  <a:moveTo>
                    <a:pt x="1103376" y="70104"/>
                  </a:moveTo>
                  <a:lnTo>
                    <a:pt x="1098804" y="67056"/>
                  </a:lnTo>
                  <a:lnTo>
                    <a:pt x="1095756" y="70104"/>
                  </a:lnTo>
                  <a:lnTo>
                    <a:pt x="1100315" y="73152"/>
                  </a:lnTo>
                  <a:lnTo>
                    <a:pt x="1103376" y="70104"/>
                  </a:lnTo>
                  <a:close/>
                </a:path>
                <a:path w="1831975" h="1309370">
                  <a:moveTo>
                    <a:pt x="1109472" y="813816"/>
                  </a:moveTo>
                  <a:lnTo>
                    <a:pt x="1107948" y="809244"/>
                  </a:lnTo>
                  <a:lnTo>
                    <a:pt x="1103376" y="812292"/>
                  </a:lnTo>
                  <a:lnTo>
                    <a:pt x="1106424" y="816864"/>
                  </a:lnTo>
                  <a:lnTo>
                    <a:pt x="1109472" y="813816"/>
                  </a:lnTo>
                  <a:close/>
                </a:path>
                <a:path w="1831975" h="1309370">
                  <a:moveTo>
                    <a:pt x="1109472" y="571500"/>
                  </a:moveTo>
                  <a:lnTo>
                    <a:pt x="1106424" y="566915"/>
                  </a:lnTo>
                  <a:lnTo>
                    <a:pt x="1101852" y="569976"/>
                  </a:lnTo>
                  <a:lnTo>
                    <a:pt x="1104900" y="574548"/>
                  </a:lnTo>
                  <a:lnTo>
                    <a:pt x="1109472" y="571500"/>
                  </a:lnTo>
                  <a:close/>
                </a:path>
                <a:path w="1831975" h="1309370">
                  <a:moveTo>
                    <a:pt x="1109472" y="62484"/>
                  </a:moveTo>
                  <a:lnTo>
                    <a:pt x="1104900" y="59436"/>
                  </a:lnTo>
                  <a:lnTo>
                    <a:pt x="1101852" y="62484"/>
                  </a:lnTo>
                  <a:lnTo>
                    <a:pt x="1106424" y="65532"/>
                  </a:lnTo>
                  <a:lnTo>
                    <a:pt x="1109472" y="62484"/>
                  </a:lnTo>
                  <a:close/>
                </a:path>
                <a:path w="1831975" h="1309370">
                  <a:moveTo>
                    <a:pt x="1115568" y="54864"/>
                  </a:moveTo>
                  <a:lnTo>
                    <a:pt x="1110983" y="51816"/>
                  </a:lnTo>
                  <a:lnTo>
                    <a:pt x="1107948" y="54864"/>
                  </a:lnTo>
                  <a:lnTo>
                    <a:pt x="1112520" y="57912"/>
                  </a:lnTo>
                  <a:lnTo>
                    <a:pt x="1115568" y="54864"/>
                  </a:lnTo>
                  <a:close/>
                </a:path>
                <a:path w="1831975" h="1309370">
                  <a:moveTo>
                    <a:pt x="1117092" y="565391"/>
                  </a:moveTo>
                  <a:lnTo>
                    <a:pt x="1114031" y="560832"/>
                  </a:lnTo>
                  <a:lnTo>
                    <a:pt x="1110983" y="563880"/>
                  </a:lnTo>
                  <a:lnTo>
                    <a:pt x="1114031" y="568452"/>
                  </a:lnTo>
                  <a:lnTo>
                    <a:pt x="1117092" y="565391"/>
                  </a:lnTo>
                  <a:close/>
                </a:path>
                <a:path w="1831975" h="1309370">
                  <a:moveTo>
                    <a:pt x="1118616" y="810768"/>
                  </a:moveTo>
                  <a:lnTo>
                    <a:pt x="1117092" y="806183"/>
                  </a:lnTo>
                  <a:lnTo>
                    <a:pt x="1112520" y="807707"/>
                  </a:lnTo>
                  <a:lnTo>
                    <a:pt x="1114031" y="812292"/>
                  </a:lnTo>
                  <a:lnTo>
                    <a:pt x="1118616" y="810768"/>
                  </a:lnTo>
                  <a:close/>
                </a:path>
                <a:path w="1831975" h="1309370">
                  <a:moveTo>
                    <a:pt x="1121651" y="47231"/>
                  </a:moveTo>
                  <a:lnTo>
                    <a:pt x="1118616" y="44196"/>
                  </a:lnTo>
                  <a:lnTo>
                    <a:pt x="1115568" y="48768"/>
                  </a:lnTo>
                  <a:lnTo>
                    <a:pt x="1118616" y="51816"/>
                  </a:lnTo>
                  <a:lnTo>
                    <a:pt x="1121651" y="47231"/>
                  </a:lnTo>
                  <a:close/>
                </a:path>
                <a:path w="1831975" h="1309370">
                  <a:moveTo>
                    <a:pt x="1124699" y="559308"/>
                  </a:moveTo>
                  <a:lnTo>
                    <a:pt x="1123188" y="556260"/>
                  </a:lnTo>
                  <a:lnTo>
                    <a:pt x="1118616" y="559308"/>
                  </a:lnTo>
                  <a:lnTo>
                    <a:pt x="1121651" y="562356"/>
                  </a:lnTo>
                  <a:lnTo>
                    <a:pt x="1124699" y="559308"/>
                  </a:lnTo>
                  <a:close/>
                </a:path>
                <a:path w="1831975" h="1309370">
                  <a:moveTo>
                    <a:pt x="1127760" y="806183"/>
                  </a:moveTo>
                  <a:lnTo>
                    <a:pt x="1126236" y="801624"/>
                  </a:lnTo>
                  <a:lnTo>
                    <a:pt x="1121651" y="804672"/>
                  </a:lnTo>
                  <a:lnTo>
                    <a:pt x="1123188" y="807707"/>
                  </a:lnTo>
                  <a:lnTo>
                    <a:pt x="1127760" y="806183"/>
                  </a:lnTo>
                  <a:close/>
                </a:path>
                <a:path w="1831975" h="1309370">
                  <a:moveTo>
                    <a:pt x="1127760" y="39624"/>
                  </a:moveTo>
                  <a:lnTo>
                    <a:pt x="1124699" y="36576"/>
                  </a:lnTo>
                  <a:lnTo>
                    <a:pt x="1121651" y="41135"/>
                  </a:lnTo>
                  <a:lnTo>
                    <a:pt x="1124699" y="44196"/>
                  </a:lnTo>
                  <a:lnTo>
                    <a:pt x="1127760" y="39624"/>
                  </a:lnTo>
                  <a:close/>
                </a:path>
                <a:path w="1831975" h="1309370">
                  <a:moveTo>
                    <a:pt x="1133856" y="554723"/>
                  </a:moveTo>
                  <a:lnTo>
                    <a:pt x="1130808" y="550164"/>
                  </a:lnTo>
                  <a:lnTo>
                    <a:pt x="1126236" y="553199"/>
                  </a:lnTo>
                  <a:lnTo>
                    <a:pt x="1129284" y="556260"/>
                  </a:lnTo>
                  <a:lnTo>
                    <a:pt x="1133856" y="554723"/>
                  </a:lnTo>
                  <a:close/>
                </a:path>
                <a:path w="1831975" h="1309370">
                  <a:moveTo>
                    <a:pt x="1133856" y="32004"/>
                  </a:moveTo>
                  <a:lnTo>
                    <a:pt x="1130808" y="28956"/>
                  </a:lnTo>
                  <a:lnTo>
                    <a:pt x="1127760" y="33528"/>
                  </a:lnTo>
                  <a:lnTo>
                    <a:pt x="1130808" y="36576"/>
                  </a:lnTo>
                  <a:lnTo>
                    <a:pt x="1133856" y="32004"/>
                  </a:lnTo>
                  <a:close/>
                </a:path>
                <a:path w="1831975" h="1309370">
                  <a:moveTo>
                    <a:pt x="1136904" y="803148"/>
                  </a:moveTo>
                  <a:lnTo>
                    <a:pt x="1135367" y="798576"/>
                  </a:lnTo>
                  <a:lnTo>
                    <a:pt x="1130808" y="800100"/>
                  </a:lnTo>
                  <a:lnTo>
                    <a:pt x="1132332" y="804672"/>
                  </a:lnTo>
                  <a:lnTo>
                    <a:pt x="1136904" y="803148"/>
                  </a:lnTo>
                  <a:close/>
                </a:path>
                <a:path w="1831975" h="1309370">
                  <a:moveTo>
                    <a:pt x="1139952" y="24384"/>
                  </a:moveTo>
                  <a:lnTo>
                    <a:pt x="1136904" y="21336"/>
                  </a:lnTo>
                  <a:lnTo>
                    <a:pt x="1133856" y="25908"/>
                  </a:lnTo>
                  <a:lnTo>
                    <a:pt x="1136904" y="28956"/>
                  </a:lnTo>
                  <a:lnTo>
                    <a:pt x="1139952" y="24384"/>
                  </a:lnTo>
                  <a:close/>
                </a:path>
                <a:path w="1831975" h="1309370">
                  <a:moveTo>
                    <a:pt x="1141476" y="548640"/>
                  </a:moveTo>
                  <a:lnTo>
                    <a:pt x="1138415" y="544068"/>
                  </a:lnTo>
                  <a:lnTo>
                    <a:pt x="1133856" y="547116"/>
                  </a:lnTo>
                  <a:lnTo>
                    <a:pt x="1136904" y="551688"/>
                  </a:lnTo>
                  <a:lnTo>
                    <a:pt x="1141476" y="548640"/>
                  </a:lnTo>
                  <a:close/>
                </a:path>
                <a:path w="1831975" h="1309370">
                  <a:moveTo>
                    <a:pt x="1146048" y="798576"/>
                  </a:moveTo>
                  <a:lnTo>
                    <a:pt x="1144524" y="793991"/>
                  </a:lnTo>
                  <a:lnTo>
                    <a:pt x="1139952" y="795515"/>
                  </a:lnTo>
                  <a:lnTo>
                    <a:pt x="1141476" y="800100"/>
                  </a:lnTo>
                  <a:lnTo>
                    <a:pt x="1146048" y="798576"/>
                  </a:lnTo>
                  <a:close/>
                </a:path>
                <a:path w="1831975" h="1309370">
                  <a:moveTo>
                    <a:pt x="1147572" y="18288"/>
                  </a:moveTo>
                  <a:lnTo>
                    <a:pt x="1143000" y="15240"/>
                  </a:lnTo>
                  <a:lnTo>
                    <a:pt x="1139952" y="18288"/>
                  </a:lnTo>
                  <a:lnTo>
                    <a:pt x="1144524" y="21336"/>
                  </a:lnTo>
                  <a:lnTo>
                    <a:pt x="1147572" y="18288"/>
                  </a:lnTo>
                  <a:close/>
                </a:path>
                <a:path w="1831975" h="1309370">
                  <a:moveTo>
                    <a:pt x="1149083" y="542544"/>
                  </a:moveTo>
                  <a:lnTo>
                    <a:pt x="1146048" y="539483"/>
                  </a:lnTo>
                  <a:lnTo>
                    <a:pt x="1143000" y="542544"/>
                  </a:lnTo>
                  <a:lnTo>
                    <a:pt x="1144524" y="545592"/>
                  </a:lnTo>
                  <a:lnTo>
                    <a:pt x="1149083" y="542544"/>
                  </a:lnTo>
                  <a:close/>
                </a:path>
                <a:path w="1831975" h="1309370">
                  <a:moveTo>
                    <a:pt x="1153668" y="10668"/>
                  </a:moveTo>
                  <a:lnTo>
                    <a:pt x="1149083" y="7620"/>
                  </a:lnTo>
                  <a:lnTo>
                    <a:pt x="1146048" y="10668"/>
                  </a:lnTo>
                  <a:lnTo>
                    <a:pt x="1150620" y="13716"/>
                  </a:lnTo>
                  <a:lnTo>
                    <a:pt x="1153668" y="10668"/>
                  </a:lnTo>
                  <a:close/>
                </a:path>
                <a:path w="1831975" h="1309370">
                  <a:moveTo>
                    <a:pt x="1155192" y="793991"/>
                  </a:moveTo>
                  <a:lnTo>
                    <a:pt x="1152144" y="789432"/>
                  </a:lnTo>
                  <a:lnTo>
                    <a:pt x="1147572" y="792480"/>
                  </a:lnTo>
                  <a:lnTo>
                    <a:pt x="1150620" y="797052"/>
                  </a:lnTo>
                  <a:lnTo>
                    <a:pt x="1155192" y="793991"/>
                  </a:lnTo>
                  <a:close/>
                </a:path>
                <a:path w="1831975" h="1309370">
                  <a:moveTo>
                    <a:pt x="1156716" y="537972"/>
                  </a:moveTo>
                  <a:lnTo>
                    <a:pt x="1153668" y="533400"/>
                  </a:lnTo>
                  <a:lnTo>
                    <a:pt x="1150620" y="536448"/>
                  </a:lnTo>
                  <a:lnTo>
                    <a:pt x="1153668" y="539483"/>
                  </a:lnTo>
                  <a:lnTo>
                    <a:pt x="1156716" y="537972"/>
                  </a:lnTo>
                  <a:close/>
                </a:path>
                <a:path w="1831975" h="1309370">
                  <a:moveTo>
                    <a:pt x="1159751" y="3035"/>
                  </a:moveTo>
                  <a:lnTo>
                    <a:pt x="1155192" y="0"/>
                  </a:lnTo>
                  <a:lnTo>
                    <a:pt x="1152144" y="3035"/>
                  </a:lnTo>
                  <a:lnTo>
                    <a:pt x="1156716" y="6096"/>
                  </a:lnTo>
                  <a:lnTo>
                    <a:pt x="1159751" y="3035"/>
                  </a:lnTo>
                  <a:close/>
                </a:path>
                <a:path w="1831975" h="1309370">
                  <a:moveTo>
                    <a:pt x="1164336" y="790956"/>
                  </a:moveTo>
                  <a:lnTo>
                    <a:pt x="1161288" y="786384"/>
                  </a:lnTo>
                  <a:lnTo>
                    <a:pt x="1156716" y="787908"/>
                  </a:lnTo>
                  <a:lnTo>
                    <a:pt x="1159751" y="792480"/>
                  </a:lnTo>
                  <a:lnTo>
                    <a:pt x="1164336" y="790956"/>
                  </a:lnTo>
                  <a:close/>
                </a:path>
                <a:path w="1831975" h="1309370">
                  <a:moveTo>
                    <a:pt x="1165860" y="531876"/>
                  </a:moveTo>
                  <a:lnTo>
                    <a:pt x="1162799" y="527291"/>
                  </a:lnTo>
                  <a:lnTo>
                    <a:pt x="1158240" y="530352"/>
                  </a:lnTo>
                  <a:lnTo>
                    <a:pt x="1161288" y="534924"/>
                  </a:lnTo>
                  <a:lnTo>
                    <a:pt x="1165860" y="531876"/>
                  </a:lnTo>
                  <a:close/>
                </a:path>
                <a:path w="1831975" h="1309370">
                  <a:moveTo>
                    <a:pt x="1171956" y="786384"/>
                  </a:moveTo>
                  <a:lnTo>
                    <a:pt x="1170432" y="781799"/>
                  </a:lnTo>
                  <a:lnTo>
                    <a:pt x="1165860" y="784860"/>
                  </a:lnTo>
                  <a:lnTo>
                    <a:pt x="1167384" y="787908"/>
                  </a:lnTo>
                  <a:lnTo>
                    <a:pt x="1171956" y="786384"/>
                  </a:lnTo>
                  <a:close/>
                </a:path>
                <a:path w="1831975" h="1309370">
                  <a:moveTo>
                    <a:pt x="1173467" y="525780"/>
                  </a:moveTo>
                  <a:lnTo>
                    <a:pt x="1170432" y="522732"/>
                  </a:lnTo>
                  <a:lnTo>
                    <a:pt x="1165860" y="524256"/>
                  </a:lnTo>
                  <a:lnTo>
                    <a:pt x="1168908" y="528815"/>
                  </a:lnTo>
                  <a:lnTo>
                    <a:pt x="1173467" y="525780"/>
                  </a:lnTo>
                  <a:close/>
                </a:path>
                <a:path w="1831975" h="1309370">
                  <a:moveTo>
                    <a:pt x="1181100" y="783336"/>
                  </a:moveTo>
                  <a:lnTo>
                    <a:pt x="1179576" y="778764"/>
                  </a:lnTo>
                  <a:lnTo>
                    <a:pt x="1175004" y="780288"/>
                  </a:lnTo>
                  <a:lnTo>
                    <a:pt x="1176515" y="784860"/>
                  </a:lnTo>
                  <a:lnTo>
                    <a:pt x="1181100" y="783336"/>
                  </a:lnTo>
                  <a:close/>
                </a:path>
                <a:path w="1831975" h="1309370">
                  <a:moveTo>
                    <a:pt x="1181100" y="521208"/>
                  </a:moveTo>
                  <a:lnTo>
                    <a:pt x="1178052" y="516623"/>
                  </a:lnTo>
                  <a:lnTo>
                    <a:pt x="1175004" y="519684"/>
                  </a:lnTo>
                  <a:lnTo>
                    <a:pt x="1176515" y="522732"/>
                  </a:lnTo>
                  <a:lnTo>
                    <a:pt x="1181100" y="521208"/>
                  </a:lnTo>
                  <a:close/>
                </a:path>
                <a:path w="1831975" h="1309370">
                  <a:moveTo>
                    <a:pt x="1188720" y="515099"/>
                  </a:moveTo>
                  <a:lnTo>
                    <a:pt x="1185672" y="510540"/>
                  </a:lnTo>
                  <a:lnTo>
                    <a:pt x="1182624" y="513588"/>
                  </a:lnTo>
                  <a:lnTo>
                    <a:pt x="1185672" y="518160"/>
                  </a:lnTo>
                  <a:lnTo>
                    <a:pt x="1188720" y="515099"/>
                  </a:lnTo>
                  <a:close/>
                </a:path>
                <a:path w="1831975" h="1309370">
                  <a:moveTo>
                    <a:pt x="1190244" y="778764"/>
                  </a:moveTo>
                  <a:lnTo>
                    <a:pt x="1188720" y="774192"/>
                  </a:lnTo>
                  <a:lnTo>
                    <a:pt x="1184148" y="775716"/>
                  </a:lnTo>
                  <a:lnTo>
                    <a:pt x="1185672" y="780288"/>
                  </a:lnTo>
                  <a:lnTo>
                    <a:pt x="1190244" y="778764"/>
                  </a:lnTo>
                  <a:close/>
                </a:path>
                <a:path w="1831975" h="1309370">
                  <a:moveTo>
                    <a:pt x="1196340" y="509016"/>
                  </a:moveTo>
                  <a:lnTo>
                    <a:pt x="1194816" y="505968"/>
                  </a:lnTo>
                  <a:lnTo>
                    <a:pt x="1190244" y="507492"/>
                  </a:lnTo>
                  <a:lnTo>
                    <a:pt x="1193292" y="512064"/>
                  </a:lnTo>
                  <a:lnTo>
                    <a:pt x="1196340" y="509016"/>
                  </a:lnTo>
                  <a:close/>
                </a:path>
                <a:path w="1831975" h="1309370">
                  <a:moveTo>
                    <a:pt x="1199388" y="774192"/>
                  </a:moveTo>
                  <a:lnTo>
                    <a:pt x="1197851" y="769607"/>
                  </a:lnTo>
                  <a:lnTo>
                    <a:pt x="1193292" y="772668"/>
                  </a:lnTo>
                  <a:lnTo>
                    <a:pt x="1194816" y="777240"/>
                  </a:lnTo>
                  <a:lnTo>
                    <a:pt x="1199388" y="774192"/>
                  </a:lnTo>
                  <a:close/>
                </a:path>
                <a:path w="1831975" h="1309370">
                  <a:moveTo>
                    <a:pt x="1205484" y="504444"/>
                  </a:moveTo>
                  <a:lnTo>
                    <a:pt x="1202436" y="499872"/>
                  </a:lnTo>
                  <a:lnTo>
                    <a:pt x="1197851" y="502907"/>
                  </a:lnTo>
                  <a:lnTo>
                    <a:pt x="1200899" y="505968"/>
                  </a:lnTo>
                  <a:lnTo>
                    <a:pt x="1205484" y="504444"/>
                  </a:lnTo>
                  <a:close/>
                </a:path>
                <a:path w="1831975" h="1309370">
                  <a:moveTo>
                    <a:pt x="1208532" y="771144"/>
                  </a:moveTo>
                  <a:lnTo>
                    <a:pt x="1205484" y="766572"/>
                  </a:lnTo>
                  <a:lnTo>
                    <a:pt x="1202436" y="768083"/>
                  </a:lnTo>
                  <a:lnTo>
                    <a:pt x="1203960" y="772668"/>
                  </a:lnTo>
                  <a:lnTo>
                    <a:pt x="1208532" y="771144"/>
                  </a:lnTo>
                  <a:close/>
                </a:path>
                <a:path w="1831975" h="1309370">
                  <a:moveTo>
                    <a:pt x="1213104" y="498348"/>
                  </a:moveTo>
                  <a:lnTo>
                    <a:pt x="1210056" y="493776"/>
                  </a:lnTo>
                  <a:lnTo>
                    <a:pt x="1207008" y="496824"/>
                  </a:lnTo>
                  <a:lnTo>
                    <a:pt x="1208532" y="501383"/>
                  </a:lnTo>
                  <a:lnTo>
                    <a:pt x="1213104" y="498348"/>
                  </a:lnTo>
                  <a:close/>
                </a:path>
                <a:path w="1831975" h="1309370">
                  <a:moveTo>
                    <a:pt x="1217676" y="766572"/>
                  </a:moveTo>
                  <a:lnTo>
                    <a:pt x="1214615" y="762000"/>
                  </a:lnTo>
                  <a:lnTo>
                    <a:pt x="1210056" y="763524"/>
                  </a:lnTo>
                  <a:lnTo>
                    <a:pt x="1213104" y="768083"/>
                  </a:lnTo>
                  <a:lnTo>
                    <a:pt x="1217676" y="766572"/>
                  </a:lnTo>
                  <a:close/>
                </a:path>
                <a:path w="1831975" h="1309370">
                  <a:moveTo>
                    <a:pt x="1220724" y="492252"/>
                  </a:moveTo>
                  <a:lnTo>
                    <a:pt x="1217676" y="489191"/>
                  </a:lnTo>
                  <a:lnTo>
                    <a:pt x="1214615" y="490715"/>
                  </a:lnTo>
                  <a:lnTo>
                    <a:pt x="1217676" y="495300"/>
                  </a:lnTo>
                  <a:lnTo>
                    <a:pt x="1220724" y="492252"/>
                  </a:lnTo>
                  <a:close/>
                </a:path>
                <a:path w="1831975" h="1309370">
                  <a:moveTo>
                    <a:pt x="1225283" y="763524"/>
                  </a:moveTo>
                  <a:lnTo>
                    <a:pt x="1223772" y="758952"/>
                  </a:lnTo>
                  <a:lnTo>
                    <a:pt x="1219200" y="760476"/>
                  </a:lnTo>
                  <a:lnTo>
                    <a:pt x="1220724" y="765048"/>
                  </a:lnTo>
                  <a:lnTo>
                    <a:pt x="1225283" y="763524"/>
                  </a:lnTo>
                  <a:close/>
                </a:path>
                <a:path w="1831975" h="1309370">
                  <a:moveTo>
                    <a:pt x="1234440" y="758952"/>
                  </a:moveTo>
                  <a:lnTo>
                    <a:pt x="1232916" y="754380"/>
                  </a:lnTo>
                  <a:lnTo>
                    <a:pt x="1228344" y="755891"/>
                  </a:lnTo>
                  <a:lnTo>
                    <a:pt x="1229868" y="760476"/>
                  </a:lnTo>
                  <a:lnTo>
                    <a:pt x="1234440" y="758952"/>
                  </a:lnTo>
                  <a:close/>
                </a:path>
                <a:path w="1831975" h="1309370">
                  <a:moveTo>
                    <a:pt x="1243584" y="754380"/>
                  </a:moveTo>
                  <a:lnTo>
                    <a:pt x="1242060" y="749808"/>
                  </a:lnTo>
                  <a:lnTo>
                    <a:pt x="1237488" y="752856"/>
                  </a:lnTo>
                  <a:lnTo>
                    <a:pt x="1238999" y="757415"/>
                  </a:lnTo>
                  <a:lnTo>
                    <a:pt x="1243584" y="754380"/>
                  </a:lnTo>
                  <a:close/>
                </a:path>
                <a:path w="1831975" h="1309370">
                  <a:moveTo>
                    <a:pt x="1252715" y="751332"/>
                  </a:moveTo>
                  <a:lnTo>
                    <a:pt x="1251204" y="746760"/>
                  </a:lnTo>
                  <a:lnTo>
                    <a:pt x="1246632" y="748284"/>
                  </a:lnTo>
                  <a:lnTo>
                    <a:pt x="1248156" y="752856"/>
                  </a:lnTo>
                  <a:lnTo>
                    <a:pt x="1252715" y="751332"/>
                  </a:lnTo>
                  <a:close/>
                </a:path>
                <a:path w="1831975" h="1309370">
                  <a:moveTo>
                    <a:pt x="1261872" y="746760"/>
                  </a:moveTo>
                  <a:lnTo>
                    <a:pt x="1258824" y="742188"/>
                  </a:lnTo>
                  <a:lnTo>
                    <a:pt x="1255776" y="743699"/>
                  </a:lnTo>
                  <a:lnTo>
                    <a:pt x="1257300" y="748284"/>
                  </a:lnTo>
                  <a:lnTo>
                    <a:pt x="1261872" y="746760"/>
                  </a:lnTo>
                  <a:close/>
                </a:path>
                <a:path w="1831975" h="1309370">
                  <a:moveTo>
                    <a:pt x="1271016" y="742188"/>
                  </a:moveTo>
                  <a:lnTo>
                    <a:pt x="1267968" y="739140"/>
                  </a:lnTo>
                  <a:lnTo>
                    <a:pt x="1263383" y="740664"/>
                  </a:lnTo>
                  <a:lnTo>
                    <a:pt x="1266444" y="745236"/>
                  </a:lnTo>
                  <a:lnTo>
                    <a:pt x="1271016" y="742188"/>
                  </a:lnTo>
                  <a:close/>
                </a:path>
                <a:path w="1831975" h="1309370">
                  <a:moveTo>
                    <a:pt x="1278636" y="739140"/>
                  </a:moveTo>
                  <a:lnTo>
                    <a:pt x="1277099" y="734568"/>
                  </a:lnTo>
                  <a:lnTo>
                    <a:pt x="1272540" y="736092"/>
                  </a:lnTo>
                  <a:lnTo>
                    <a:pt x="1275588" y="740664"/>
                  </a:lnTo>
                  <a:lnTo>
                    <a:pt x="1278636" y="739140"/>
                  </a:lnTo>
                  <a:close/>
                </a:path>
                <a:path w="1831975" h="1309370">
                  <a:moveTo>
                    <a:pt x="1287767" y="734568"/>
                  </a:moveTo>
                  <a:lnTo>
                    <a:pt x="1286256" y="729983"/>
                  </a:lnTo>
                  <a:lnTo>
                    <a:pt x="1281684" y="733044"/>
                  </a:lnTo>
                  <a:lnTo>
                    <a:pt x="1283208" y="737616"/>
                  </a:lnTo>
                  <a:lnTo>
                    <a:pt x="1287767" y="734568"/>
                  </a:lnTo>
                  <a:close/>
                </a:path>
                <a:path w="1831975" h="1309370">
                  <a:moveTo>
                    <a:pt x="1296924" y="731507"/>
                  </a:moveTo>
                  <a:lnTo>
                    <a:pt x="1295400" y="726948"/>
                  </a:lnTo>
                  <a:lnTo>
                    <a:pt x="1290815" y="728472"/>
                  </a:lnTo>
                  <a:lnTo>
                    <a:pt x="1292352" y="733044"/>
                  </a:lnTo>
                  <a:lnTo>
                    <a:pt x="1296924" y="731507"/>
                  </a:lnTo>
                  <a:close/>
                </a:path>
                <a:path w="1831975" h="1309370">
                  <a:moveTo>
                    <a:pt x="1306068" y="726948"/>
                  </a:moveTo>
                  <a:lnTo>
                    <a:pt x="1304544" y="722376"/>
                  </a:lnTo>
                  <a:lnTo>
                    <a:pt x="1299972" y="723900"/>
                  </a:lnTo>
                  <a:lnTo>
                    <a:pt x="1301483" y="728472"/>
                  </a:lnTo>
                  <a:lnTo>
                    <a:pt x="1306068" y="726948"/>
                  </a:lnTo>
                  <a:close/>
                </a:path>
                <a:path w="1831975" h="1309370">
                  <a:moveTo>
                    <a:pt x="1315199" y="722376"/>
                  </a:moveTo>
                  <a:lnTo>
                    <a:pt x="1313688" y="719315"/>
                  </a:lnTo>
                  <a:lnTo>
                    <a:pt x="1309116" y="720852"/>
                  </a:lnTo>
                  <a:lnTo>
                    <a:pt x="1310640" y="725424"/>
                  </a:lnTo>
                  <a:lnTo>
                    <a:pt x="1315199" y="722376"/>
                  </a:lnTo>
                  <a:close/>
                </a:path>
                <a:path w="1831975" h="1309370">
                  <a:moveTo>
                    <a:pt x="1324356" y="719315"/>
                  </a:moveTo>
                  <a:lnTo>
                    <a:pt x="1321308" y="714756"/>
                  </a:lnTo>
                  <a:lnTo>
                    <a:pt x="1316736" y="716280"/>
                  </a:lnTo>
                  <a:lnTo>
                    <a:pt x="1319784" y="720852"/>
                  </a:lnTo>
                  <a:lnTo>
                    <a:pt x="1324356" y="719315"/>
                  </a:lnTo>
                  <a:close/>
                </a:path>
                <a:path w="1831975" h="1309370">
                  <a:moveTo>
                    <a:pt x="1333500" y="714756"/>
                  </a:moveTo>
                  <a:lnTo>
                    <a:pt x="1330452" y="710184"/>
                  </a:lnTo>
                  <a:lnTo>
                    <a:pt x="1325867" y="713232"/>
                  </a:lnTo>
                  <a:lnTo>
                    <a:pt x="1328915" y="717791"/>
                  </a:lnTo>
                  <a:lnTo>
                    <a:pt x="1333500" y="714756"/>
                  </a:lnTo>
                  <a:close/>
                </a:path>
                <a:path w="1831975" h="1309370">
                  <a:moveTo>
                    <a:pt x="1341120" y="711708"/>
                  </a:moveTo>
                  <a:lnTo>
                    <a:pt x="1339583" y="707123"/>
                  </a:lnTo>
                  <a:lnTo>
                    <a:pt x="1335024" y="708660"/>
                  </a:lnTo>
                  <a:lnTo>
                    <a:pt x="1336548" y="713232"/>
                  </a:lnTo>
                  <a:lnTo>
                    <a:pt x="1341120" y="711708"/>
                  </a:lnTo>
                  <a:close/>
                </a:path>
                <a:path w="1831975" h="1309370">
                  <a:moveTo>
                    <a:pt x="1350251" y="707123"/>
                  </a:moveTo>
                  <a:lnTo>
                    <a:pt x="1348740" y="702564"/>
                  </a:lnTo>
                  <a:lnTo>
                    <a:pt x="1344168" y="704088"/>
                  </a:lnTo>
                  <a:lnTo>
                    <a:pt x="1345692" y="708660"/>
                  </a:lnTo>
                  <a:lnTo>
                    <a:pt x="1350251" y="707123"/>
                  </a:lnTo>
                  <a:close/>
                </a:path>
                <a:path w="1831975" h="1309370">
                  <a:moveTo>
                    <a:pt x="1359408" y="702564"/>
                  </a:moveTo>
                  <a:lnTo>
                    <a:pt x="1357884" y="699516"/>
                  </a:lnTo>
                  <a:lnTo>
                    <a:pt x="1353299" y="701040"/>
                  </a:lnTo>
                  <a:lnTo>
                    <a:pt x="1354836" y="705599"/>
                  </a:lnTo>
                  <a:lnTo>
                    <a:pt x="1359408" y="702564"/>
                  </a:lnTo>
                  <a:close/>
                </a:path>
                <a:path w="1831975" h="1309370">
                  <a:moveTo>
                    <a:pt x="1368552" y="699516"/>
                  </a:moveTo>
                  <a:lnTo>
                    <a:pt x="1367015" y="694944"/>
                  </a:lnTo>
                  <a:lnTo>
                    <a:pt x="1362456" y="696468"/>
                  </a:lnTo>
                  <a:lnTo>
                    <a:pt x="1363967" y="701040"/>
                  </a:lnTo>
                  <a:lnTo>
                    <a:pt x="1368552" y="699516"/>
                  </a:lnTo>
                  <a:close/>
                </a:path>
                <a:path w="1831975" h="1309370">
                  <a:moveTo>
                    <a:pt x="1377683" y="694944"/>
                  </a:moveTo>
                  <a:lnTo>
                    <a:pt x="1374648" y="690372"/>
                  </a:lnTo>
                  <a:lnTo>
                    <a:pt x="1371600" y="693407"/>
                  </a:lnTo>
                  <a:lnTo>
                    <a:pt x="1373124" y="697992"/>
                  </a:lnTo>
                  <a:lnTo>
                    <a:pt x="1377683" y="694944"/>
                  </a:lnTo>
                  <a:close/>
                </a:path>
                <a:path w="1831975" h="1309370">
                  <a:moveTo>
                    <a:pt x="1386840" y="691883"/>
                  </a:moveTo>
                  <a:lnTo>
                    <a:pt x="1383792" y="687324"/>
                  </a:lnTo>
                  <a:lnTo>
                    <a:pt x="1379220" y="688848"/>
                  </a:lnTo>
                  <a:lnTo>
                    <a:pt x="1382268" y="693407"/>
                  </a:lnTo>
                  <a:lnTo>
                    <a:pt x="1386840" y="691883"/>
                  </a:lnTo>
                  <a:close/>
                </a:path>
                <a:path w="1831975" h="1309370">
                  <a:moveTo>
                    <a:pt x="1394460" y="687324"/>
                  </a:moveTo>
                  <a:lnTo>
                    <a:pt x="1392936" y="682752"/>
                  </a:lnTo>
                  <a:lnTo>
                    <a:pt x="1388351" y="684276"/>
                  </a:lnTo>
                  <a:lnTo>
                    <a:pt x="1391399" y="688848"/>
                  </a:lnTo>
                  <a:lnTo>
                    <a:pt x="1394460" y="687324"/>
                  </a:lnTo>
                  <a:close/>
                </a:path>
                <a:path w="1831975" h="1309370">
                  <a:moveTo>
                    <a:pt x="1403604" y="682752"/>
                  </a:moveTo>
                  <a:lnTo>
                    <a:pt x="1402067" y="678180"/>
                  </a:lnTo>
                  <a:lnTo>
                    <a:pt x="1397508" y="681215"/>
                  </a:lnTo>
                  <a:lnTo>
                    <a:pt x="1399032" y="685800"/>
                  </a:lnTo>
                  <a:lnTo>
                    <a:pt x="1403604" y="682752"/>
                  </a:lnTo>
                  <a:close/>
                </a:path>
                <a:path w="1831975" h="1309370">
                  <a:moveTo>
                    <a:pt x="1412748" y="679691"/>
                  </a:moveTo>
                  <a:lnTo>
                    <a:pt x="1411224" y="675132"/>
                  </a:lnTo>
                  <a:lnTo>
                    <a:pt x="1406652" y="676656"/>
                  </a:lnTo>
                  <a:lnTo>
                    <a:pt x="1408176" y="681215"/>
                  </a:lnTo>
                  <a:lnTo>
                    <a:pt x="1412748" y="679691"/>
                  </a:lnTo>
                  <a:close/>
                </a:path>
                <a:path w="1831975" h="1309370">
                  <a:moveTo>
                    <a:pt x="1421892" y="675132"/>
                  </a:moveTo>
                  <a:lnTo>
                    <a:pt x="1420368" y="670560"/>
                  </a:lnTo>
                  <a:lnTo>
                    <a:pt x="1415783" y="673608"/>
                  </a:lnTo>
                  <a:lnTo>
                    <a:pt x="1417320" y="678180"/>
                  </a:lnTo>
                  <a:lnTo>
                    <a:pt x="1421892" y="675132"/>
                  </a:lnTo>
                  <a:close/>
                </a:path>
                <a:path w="1831975" h="1309370">
                  <a:moveTo>
                    <a:pt x="1431036" y="672084"/>
                  </a:moveTo>
                  <a:lnTo>
                    <a:pt x="1429499" y="667499"/>
                  </a:lnTo>
                  <a:lnTo>
                    <a:pt x="1424940" y="669023"/>
                  </a:lnTo>
                  <a:lnTo>
                    <a:pt x="1426451" y="673608"/>
                  </a:lnTo>
                  <a:lnTo>
                    <a:pt x="1431036" y="672084"/>
                  </a:lnTo>
                  <a:close/>
                </a:path>
                <a:path w="1831975" h="1309370">
                  <a:moveTo>
                    <a:pt x="1440167" y="667499"/>
                  </a:moveTo>
                  <a:lnTo>
                    <a:pt x="1437132" y="662940"/>
                  </a:lnTo>
                  <a:lnTo>
                    <a:pt x="1432560" y="664464"/>
                  </a:lnTo>
                  <a:lnTo>
                    <a:pt x="1435608" y="669023"/>
                  </a:lnTo>
                  <a:lnTo>
                    <a:pt x="1440167" y="667499"/>
                  </a:lnTo>
                  <a:close/>
                </a:path>
                <a:path w="1831975" h="1309370">
                  <a:moveTo>
                    <a:pt x="1447800" y="662940"/>
                  </a:moveTo>
                  <a:lnTo>
                    <a:pt x="1446276" y="658368"/>
                  </a:lnTo>
                  <a:lnTo>
                    <a:pt x="1441704" y="661416"/>
                  </a:lnTo>
                  <a:lnTo>
                    <a:pt x="1444752" y="665988"/>
                  </a:lnTo>
                  <a:lnTo>
                    <a:pt x="1447800" y="662940"/>
                  </a:lnTo>
                  <a:close/>
                </a:path>
                <a:path w="1831975" h="1309370">
                  <a:moveTo>
                    <a:pt x="1456944" y="659892"/>
                  </a:moveTo>
                  <a:lnTo>
                    <a:pt x="1455420" y="655307"/>
                  </a:lnTo>
                  <a:lnTo>
                    <a:pt x="1450848" y="656844"/>
                  </a:lnTo>
                  <a:lnTo>
                    <a:pt x="1452372" y="661416"/>
                  </a:lnTo>
                  <a:lnTo>
                    <a:pt x="1456944" y="659892"/>
                  </a:lnTo>
                  <a:close/>
                </a:path>
                <a:path w="1831975" h="1309370">
                  <a:moveTo>
                    <a:pt x="1466088" y="655307"/>
                  </a:moveTo>
                  <a:lnTo>
                    <a:pt x="1464551" y="650748"/>
                  </a:lnTo>
                  <a:lnTo>
                    <a:pt x="1459992" y="653783"/>
                  </a:lnTo>
                  <a:lnTo>
                    <a:pt x="1461516" y="656844"/>
                  </a:lnTo>
                  <a:lnTo>
                    <a:pt x="1466088" y="655307"/>
                  </a:lnTo>
                  <a:close/>
                </a:path>
                <a:path w="1831975" h="1309370">
                  <a:moveTo>
                    <a:pt x="1475232" y="652272"/>
                  </a:moveTo>
                  <a:lnTo>
                    <a:pt x="1473708" y="647700"/>
                  </a:lnTo>
                  <a:lnTo>
                    <a:pt x="1469136" y="649224"/>
                  </a:lnTo>
                  <a:lnTo>
                    <a:pt x="1470660" y="653783"/>
                  </a:lnTo>
                  <a:lnTo>
                    <a:pt x="1475232" y="652272"/>
                  </a:lnTo>
                  <a:close/>
                </a:path>
                <a:path w="1831975" h="1309370">
                  <a:moveTo>
                    <a:pt x="1484376" y="647700"/>
                  </a:moveTo>
                  <a:lnTo>
                    <a:pt x="1482852" y="643115"/>
                  </a:lnTo>
                  <a:lnTo>
                    <a:pt x="1478267" y="644652"/>
                  </a:lnTo>
                  <a:lnTo>
                    <a:pt x="1479804" y="649224"/>
                  </a:lnTo>
                  <a:lnTo>
                    <a:pt x="1484376" y="647700"/>
                  </a:lnTo>
                  <a:close/>
                </a:path>
                <a:path w="1831975" h="1309370">
                  <a:moveTo>
                    <a:pt x="1493520" y="643115"/>
                  </a:moveTo>
                  <a:lnTo>
                    <a:pt x="1490472" y="638556"/>
                  </a:lnTo>
                  <a:lnTo>
                    <a:pt x="1485900" y="641591"/>
                  </a:lnTo>
                  <a:lnTo>
                    <a:pt x="1488948" y="646176"/>
                  </a:lnTo>
                  <a:lnTo>
                    <a:pt x="1493520" y="643115"/>
                  </a:lnTo>
                  <a:close/>
                </a:path>
                <a:path w="1831975" h="1309370">
                  <a:moveTo>
                    <a:pt x="1502651" y="640080"/>
                  </a:moveTo>
                  <a:lnTo>
                    <a:pt x="1499616" y="635508"/>
                  </a:lnTo>
                  <a:lnTo>
                    <a:pt x="1495044" y="637032"/>
                  </a:lnTo>
                  <a:lnTo>
                    <a:pt x="1498092" y="641591"/>
                  </a:lnTo>
                  <a:lnTo>
                    <a:pt x="1502651" y="640080"/>
                  </a:lnTo>
                  <a:close/>
                </a:path>
                <a:path w="1831975" h="1309370">
                  <a:moveTo>
                    <a:pt x="1510284" y="635508"/>
                  </a:moveTo>
                  <a:lnTo>
                    <a:pt x="1508760" y="630923"/>
                  </a:lnTo>
                  <a:lnTo>
                    <a:pt x="1504188" y="633984"/>
                  </a:lnTo>
                  <a:lnTo>
                    <a:pt x="1505699" y="637032"/>
                  </a:lnTo>
                  <a:lnTo>
                    <a:pt x="1510284" y="635508"/>
                  </a:lnTo>
                  <a:close/>
                </a:path>
                <a:path w="1831975" h="1309370">
                  <a:moveTo>
                    <a:pt x="1519415" y="632460"/>
                  </a:moveTo>
                  <a:lnTo>
                    <a:pt x="1517904" y="627888"/>
                  </a:lnTo>
                  <a:lnTo>
                    <a:pt x="1513332" y="629399"/>
                  </a:lnTo>
                  <a:lnTo>
                    <a:pt x="1514856" y="633984"/>
                  </a:lnTo>
                  <a:lnTo>
                    <a:pt x="1519415" y="632460"/>
                  </a:lnTo>
                  <a:close/>
                </a:path>
                <a:path w="1831975" h="1309370">
                  <a:moveTo>
                    <a:pt x="1528572" y="627888"/>
                  </a:moveTo>
                  <a:lnTo>
                    <a:pt x="1527048" y="623316"/>
                  </a:lnTo>
                  <a:lnTo>
                    <a:pt x="1522476" y="624840"/>
                  </a:lnTo>
                  <a:lnTo>
                    <a:pt x="1524000" y="629399"/>
                  </a:lnTo>
                  <a:lnTo>
                    <a:pt x="1528572" y="627888"/>
                  </a:lnTo>
                  <a:close/>
                </a:path>
                <a:path w="1831975" h="1309370">
                  <a:moveTo>
                    <a:pt x="1537716" y="623316"/>
                  </a:moveTo>
                  <a:lnTo>
                    <a:pt x="1536192" y="618744"/>
                  </a:lnTo>
                  <a:lnTo>
                    <a:pt x="1531620" y="621792"/>
                  </a:lnTo>
                  <a:lnTo>
                    <a:pt x="1533144" y="626364"/>
                  </a:lnTo>
                  <a:lnTo>
                    <a:pt x="1537716" y="623316"/>
                  </a:lnTo>
                  <a:close/>
                </a:path>
                <a:path w="1831975" h="1309370">
                  <a:moveTo>
                    <a:pt x="1546860" y="620268"/>
                  </a:moveTo>
                  <a:lnTo>
                    <a:pt x="1543799" y="615683"/>
                  </a:lnTo>
                  <a:lnTo>
                    <a:pt x="1540751" y="617207"/>
                  </a:lnTo>
                  <a:lnTo>
                    <a:pt x="1542288" y="621792"/>
                  </a:lnTo>
                  <a:lnTo>
                    <a:pt x="1546860" y="620268"/>
                  </a:lnTo>
                  <a:close/>
                </a:path>
                <a:path w="1831975" h="1309370">
                  <a:moveTo>
                    <a:pt x="1556004" y="615683"/>
                  </a:moveTo>
                  <a:lnTo>
                    <a:pt x="1552956" y="611124"/>
                  </a:lnTo>
                  <a:lnTo>
                    <a:pt x="1548384" y="614172"/>
                  </a:lnTo>
                  <a:lnTo>
                    <a:pt x="1551432" y="617207"/>
                  </a:lnTo>
                  <a:lnTo>
                    <a:pt x="1556004" y="615683"/>
                  </a:lnTo>
                  <a:close/>
                </a:path>
                <a:path w="1831975" h="1309370">
                  <a:moveTo>
                    <a:pt x="1563624" y="612648"/>
                  </a:moveTo>
                  <a:lnTo>
                    <a:pt x="1562100" y="608076"/>
                  </a:lnTo>
                  <a:lnTo>
                    <a:pt x="1557515" y="609600"/>
                  </a:lnTo>
                  <a:lnTo>
                    <a:pt x="1560576" y="614172"/>
                  </a:lnTo>
                  <a:lnTo>
                    <a:pt x="1563624" y="612648"/>
                  </a:lnTo>
                  <a:close/>
                </a:path>
                <a:path w="1831975" h="1309370">
                  <a:moveTo>
                    <a:pt x="1572768" y="608076"/>
                  </a:moveTo>
                  <a:lnTo>
                    <a:pt x="1571244" y="603491"/>
                  </a:lnTo>
                  <a:lnTo>
                    <a:pt x="1566672" y="605015"/>
                  </a:lnTo>
                  <a:lnTo>
                    <a:pt x="1568183" y="609600"/>
                  </a:lnTo>
                  <a:lnTo>
                    <a:pt x="1572768" y="608076"/>
                  </a:lnTo>
                  <a:close/>
                </a:path>
                <a:path w="1831975" h="1309370">
                  <a:moveTo>
                    <a:pt x="1581899" y="603491"/>
                  </a:moveTo>
                  <a:lnTo>
                    <a:pt x="1580388" y="598932"/>
                  </a:lnTo>
                  <a:lnTo>
                    <a:pt x="1575816" y="601980"/>
                  </a:lnTo>
                  <a:lnTo>
                    <a:pt x="1577340" y="606552"/>
                  </a:lnTo>
                  <a:lnTo>
                    <a:pt x="1581899" y="603491"/>
                  </a:lnTo>
                  <a:close/>
                </a:path>
                <a:path w="1831975" h="1309370">
                  <a:moveTo>
                    <a:pt x="1591056" y="600456"/>
                  </a:moveTo>
                  <a:lnTo>
                    <a:pt x="1589532" y="595884"/>
                  </a:lnTo>
                  <a:lnTo>
                    <a:pt x="1584960" y="597408"/>
                  </a:lnTo>
                  <a:lnTo>
                    <a:pt x="1586484" y="601980"/>
                  </a:lnTo>
                  <a:lnTo>
                    <a:pt x="1591056" y="600456"/>
                  </a:lnTo>
                  <a:close/>
                </a:path>
                <a:path w="1831975" h="1309370">
                  <a:moveTo>
                    <a:pt x="1600200" y="595884"/>
                  </a:moveTo>
                  <a:lnTo>
                    <a:pt x="1598676" y="591299"/>
                  </a:lnTo>
                  <a:lnTo>
                    <a:pt x="1594104" y="592823"/>
                  </a:lnTo>
                  <a:lnTo>
                    <a:pt x="1595615" y="597408"/>
                  </a:lnTo>
                  <a:lnTo>
                    <a:pt x="1600200" y="595884"/>
                  </a:lnTo>
                  <a:close/>
                </a:path>
                <a:path w="1831975" h="1309370">
                  <a:moveTo>
                    <a:pt x="1609344" y="591299"/>
                  </a:moveTo>
                  <a:lnTo>
                    <a:pt x="1606283" y="588264"/>
                  </a:lnTo>
                  <a:lnTo>
                    <a:pt x="1601724" y="589788"/>
                  </a:lnTo>
                  <a:lnTo>
                    <a:pt x="1604772" y="594360"/>
                  </a:lnTo>
                  <a:lnTo>
                    <a:pt x="1609344" y="591299"/>
                  </a:lnTo>
                  <a:close/>
                </a:path>
                <a:path w="1831975" h="1309370">
                  <a:moveTo>
                    <a:pt x="1618488" y="588264"/>
                  </a:moveTo>
                  <a:lnTo>
                    <a:pt x="1615440" y="583692"/>
                  </a:lnTo>
                  <a:lnTo>
                    <a:pt x="1610868" y="585216"/>
                  </a:lnTo>
                  <a:lnTo>
                    <a:pt x="1613916" y="589788"/>
                  </a:lnTo>
                  <a:lnTo>
                    <a:pt x="1618488" y="588264"/>
                  </a:lnTo>
                  <a:close/>
                </a:path>
                <a:path w="1831975" h="1309370">
                  <a:moveTo>
                    <a:pt x="1626108" y="583692"/>
                  </a:moveTo>
                  <a:lnTo>
                    <a:pt x="1624584" y="579107"/>
                  </a:lnTo>
                  <a:lnTo>
                    <a:pt x="1619999" y="582168"/>
                  </a:lnTo>
                  <a:lnTo>
                    <a:pt x="1621536" y="586740"/>
                  </a:lnTo>
                  <a:lnTo>
                    <a:pt x="1626108" y="583692"/>
                  </a:lnTo>
                  <a:close/>
                </a:path>
                <a:path w="1831975" h="1309370">
                  <a:moveTo>
                    <a:pt x="1635252" y="580644"/>
                  </a:moveTo>
                  <a:lnTo>
                    <a:pt x="1633715" y="576072"/>
                  </a:lnTo>
                  <a:lnTo>
                    <a:pt x="1629156" y="577583"/>
                  </a:lnTo>
                  <a:lnTo>
                    <a:pt x="1630667" y="582168"/>
                  </a:lnTo>
                  <a:lnTo>
                    <a:pt x="1635252" y="580644"/>
                  </a:lnTo>
                  <a:close/>
                </a:path>
                <a:path w="1831975" h="1309370">
                  <a:moveTo>
                    <a:pt x="1644383" y="576072"/>
                  </a:moveTo>
                  <a:lnTo>
                    <a:pt x="1642872" y="571500"/>
                  </a:lnTo>
                  <a:lnTo>
                    <a:pt x="1638300" y="573024"/>
                  </a:lnTo>
                  <a:lnTo>
                    <a:pt x="1639824" y="577583"/>
                  </a:lnTo>
                  <a:lnTo>
                    <a:pt x="1644383" y="576072"/>
                  </a:lnTo>
                  <a:close/>
                </a:path>
                <a:path w="1831975" h="1309370">
                  <a:moveTo>
                    <a:pt x="1653540" y="571500"/>
                  </a:moveTo>
                  <a:lnTo>
                    <a:pt x="1652016" y="568452"/>
                  </a:lnTo>
                  <a:lnTo>
                    <a:pt x="1647444" y="569976"/>
                  </a:lnTo>
                  <a:lnTo>
                    <a:pt x="1648968" y="574548"/>
                  </a:lnTo>
                  <a:lnTo>
                    <a:pt x="1653540" y="571500"/>
                  </a:lnTo>
                  <a:close/>
                </a:path>
                <a:path w="1831975" h="1309370">
                  <a:moveTo>
                    <a:pt x="1662684" y="568452"/>
                  </a:moveTo>
                  <a:lnTo>
                    <a:pt x="1659636" y="563880"/>
                  </a:lnTo>
                  <a:lnTo>
                    <a:pt x="1656588" y="565391"/>
                  </a:lnTo>
                  <a:lnTo>
                    <a:pt x="1658099" y="569976"/>
                  </a:lnTo>
                  <a:lnTo>
                    <a:pt x="1662684" y="568452"/>
                  </a:lnTo>
                  <a:close/>
                </a:path>
                <a:path w="1831975" h="1309370">
                  <a:moveTo>
                    <a:pt x="1671815" y="563880"/>
                  </a:moveTo>
                  <a:lnTo>
                    <a:pt x="1668767" y="559308"/>
                  </a:lnTo>
                  <a:lnTo>
                    <a:pt x="1664208" y="562356"/>
                  </a:lnTo>
                  <a:lnTo>
                    <a:pt x="1667256" y="566915"/>
                  </a:lnTo>
                  <a:lnTo>
                    <a:pt x="1671815" y="563880"/>
                  </a:lnTo>
                  <a:close/>
                </a:path>
                <a:path w="1831975" h="1309370">
                  <a:moveTo>
                    <a:pt x="1679448" y="560832"/>
                  </a:moveTo>
                  <a:lnTo>
                    <a:pt x="1677924" y="556260"/>
                  </a:lnTo>
                  <a:lnTo>
                    <a:pt x="1673352" y="557784"/>
                  </a:lnTo>
                  <a:lnTo>
                    <a:pt x="1674876" y="562356"/>
                  </a:lnTo>
                  <a:lnTo>
                    <a:pt x="1679448" y="560832"/>
                  </a:lnTo>
                  <a:close/>
                </a:path>
                <a:path w="1831975" h="1309370">
                  <a:moveTo>
                    <a:pt x="1688592" y="556260"/>
                  </a:moveTo>
                  <a:lnTo>
                    <a:pt x="1687068" y="551688"/>
                  </a:lnTo>
                  <a:lnTo>
                    <a:pt x="1682483" y="553199"/>
                  </a:lnTo>
                  <a:lnTo>
                    <a:pt x="1684020" y="557784"/>
                  </a:lnTo>
                  <a:lnTo>
                    <a:pt x="1688592" y="556260"/>
                  </a:lnTo>
                  <a:close/>
                </a:path>
                <a:path w="1831975" h="1309370">
                  <a:moveTo>
                    <a:pt x="1697736" y="551688"/>
                  </a:moveTo>
                  <a:lnTo>
                    <a:pt x="1696199" y="548640"/>
                  </a:lnTo>
                  <a:lnTo>
                    <a:pt x="1691640" y="550164"/>
                  </a:lnTo>
                  <a:lnTo>
                    <a:pt x="1693151" y="554723"/>
                  </a:lnTo>
                  <a:lnTo>
                    <a:pt x="1697736" y="551688"/>
                  </a:lnTo>
                  <a:close/>
                </a:path>
                <a:path w="1831975" h="1309370">
                  <a:moveTo>
                    <a:pt x="1706867" y="548640"/>
                  </a:moveTo>
                  <a:lnTo>
                    <a:pt x="1705356" y="544068"/>
                  </a:lnTo>
                  <a:lnTo>
                    <a:pt x="1700784" y="545592"/>
                  </a:lnTo>
                  <a:lnTo>
                    <a:pt x="1702308" y="550164"/>
                  </a:lnTo>
                  <a:lnTo>
                    <a:pt x="1706867" y="548640"/>
                  </a:lnTo>
                  <a:close/>
                </a:path>
                <a:path w="1831975" h="1309370">
                  <a:moveTo>
                    <a:pt x="1716024" y="544068"/>
                  </a:moveTo>
                  <a:lnTo>
                    <a:pt x="1712976" y="539483"/>
                  </a:lnTo>
                  <a:lnTo>
                    <a:pt x="1709915" y="542544"/>
                  </a:lnTo>
                  <a:lnTo>
                    <a:pt x="1711452" y="547116"/>
                  </a:lnTo>
                  <a:lnTo>
                    <a:pt x="1716024" y="544068"/>
                  </a:lnTo>
                  <a:close/>
                </a:path>
                <a:path w="1831975" h="1309370">
                  <a:moveTo>
                    <a:pt x="1725168" y="541007"/>
                  </a:moveTo>
                  <a:lnTo>
                    <a:pt x="1722120" y="536448"/>
                  </a:lnTo>
                  <a:lnTo>
                    <a:pt x="1717548" y="537972"/>
                  </a:lnTo>
                  <a:lnTo>
                    <a:pt x="1720583" y="542544"/>
                  </a:lnTo>
                  <a:lnTo>
                    <a:pt x="1725168" y="541007"/>
                  </a:lnTo>
                  <a:close/>
                </a:path>
                <a:path w="1831975" h="1309370">
                  <a:moveTo>
                    <a:pt x="1732788" y="536448"/>
                  </a:moveTo>
                  <a:lnTo>
                    <a:pt x="1731251" y="531876"/>
                  </a:lnTo>
                  <a:lnTo>
                    <a:pt x="1726692" y="533400"/>
                  </a:lnTo>
                  <a:lnTo>
                    <a:pt x="1729740" y="537972"/>
                  </a:lnTo>
                  <a:lnTo>
                    <a:pt x="1732788" y="536448"/>
                  </a:lnTo>
                  <a:close/>
                </a:path>
                <a:path w="1831975" h="1309370">
                  <a:moveTo>
                    <a:pt x="1741932" y="531876"/>
                  </a:moveTo>
                  <a:lnTo>
                    <a:pt x="1740408" y="528815"/>
                  </a:lnTo>
                  <a:lnTo>
                    <a:pt x="1735836" y="530352"/>
                  </a:lnTo>
                  <a:lnTo>
                    <a:pt x="1737360" y="534924"/>
                  </a:lnTo>
                  <a:lnTo>
                    <a:pt x="1741932" y="531876"/>
                  </a:lnTo>
                  <a:close/>
                </a:path>
                <a:path w="1831975" h="1309370">
                  <a:moveTo>
                    <a:pt x="1751076" y="528815"/>
                  </a:moveTo>
                  <a:lnTo>
                    <a:pt x="1749552" y="524256"/>
                  </a:lnTo>
                  <a:lnTo>
                    <a:pt x="1744967" y="525780"/>
                  </a:lnTo>
                  <a:lnTo>
                    <a:pt x="1746504" y="530352"/>
                  </a:lnTo>
                  <a:lnTo>
                    <a:pt x="1751076" y="528815"/>
                  </a:lnTo>
                  <a:close/>
                </a:path>
                <a:path w="1831975" h="1309370">
                  <a:moveTo>
                    <a:pt x="1760220" y="524256"/>
                  </a:moveTo>
                  <a:lnTo>
                    <a:pt x="1758683" y="519684"/>
                  </a:lnTo>
                  <a:lnTo>
                    <a:pt x="1754124" y="522732"/>
                  </a:lnTo>
                  <a:lnTo>
                    <a:pt x="1755648" y="527291"/>
                  </a:lnTo>
                  <a:lnTo>
                    <a:pt x="1760220" y="524256"/>
                  </a:lnTo>
                  <a:close/>
                </a:path>
                <a:path w="1831975" h="1309370">
                  <a:moveTo>
                    <a:pt x="1769351" y="521208"/>
                  </a:moveTo>
                  <a:lnTo>
                    <a:pt x="1767840" y="516623"/>
                  </a:lnTo>
                  <a:lnTo>
                    <a:pt x="1763268" y="518160"/>
                  </a:lnTo>
                  <a:lnTo>
                    <a:pt x="1764792" y="522732"/>
                  </a:lnTo>
                  <a:lnTo>
                    <a:pt x="1769351" y="521208"/>
                  </a:lnTo>
                  <a:close/>
                </a:path>
                <a:path w="1831975" h="1309370">
                  <a:moveTo>
                    <a:pt x="1778508" y="516623"/>
                  </a:moveTo>
                  <a:lnTo>
                    <a:pt x="1775460" y="512064"/>
                  </a:lnTo>
                  <a:lnTo>
                    <a:pt x="1770888" y="513588"/>
                  </a:lnTo>
                  <a:lnTo>
                    <a:pt x="1773936" y="518160"/>
                  </a:lnTo>
                  <a:lnTo>
                    <a:pt x="1778508" y="516623"/>
                  </a:lnTo>
                  <a:close/>
                </a:path>
                <a:path w="1831975" h="1309370">
                  <a:moveTo>
                    <a:pt x="1787652" y="512064"/>
                  </a:moveTo>
                  <a:lnTo>
                    <a:pt x="1784604" y="507492"/>
                  </a:lnTo>
                  <a:lnTo>
                    <a:pt x="1780032" y="510540"/>
                  </a:lnTo>
                  <a:lnTo>
                    <a:pt x="1783067" y="515099"/>
                  </a:lnTo>
                  <a:lnTo>
                    <a:pt x="1787652" y="512064"/>
                  </a:lnTo>
                  <a:close/>
                </a:path>
                <a:path w="1831975" h="1309370">
                  <a:moveTo>
                    <a:pt x="1795272" y="509016"/>
                  </a:moveTo>
                  <a:lnTo>
                    <a:pt x="1793748" y="504444"/>
                  </a:lnTo>
                  <a:lnTo>
                    <a:pt x="1789176" y="505968"/>
                  </a:lnTo>
                  <a:lnTo>
                    <a:pt x="1790700" y="510540"/>
                  </a:lnTo>
                  <a:lnTo>
                    <a:pt x="1795272" y="509016"/>
                  </a:lnTo>
                  <a:close/>
                </a:path>
                <a:path w="1831975" h="1309370">
                  <a:moveTo>
                    <a:pt x="1804416" y="504444"/>
                  </a:moveTo>
                  <a:lnTo>
                    <a:pt x="1802892" y="499872"/>
                  </a:lnTo>
                  <a:lnTo>
                    <a:pt x="1798320" y="502907"/>
                  </a:lnTo>
                  <a:lnTo>
                    <a:pt x="1799844" y="505968"/>
                  </a:lnTo>
                  <a:lnTo>
                    <a:pt x="1804416" y="504444"/>
                  </a:lnTo>
                  <a:close/>
                </a:path>
                <a:path w="1831975" h="1309370">
                  <a:moveTo>
                    <a:pt x="1813560" y="501383"/>
                  </a:moveTo>
                  <a:lnTo>
                    <a:pt x="1812036" y="496824"/>
                  </a:lnTo>
                  <a:lnTo>
                    <a:pt x="1807451" y="498348"/>
                  </a:lnTo>
                  <a:lnTo>
                    <a:pt x="1808988" y="502907"/>
                  </a:lnTo>
                  <a:lnTo>
                    <a:pt x="1813560" y="501383"/>
                  </a:lnTo>
                  <a:close/>
                </a:path>
                <a:path w="1831975" h="1309370">
                  <a:moveTo>
                    <a:pt x="1822704" y="496824"/>
                  </a:moveTo>
                  <a:lnTo>
                    <a:pt x="1821167" y="492252"/>
                  </a:lnTo>
                  <a:lnTo>
                    <a:pt x="1816608" y="493776"/>
                  </a:lnTo>
                  <a:lnTo>
                    <a:pt x="1818132" y="498348"/>
                  </a:lnTo>
                  <a:lnTo>
                    <a:pt x="1822704" y="496824"/>
                  </a:lnTo>
                  <a:close/>
                </a:path>
                <a:path w="1831975" h="1309370">
                  <a:moveTo>
                    <a:pt x="1831848" y="492252"/>
                  </a:moveTo>
                  <a:lnTo>
                    <a:pt x="1828800" y="487680"/>
                  </a:lnTo>
                  <a:lnTo>
                    <a:pt x="1825752" y="490715"/>
                  </a:lnTo>
                  <a:lnTo>
                    <a:pt x="1827276" y="495300"/>
                  </a:lnTo>
                  <a:lnTo>
                    <a:pt x="1831848" y="4922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26051" y="3630167"/>
              <a:ext cx="17145" cy="71755"/>
            </a:xfrm>
            <a:custGeom>
              <a:avLst/>
              <a:gdLst/>
              <a:ahLst/>
              <a:cxnLst/>
              <a:rect l="l" t="t" r="r" b="b"/>
              <a:pathLst>
                <a:path w="17145" h="71754">
                  <a:moveTo>
                    <a:pt x="16764" y="71628"/>
                  </a:moveTo>
                  <a:lnTo>
                    <a:pt x="0" y="71628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71628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24515" y="3628656"/>
              <a:ext cx="20320" cy="76200"/>
            </a:xfrm>
            <a:custGeom>
              <a:avLst/>
              <a:gdLst/>
              <a:ahLst/>
              <a:cxnLst/>
              <a:rect l="l" t="t" r="r" b="b"/>
              <a:pathLst>
                <a:path w="20320" h="76200">
                  <a:moveTo>
                    <a:pt x="19812" y="1524"/>
                  </a:moveTo>
                  <a:lnTo>
                    <a:pt x="18288" y="1524"/>
                  </a:lnTo>
                  <a:lnTo>
                    <a:pt x="18288" y="0"/>
                  </a:lnTo>
                  <a:lnTo>
                    <a:pt x="13716" y="0"/>
                  </a:lnTo>
                  <a:lnTo>
                    <a:pt x="13716" y="4572"/>
                  </a:lnTo>
                  <a:lnTo>
                    <a:pt x="13716" y="70104"/>
                  </a:lnTo>
                  <a:lnTo>
                    <a:pt x="4572" y="70104"/>
                  </a:lnTo>
                  <a:lnTo>
                    <a:pt x="4572" y="4572"/>
                  </a:lnTo>
                  <a:lnTo>
                    <a:pt x="6108" y="4572"/>
                  </a:lnTo>
                  <a:lnTo>
                    <a:pt x="6108" y="67043"/>
                  </a:lnTo>
                  <a:lnTo>
                    <a:pt x="10680" y="67043"/>
                  </a:lnTo>
                  <a:lnTo>
                    <a:pt x="10680" y="4572"/>
                  </a:lnTo>
                  <a:lnTo>
                    <a:pt x="13716" y="4572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74676"/>
                  </a:lnTo>
                  <a:lnTo>
                    <a:pt x="1524" y="76200"/>
                  </a:lnTo>
                  <a:lnTo>
                    <a:pt x="16764" y="76200"/>
                  </a:lnTo>
                  <a:lnTo>
                    <a:pt x="19812" y="73152"/>
                  </a:lnTo>
                  <a:lnTo>
                    <a:pt x="19812" y="4572"/>
                  </a:lnTo>
                  <a:lnTo>
                    <a:pt x="19812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66615" y="3584448"/>
              <a:ext cx="45720" cy="116205"/>
            </a:xfrm>
            <a:custGeom>
              <a:avLst/>
              <a:gdLst/>
              <a:ahLst/>
              <a:cxnLst/>
              <a:rect l="l" t="t" r="r" b="b"/>
              <a:pathLst>
                <a:path w="45720" h="116204">
                  <a:moveTo>
                    <a:pt x="45719" y="115824"/>
                  </a:moveTo>
                  <a:lnTo>
                    <a:pt x="0" y="115824"/>
                  </a:lnTo>
                  <a:lnTo>
                    <a:pt x="0" y="0"/>
                  </a:lnTo>
                  <a:lnTo>
                    <a:pt x="45719" y="0"/>
                  </a:lnTo>
                  <a:lnTo>
                    <a:pt x="45719" y="115824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65092" y="3582936"/>
              <a:ext cx="192405" cy="119380"/>
            </a:xfrm>
            <a:custGeom>
              <a:avLst/>
              <a:gdLst/>
              <a:ahLst/>
              <a:cxnLst/>
              <a:rect l="l" t="t" r="r" b="b"/>
              <a:pathLst>
                <a:path w="192404" h="119379">
                  <a:moveTo>
                    <a:pt x="48768" y="1524"/>
                  </a:moveTo>
                  <a:lnTo>
                    <a:pt x="47244" y="0"/>
                  </a:lnTo>
                  <a:lnTo>
                    <a:pt x="44196" y="0"/>
                  </a:lnTo>
                  <a:lnTo>
                    <a:pt x="44196" y="4572"/>
                  </a:lnTo>
                  <a:lnTo>
                    <a:pt x="44196" y="114300"/>
                  </a:lnTo>
                  <a:lnTo>
                    <a:pt x="4572" y="114300"/>
                  </a:lnTo>
                  <a:lnTo>
                    <a:pt x="4572" y="4572"/>
                  </a:lnTo>
                  <a:lnTo>
                    <a:pt x="44196" y="4572"/>
                  </a:lnTo>
                  <a:lnTo>
                    <a:pt x="44196" y="0"/>
                  </a:lnTo>
                  <a:lnTo>
                    <a:pt x="1524" y="0"/>
                  </a:lnTo>
                  <a:lnTo>
                    <a:pt x="0" y="1524"/>
                  </a:lnTo>
                  <a:lnTo>
                    <a:pt x="0" y="117348"/>
                  </a:lnTo>
                  <a:lnTo>
                    <a:pt x="1524" y="118872"/>
                  </a:lnTo>
                  <a:lnTo>
                    <a:pt x="47244" y="118872"/>
                  </a:lnTo>
                  <a:lnTo>
                    <a:pt x="48768" y="117348"/>
                  </a:lnTo>
                  <a:lnTo>
                    <a:pt x="48768" y="115824"/>
                  </a:lnTo>
                  <a:lnTo>
                    <a:pt x="48768" y="4572"/>
                  </a:lnTo>
                  <a:lnTo>
                    <a:pt x="48768" y="1524"/>
                  </a:lnTo>
                  <a:close/>
                </a:path>
                <a:path w="192404" h="119379">
                  <a:moveTo>
                    <a:pt x="192011" y="30480"/>
                  </a:moveTo>
                  <a:lnTo>
                    <a:pt x="190487" y="30162"/>
                  </a:lnTo>
                  <a:lnTo>
                    <a:pt x="190487" y="32004"/>
                  </a:lnTo>
                  <a:lnTo>
                    <a:pt x="190487" y="48768"/>
                  </a:lnTo>
                  <a:lnTo>
                    <a:pt x="164579" y="48768"/>
                  </a:lnTo>
                  <a:lnTo>
                    <a:pt x="164579" y="27686"/>
                  </a:lnTo>
                  <a:lnTo>
                    <a:pt x="190487" y="32004"/>
                  </a:lnTo>
                  <a:lnTo>
                    <a:pt x="190487" y="30162"/>
                  </a:lnTo>
                  <a:lnTo>
                    <a:pt x="170294" y="25908"/>
                  </a:lnTo>
                  <a:lnTo>
                    <a:pt x="163055" y="24384"/>
                  </a:lnTo>
                  <a:lnTo>
                    <a:pt x="163055" y="25908"/>
                  </a:lnTo>
                  <a:lnTo>
                    <a:pt x="161531" y="25908"/>
                  </a:lnTo>
                  <a:lnTo>
                    <a:pt x="161531" y="51816"/>
                  </a:lnTo>
                  <a:lnTo>
                    <a:pt x="192011" y="51816"/>
                  </a:lnTo>
                  <a:lnTo>
                    <a:pt x="192011" y="48768"/>
                  </a:lnTo>
                  <a:lnTo>
                    <a:pt x="192011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68723" y="3566159"/>
              <a:ext cx="20320" cy="21590"/>
            </a:xfrm>
            <a:custGeom>
              <a:avLst/>
              <a:gdLst/>
              <a:ahLst/>
              <a:cxnLst/>
              <a:rect l="l" t="t" r="r" b="b"/>
              <a:pathLst>
                <a:path w="20320" h="21589">
                  <a:moveTo>
                    <a:pt x="0" y="21336"/>
                  </a:moveTo>
                  <a:lnTo>
                    <a:pt x="10667" y="0"/>
                  </a:lnTo>
                  <a:lnTo>
                    <a:pt x="19811" y="4572"/>
                  </a:lnTo>
                  <a:lnTo>
                    <a:pt x="13716" y="19812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65675" y="3564636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3048" y="25908"/>
                  </a:moveTo>
                  <a:lnTo>
                    <a:pt x="0" y="22860"/>
                  </a:lnTo>
                  <a:lnTo>
                    <a:pt x="1524" y="21336"/>
                  </a:lnTo>
                  <a:lnTo>
                    <a:pt x="12192" y="0"/>
                  </a:lnTo>
                  <a:lnTo>
                    <a:pt x="13716" y="1524"/>
                  </a:lnTo>
                  <a:lnTo>
                    <a:pt x="12192" y="3048"/>
                  </a:lnTo>
                  <a:lnTo>
                    <a:pt x="14586" y="4484"/>
                  </a:lnTo>
                  <a:lnTo>
                    <a:pt x="7620" y="19812"/>
                  </a:lnTo>
                  <a:lnTo>
                    <a:pt x="20320" y="19812"/>
                  </a:lnTo>
                  <a:lnTo>
                    <a:pt x="19812" y="21336"/>
                  </a:lnTo>
                  <a:lnTo>
                    <a:pt x="19812" y="22860"/>
                  </a:lnTo>
                  <a:lnTo>
                    <a:pt x="18288" y="22860"/>
                  </a:lnTo>
                  <a:lnTo>
                    <a:pt x="3048" y="25908"/>
                  </a:lnTo>
                  <a:close/>
                </a:path>
                <a:path w="26035" h="26035">
                  <a:moveTo>
                    <a:pt x="20320" y="19812"/>
                  </a:moveTo>
                  <a:lnTo>
                    <a:pt x="7620" y="19812"/>
                  </a:lnTo>
                  <a:lnTo>
                    <a:pt x="15240" y="18288"/>
                  </a:lnTo>
                  <a:lnTo>
                    <a:pt x="19812" y="7620"/>
                  </a:lnTo>
                  <a:lnTo>
                    <a:pt x="14586" y="4484"/>
                  </a:lnTo>
                  <a:lnTo>
                    <a:pt x="15240" y="3048"/>
                  </a:lnTo>
                  <a:lnTo>
                    <a:pt x="13716" y="1524"/>
                  </a:lnTo>
                  <a:lnTo>
                    <a:pt x="15240" y="0"/>
                  </a:lnTo>
                  <a:lnTo>
                    <a:pt x="24209" y="4484"/>
                  </a:lnTo>
                  <a:lnTo>
                    <a:pt x="24384" y="4484"/>
                  </a:lnTo>
                  <a:lnTo>
                    <a:pt x="24384" y="6096"/>
                  </a:lnTo>
                  <a:lnTo>
                    <a:pt x="25908" y="6096"/>
                  </a:lnTo>
                  <a:lnTo>
                    <a:pt x="24384" y="7620"/>
                  </a:lnTo>
                  <a:lnTo>
                    <a:pt x="20320" y="19812"/>
                  </a:lnTo>
                  <a:close/>
                </a:path>
                <a:path w="26035" h="26035">
                  <a:moveTo>
                    <a:pt x="14586" y="4484"/>
                  </a:moveTo>
                  <a:lnTo>
                    <a:pt x="12192" y="3048"/>
                  </a:lnTo>
                  <a:lnTo>
                    <a:pt x="13716" y="1524"/>
                  </a:lnTo>
                  <a:lnTo>
                    <a:pt x="15240" y="3048"/>
                  </a:lnTo>
                  <a:lnTo>
                    <a:pt x="14586" y="44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33671" y="3707891"/>
              <a:ext cx="91440" cy="9525"/>
            </a:xfrm>
            <a:custGeom>
              <a:avLst/>
              <a:gdLst/>
              <a:ahLst/>
              <a:cxnLst/>
              <a:rect l="l" t="t" r="r" b="b"/>
              <a:pathLst>
                <a:path w="91439" h="9525">
                  <a:moveTo>
                    <a:pt x="91439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91439" y="0"/>
                  </a:lnTo>
                  <a:lnTo>
                    <a:pt x="91439" y="9143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32147" y="3706367"/>
              <a:ext cx="96520" cy="12700"/>
            </a:xfrm>
            <a:custGeom>
              <a:avLst/>
              <a:gdLst/>
              <a:ahLst/>
              <a:cxnLst/>
              <a:rect l="l" t="t" r="r" b="b"/>
              <a:pathLst>
                <a:path w="96520" h="12700">
                  <a:moveTo>
                    <a:pt x="4572" y="9144"/>
                  </a:moveTo>
                  <a:lnTo>
                    <a:pt x="1524" y="9144"/>
                  </a:lnTo>
                  <a:lnTo>
                    <a:pt x="0" y="1524"/>
                  </a:lnTo>
                  <a:lnTo>
                    <a:pt x="1524" y="1524"/>
                  </a:lnTo>
                  <a:lnTo>
                    <a:pt x="1524" y="0"/>
                  </a:lnTo>
                  <a:lnTo>
                    <a:pt x="94488" y="0"/>
                  </a:lnTo>
                  <a:lnTo>
                    <a:pt x="96012" y="1524"/>
                  </a:lnTo>
                  <a:lnTo>
                    <a:pt x="96012" y="4572"/>
                  </a:lnTo>
                  <a:lnTo>
                    <a:pt x="6096" y="4572"/>
                  </a:lnTo>
                  <a:lnTo>
                    <a:pt x="6096" y="7620"/>
                  </a:lnTo>
                  <a:lnTo>
                    <a:pt x="4572" y="7620"/>
                  </a:lnTo>
                  <a:lnTo>
                    <a:pt x="4572" y="9144"/>
                  </a:lnTo>
                  <a:close/>
                </a:path>
                <a:path w="96520" h="12700">
                  <a:moveTo>
                    <a:pt x="96012" y="9144"/>
                  </a:moveTo>
                  <a:lnTo>
                    <a:pt x="6096" y="9144"/>
                  </a:lnTo>
                  <a:lnTo>
                    <a:pt x="6096" y="7620"/>
                  </a:lnTo>
                  <a:lnTo>
                    <a:pt x="89916" y="7620"/>
                  </a:lnTo>
                  <a:lnTo>
                    <a:pt x="89916" y="4572"/>
                  </a:lnTo>
                  <a:lnTo>
                    <a:pt x="96012" y="4572"/>
                  </a:lnTo>
                  <a:lnTo>
                    <a:pt x="96012" y="9144"/>
                  </a:lnTo>
                  <a:close/>
                </a:path>
                <a:path w="96520" h="12700">
                  <a:moveTo>
                    <a:pt x="92964" y="12192"/>
                  </a:moveTo>
                  <a:lnTo>
                    <a:pt x="4572" y="12192"/>
                  </a:lnTo>
                  <a:lnTo>
                    <a:pt x="4572" y="7620"/>
                  </a:lnTo>
                  <a:lnTo>
                    <a:pt x="6096" y="7620"/>
                  </a:lnTo>
                  <a:lnTo>
                    <a:pt x="6096" y="9144"/>
                  </a:lnTo>
                  <a:lnTo>
                    <a:pt x="96012" y="9144"/>
                  </a:lnTo>
                  <a:lnTo>
                    <a:pt x="92964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9663" y="3425952"/>
              <a:ext cx="38099" cy="5181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157471" y="3307080"/>
              <a:ext cx="56515" cy="391795"/>
            </a:xfrm>
            <a:custGeom>
              <a:avLst/>
              <a:gdLst/>
              <a:ahLst/>
              <a:cxnLst/>
              <a:rect l="l" t="t" r="r" b="b"/>
              <a:pathLst>
                <a:path w="56514" h="391795">
                  <a:moveTo>
                    <a:pt x="10667" y="391667"/>
                  </a:moveTo>
                  <a:lnTo>
                    <a:pt x="0" y="391667"/>
                  </a:lnTo>
                  <a:lnTo>
                    <a:pt x="0" y="22859"/>
                  </a:lnTo>
                  <a:lnTo>
                    <a:pt x="56387" y="0"/>
                  </a:lnTo>
                  <a:lnTo>
                    <a:pt x="56387" y="36575"/>
                  </a:lnTo>
                  <a:lnTo>
                    <a:pt x="10667" y="56387"/>
                  </a:lnTo>
                  <a:lnTo>
                    <a:pt x="10667" y="391667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54423" y="3305556"/>
              <a:ext cx="62865" cy="396240"/>
            </a:xfrm>
            <a:custGeom>
              <a:avLst/>
              <a:gdLst/>
              <a:ahLst/>
              <a:cxnLst/>
              <a:rect l="l" t="t" r="r" b="b"/>
              <a:pathLst>
                <a:path w="62864" h="396239">
                  <a:moveTo>
                    <a:pt x="3048" y="393192"/>
                  </a:moveTo>
                  <a:lnTo>
                    <a:pt x="0" y="393192"/>
                  </a:lnTo>
                  <a:lnTo>
                    <a:pt x="0" y="24383"/>
                  </a:lnTo>
                  <a:lnTo>
                    <a:pt x="1524" y="22859"/>
                  </a:lnTo>
                  <a:lnTo>
                    <a:pt x="59436" y="0"/>
                  </a:lnTo>
                  <a:lnTo>
                    <a:pt x="60960" y="0"/>
                  </a:lnTo>
                  <a:lnTo>
                    <a:pt x="62484" y="1524"/>
                  </a:lnTo>
                  <a:lnTo>
                    <a:pt x="62484" y="4572"/>
                  </a:lnTo>
                  <a:lnTo>
                    <a:pt x="57912" y="4572"/>
                  </a:lnTo>
                  <a:lnTo>
                    <a:pt x="4572" y="25907"/>
                  </a:lnTo>
                  <a:lnTo>
                    <a:pt x="4572" y="391668"/>
                  </a:lnTo>
                  <a:lnTo>
                    <a:pt x="3048" y="391668"/>
                  </a:lnTo>
                  <a:lnTo>
                    <a:pt x="3048" y="393192"/>
                  </a:lnTo>
                  <a:close/>
                </a:path>
                <a:path w="62864" h="396239">
                  <a:moveTo>
                    <a:pt x="15240" y="393192"/>
                  </a:moveTo>
                  <a:lnTo>
                    <a:pt x="4572" y="393192"/>
                  </a:lnTo>
                  <a:lnTo>
                    <a:pt x="4572" y="391668"/>
                  </a:lnTo>
                  <a:lnTo>
                    <a:pt x="10668" y="391668"/>
                  </a:lnTo>
                  <a:lnTo>
                    <a:pt x="10668" y="57911"/>
                  </a:lnTo>
                  <a:lnTo>
                    <a:pt x="12192" y="56387"/>
                  </a:lnTo>
                  <a:lnTo>
                    <a:pt x="57912" y="36576"/>
                  </a:lnTo>
                  <a:lnTo>
                    <a:pt x="57912" y="4572"/>
                  </a:lnTo>
                  <a:lnTo>
                    <a:pt x="62484" y="4572"/>
                  </a:lnTo>
                  <a:lnTo>
                    <a:pt x="62484" y="38100"/>
                  </a:lnTo>
                  <a:lnTo>
                    <a:pt x="60960" y="41148"/>
                  </a:lnTo>
                  <a:lnTo>
                    <a:pt x="15240" y="59435"/>
                  </a:lnTo>
                  <a:lnTo>
                    <a:pt x="15240" y="393192"/>
                  </a:lnTo>
                  <a:close/>
                </a:path>
                <a:path w="62864" h="396239">
                  <a:moveTo>
                    <a:pt x="13716" y="396240"/>
                  </a:moveTo>
                  <a:lnTo>
                    <a:pt x="3048" y="396240"/>
                  </a:lnTo>
                  <a:lnTo>
                    <a:pt x="3048" y="391668"/>
                  </a:lnTo>
                  <a:lnTo>
                    <a:pt x="4572" y="391668"/>
                  </a:lnTo>
                  <a:lnTo>
                    <a:pt x="4572" y="393192"/>
                  </a:lnTo>
                  <a:lnTo>
                    <a:pt x="15240" y="393192"/>
                  </a:lnTo>
                  <a:lnTo>
                    <a:pt x="15240" y="394716"/>
                  </a:lnTo>
                  <a:lnTo>
                    <a:pt x="13716" y="396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155947" y="3698748"/>
              <a:ext cx="326390" cy="86995"/>
            </a:xfrm>
            <a:custGeom>
              <a:avLst/>
              <a:gdLst/>
              <a:ahLst/>
              <a:cxnLst/>
              <a:rect l="l" t="t" r="r" b="b"/>
              <a:pathLst>
                <a:path w="326389" h="86995">
                  <a:moveTo>
                    <a:pt x="326135" y="86868"/>
                  </a:moveTo>
                  <a:lnTo>
                    <a:pt x="0" y="86868"/>
                  </a:lnTo>
                  <a:lnTo>
                    <a:pt x="0" y="0"/>
                  </a:lnTo>
                  <a:lnTo>
                    <a:pt x="70103" y="0"/>
                  </a:lnTo>
                  <a:lnTo>
                    <a:pt x="83819" y="15240"/>
                  </a:lnTo>
                  <a:lnTo>
                    <a:pt x="126491" y="15240"/>
                  </a:lnTo>
                  <a:lnTo>
                    <a:pt x="141731" y="28956"/>
                  </a:lnTo>
                  <a:lnTo>
                    <a:pt x="283463" y="28956"/>
                  </a:lnTo>
                  <a:lnTo>
                    <a:pt x="283463" y="57912"/>
                  </a:lnTo>
                  <a:lnTo>
                    <a:pt x="326135" y="57912"/>
                  </a:lnTo>
                  <a:lnTo>
                    <a:pt x="326135" y="86868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52899" y="3697224"/>
              <a:ext cx="330835" cy="90170"/>
            </a:xfrm>
            <a:custGeom>
              <a:avLst/>
              <a:gdLst/>
              <a:ahLst/>
              <a:cxnLst/>
              <a:rect l="l" t="t" r="r" b="b"/>
              <a:pathLst>
                <a:path w="330835" h="90170">
                  <a:moveTo>
                    <a:pt x="3048" y="88392"/>
                  </a:moveTo>
                  <a:lnTo>
                    <a:pt x="0" y="88392"/>
                  </a:lnTo>
                  <a:lnTo>
                    <a:pt x="0" y="0"/>
                  </a:lnTo>
                  <a:lnTo>
                    <a:pt x="74676" y="0"/>
                  </a:lnTo>
                  <a:lnTo>
                    <a:pt x="79248" y="4572"/>
                  </a:lnTo>
                  <a:lnTo>
                    <a:pt x="4572" y="4572"/>
                  </a:lnTo>
                  <a:lnTo>
                    <a:pt x="4572" y="85344"/>
                  </a:lnTo>
                  <a:lnTo>
                    <a:pt x="3048" y="85344"/>
                  </a:lnTo>
                  <a:lnTo>
                    <a:pt x="3048" y="88392"/>
                  </a:lnTo>
                  <a:close/>
                </a:path>
                <a:path w="330835" h="90170">
                  <a:moveTo>
                    <a:pt x="330708" y="88392"/>
                  </a:moveTo>
                  <a:lnTo>
                    <a:pt x="4572" y="88392"/>
                  </a:lnTo>
                  <a:lnTo>
                    <a:pt x="4572" y="85344"/>
                  </a:lnTo>
                  <a:lnTo>
                    <a:pt x="326136" y="85344"/>
                  </a:lnTo>
                  <a:lnTo>
                    <a:pt x="326136" y="60960"/>
                  </a:lnTo>
                  <a:lnTo>
                    <a:pt x="284988" y="60960"/>
                  </a:lnTo>
                  <a:lnTo>
                    <a:pt x="283464" y="59436"/>
                  </a:lnTo>
                  <a:lnTo>
                    <a:pt x="283464" y="33528"/>
                  </a:lnTo>
                  <a:lnTo>
                    <a:pt x="144780" y="33528"/>
                  </a:lnTo>
                  <a:lnTo>
                    <a:pt x="129540" y="18288"/>
                  </a:lnTo>
                  <a:lnTo>
                    <a:pt x="85344" y="18288"/>
                  </a:lnTo>
                  <a:lnTo>
                    <a:pt x="73152" y="4572"/>
                  </a:lnTo>
                  <a:lnTo>
                    <a:pt x="79248" y="4572"/>
                  </a:lnTo>
                  <a:lnTo>
                    <a:pt x="88392" y="13716"/>
                  </a:lnTo>
                  <a:lnTo>
                    <a:pt x="129540" y="13716"/>
                  </a:lnTo>
                  <a:lnTo>
                    <a:pt x="144780" y="28956"/>
                  </a:lnTo>
                  <a:lnTo>
                    <a:pt x="288036" y="28956"/>
                  </a:lnTo>
                  <a:lnTo>
                    <a:pt x="288036" y="56388"/>
                  </a:lnTo>
                  <a:lnTo>
                    <a:pt x="329184" y="56388"/>
                  </a:lnTo>
                  <a:lnTo>
                    <a:pt x="330708" y="57912"/>
                  </a:lnTo>
                  <a:lnTo>
                    <a:pt x="330708" y="88392"/>
                  </a:lnTo>
                  <a:close/>
                </a:path>
                <a:path w="330835" h="90170">
                  <a:moveTo>
                    <a:pt x="330708" y="89916"/>
                  </a:moveTo>
                  <a:lnTo>
                    <a:pt x="3048" y="89916"/>
                  </a:lnTo>
                  <a:lnTo>
                    <a:pt x="3048" y="85344"/>
                  </a:lnTo>
                  <a:lnTo>
                    <a:pt x="4572" y="85344"/>
                  </a:lnTo>
                  <a:lnTo>
                    <a:pt x="4572" y="88392"/>
                  </a:lnTo>
                  <a:lnTo>
                    <a:pt x="330708" y="88392"/>
                  </a:lnTo>
                  <a:lnTo>
                    <a:pt x="330708" y="899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154424" y="3755148"/>
              <a:ext cx="243840" cy="30480"/>
            </a:xfrm>
            <a:custGeom>
              <a:avLst/>
              <a:gdLst/>
              <a:ahLst/>
              <a:cxnLst/>
              <a:rect l="l" t="t" r="r" b="b"/>
              <a:pathLst>
                <a:path w="243839" h="30479">
                  <a:moveTo>
                    <a:pt x="152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5240" y="30480"/>
                  </a:lnTo>
                  <a:lnTo>
                    <a:pt x="15240" y="0"/>
                  </a:lnTo>
                  <a:close/>
                </a:path>
                <a:path w="243839" h="30479">
                  <a:moveTo>
                    <a:pt x="243840" y="7620"/>
                  </a:moveTo>
                  <a:lnTo>
                    <a:pt x="56388" y="7620"/>
                  </a:lnTo>
                  <a:lnTo>
                    <a:pt x="56388" y="22860"/>
                  </a:lnTo>
                  <a:lnTo>
                    <a:pt x="243840" y="22860"/>
                  </a:lnTo>
                  <a:lnTo>
                    <a:pt x="243840" y="762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152900" y="3753878"/>
              <a:ext cx="247015" cy="33020"/>
            </a:xfrm>
            <a:custGeom>
              <a:avLst/>
              <a:gdLst/>
              <a:ahLst/>
              <a:cxnLst/>
              <a:rect l="l" t="t" r="r" b="b"/>
              <a:pathLst>
                <a:path w="247014" h="33020">
                  <a:moveTo>
                    <a:pt x="246888" y="1270"/>
                  </a:moveTo>
                  <a:lnTo>
                    <a:pt x="245364" y="1270"/>
                  </a:lnTo>
                  <a:lnTo>
                    <a:pt x="245364" y="0"/>
                  </a:lnTo>
                  <a:lnTo>
                    <a:pt x="242316" y="0"/>
                  </a:lnTo>
                  <a:lnTo>
                    <a:pt x="242316" y="3810"/>
                  </a:lnTo>
                  <a:lnTo>
                    <a:pt x="242316" y="29210"/>
                  </a:lnTo>
                  <a:lnTo>
                    <a:pt x="4572" y="29210"/>
                  </a:lnTo>
                  <a:lnTo>
                    <a:pt x="4572" y="28702"/>
                  </a:lnTo>
                  <a:lnTo>
                    <a:pt x="4572" y="3810"/>
                  </a:lnTo>
                  <a:lnTo>
                    <a:pt x="242316" y="3810"/>
                  </a:lnTo>
                  <a:lnTo>
                    <a:pt x="242316" y="0"/>
                  </a:lnTo>
                  <a:lnTo>
                    <a:pt x="635" y="0"/>
                  </a:lnTo>
                  <a:lnTo>
                    <a:pt x="635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29210"/>
                  </a:lnTo>
                  <a:lnTo>
                    <a:pt x="0" y="31750"/>
                  </a:lnTo>
                  <a:lnTo>
                    <a:pt x="0" y="33020"/>
                  </a:lnTo>
                  <a:lnTo>
                    <a:pt x="245364" y="33020"/>
                  </a:lnTo>
                  <a:lnTo>
                    <a:pt x="245364" y="31750"/>
                  </a:lnTo>
                  <a:lnTo>
                    <a:pt x="246888" y="31750"/>
                  </a:lnTo>
                  <a:lnTo>
                    <a:pt x="246888" y="29210"/>
                  </a:lnTo>
                  <a:lnTo>
                    <a:pt x="246888" y="3810"/>
                  </a:lnTo>
                  <a:lnTo>
                    <a:pt x="246888" y="1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59757" y="3579876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77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0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1959" y="3610355"/>
              <a:ext cx="77724" cy="10820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098035" y="3671316"/>
              <a:ext cx="58419" cy="113030"/>
            </a:xfrm>
            <a:custGeom>
              <a:avLst/>
              <a:gdLst/>
              <a:ahLst/>
              <a:cxnLst/>
              <a:rect l="l" t="t" r="r" b="b"/>
              <a:pathLst>
                <a:path w="58420" h="113029">
                  <a:moveTo>
                    <a:pt x="57912" y="112775"/>
                  </a:moveTo>
                  <a:lnTo>
                    <a:pt x="0" y="112775"/>
                  </a:lnTo>
                  <a:lnTo>
                    <a:pt x="0" y="42672"/>
                  </a:lnTo>
                  <a:lnTo>
                    <a:pt x="42672" y="0"/>
                  </a:lnTo>
                  <a:lnTo>
                    <a:pt x="57912" y="27432"/>
                  </a:lnTo>
                  <a:lnTo>
                    <a:pt x="57912" y="112775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096511" y="3668267"/>
              <a:ext cx="60960" cy="119380"/>
            </a:xfrm>
            <a:custGeom>
              <a:avLst/>
              <a:gdLst/>
              <a:ahLst/>
              <a:cxnLst/>
              <a:rect l="l" t="t" r="r" b="b"/>
              <a:pathLst>
                <a:path w="60960" h="119379">
                  <a:moveTo>
                    <a:pt x="1524" y="115824"/>
                  </a:moveTo>
                  <a:lnTo>
                    <a:pt x="0" y="115824"/>
                  </a:lnTo>
                  <a:lnTo>
                    <a:pt x="0" y="44196"/>
                  </a:lnTo>
                  <a:lnTo>
                    <a:pt x="42672" y="1524"/>
                  </a:lnTo>
                  <a:lnTo>
                    <a:pt x="45720" y="0"/>
                  </a:lnTo>
                  <a:lnTo>
                    <a:pt x="47244" y="1524"/>
                  </a:lnTo>
                  <a:lnTo>
                    <a:pt x="49409" y="6096"/>
                  </a:lnTo>
                  <a:lnTo>
                    <a:pt x="44196" y="6096"/>
                  </a:lnTo>
                  <a:lnTo>
                    <a:pt x="4572" y="45720"/>
                  </a:lnTo>
                  <a:lnTo>
                    <a:pt x="4572" y="114300"/>
                  </a:lnTo>
                  <a:lnTo>
                    <a:pt x="1524" y="114300"/>
                  </a:lnTo>
                  <a:lnTo>
                    <a:pt x="1524" y="115824"/>
                  </a:lnTo>
                  <a:close/>
                </a:path>
                <a:path w="60960" h="119379">
                  <a:moveTo>
                    <a:pt x="60960" y="115824"/>
                  </a:moveTo>
                  <a:lnTo>
                    <a:pt x="4572" y="115824"/>
                  </a:lnTo>
                  <a:lnTo>
                    <a:pt x="4572" y="114300"/>
                  </a:lnTo>
                  <a:lnTo>
                    <a:pt x="56388" y="114300"/>
                  </a:lnTo>
                  <a:lnTo>
                    <a:pt x="56388" y="32004"/>
                  </a:lnTo>
                  <a:lnTo>
                    <a:pt x="44196" y="6096"/>
                  </a:lnTo>
                  <a:lnTo>
                    <a:pt x="49409" y="6096"/>
                  </a:lnTo>
                  <a:lnTo>
                    <a:pt x="60960" y="30480"/>
                  </a:lnTo>
                  <a:lnTo>
                    <a:pt x="60960" y="115824"/>
                  </a:lnTo>
                  <a:close/>
                </a:path>
                <a:path w="60960" h="119379">
                  <a:moveTo>
                    <a:pt x="60960" y="118872"/>
                  </a:moveTo>
                  <a:lnTo>
                    <a:pt x="1524" y="118872"/>
                  </a:lnTo>
                  <a:lnTo>
                    <a:pt x="1524" y="114300"/>
                  </a:lnTo>
                  <a:lnTo>
                    <a:pt x="4572" y="114300"/>
                  </a:lnTo>
                  <a:lnTo>
                    <a:pt x="4572" y="115824"/>
                  </a:lnTo>
                  <a:lnTo>
                    <a:pt x="60960" y="115824"/>
                  </a:lnTo>
                  <a:lnTo>
                    <a:pt x="60960" y="1188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84319" y="3838956"/>
              <a:ext cx="398145" cy="17145"/>
            </a:xfrm>
            <a:custGeom>
              <a:avLst/>
              <a:gdLst/>
              <a:ahLst/>
              <a:cxnLst/>
              <a:rect l="l" t="t" r="r" b="b"/>
              <a:pathLst>
                <a:path w="398145" h="17145">
                  <a:moveTo>
                    <a:pt x="397764" y="16763"/>
                  </a:moveTo>
                  <a:lnTo>
                    <a:pt x="0" y="16763"/>
                  </a:lnTo>
                  <a:lnTo>
                    <a:pt x="0" y="0"/>
                  </a:lnTo>
                  <a:lnTo>
                    <a:pt x="397764" y="0"/>
                  </a:lnTo>
                  <a:lnTo>
                    <a:pt x="397764" y="16763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082783" y="3835399"/>
              <a:ext cx="401320" cy="17780"/>
            </a:xfrm>
            <a:custGeom>
              <a:avLst/>
              <a:gdLst/>
              <a:ahLst/>
              <a:cxnLst/>
              <a:rect l="l" t="t" r="r" b="b"/>
              <a:pathLst>
                <a:path w="401320" h="17779">
                  <a:moveTo>
                    <a:pt x="400812" y="2540"/>
                  </a:moveTo>
                  <a:lnTo>
                    <a:pt x="399288" y="2540"/>
                  </a:lnTo>
                  <a:lnTo>
                    <a:pt x="399288" y="0"/>
                  </a:lnTo>
                  <a:lnTo>
                    <a:pt x="762" y="0"/>
                  </a:lnTo>
                  <a:lnTo>
                    <a:pt x="762" y="2540"/>
                  </a:lnTo>
                  <a:lnTo>
                    <a:pt x="0" y="2540"/>
                  </a:lnTo>
                  <a:lnTo>
                    <a:pt x="0" y="6350"/>
                  </a:lnTo>
                  <a:lnTo>
                    <a:pt x="0" y="17780"/>
                  </a:lnTo>
                  <a:lnTo>
                    <a:pt x="4572" y="17780"/>
                  </a:lnTo>
                  <a:lnTo>
                    <a:pt x="4572" y="6350"/>
                  </a:lnTo>
                  <a:lnTo>
                    <a:pt x="400812" y="6350"/>
                  </a:lnTo>
                  <a:lnTo>
                    <a:pt x="400812" y="25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23943" y="3579875"/>
              <a:ext cx="35052" cy="10668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082783" y="3841749"/>
              <a:ext cx="401320" cy="15240"/>
            </a:xfrm>
            <a:custGeom>
              <a:avLst/>
              <a:gdLst/>
              <a:ahLst/>
              <a:cxnLst/>
              <a:rect l="l" t="t" r="r" b="b"/>
              <a:pathLst>
                <a:path w="401320" h="15239">
                  <a:moveTo>
                    <a:pt x="400812" y="0"/>
                  </a:moveTo>
                  <a:lnTo>
                    <a:pt x="396240" y="0"/>
                  </a:lnTo>
                  <a:lnTo>
                    <a:pt x="396240" y="11430"/>
                  </a:lnTo>
                  <a:lnTo>
                    <a:pt x="4572" y="11430"/>
                  </a:lnTo>
                  <a:lnTo>
                    <a:pt x="4572" y="10922"/>
                  </a:lnTo>
                  <a:lnTo>
                    <a:pt x="1524" y="10922"/>
                  </a:lnTo>
                  <a:lnTo>
                    <a:pt x="1524" y="11430"/>
                  </a:lnTo>
                  <a:lnTo>
                    <a:pt x="0" y="11430"/>
                  </a:lnTo>
                  <a:lnTo>
                    <a:pt x="0" y="13970"/>
                  </a:lnTo>
                  <a:lnTo>
                    <a:pt x="0" y="15240"/>
                  </a:lnTo>
                  <a:lnTo>
                    <a:pt x="400812" y="15240"/>
                  </a:lnTo>
                  <a:lnTo>
                    <a:pt x="400812" y="13970"/>
                  </a:lnTo>
                  <a:lnTo>
                    <a:pt x="400812" y="11430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084319" y="3811524"/>
              <a:ext cx="398145" cy="27940"/>
            </a:xfrm>
            <a:custGeom>
              <a:avLst/>
              <a:gdLst/>
              <a:ahLst/>
              <a:cxnLst/>
              <a:rect l="l" t="t" r="r" b="b"/>
              <a:pathLst>
                <a:path w="398145" h="27939">
                  <a:moveTo>
                    <a:pt x="397764" y="27432"/>
                  </a:moveTo>
                  <a:lnTo>
                    <a:pt x="0" y="27432"/>
                  </a:lnTo>
                  <a:lnTo>
                    <a:pt x="0" y="0"/>
                  </a:lnTo>
                  <a:lnTo>
                    <a:pt x="397764" y="0"/>
                  </a:lnTo>
                  <a:lnTo>
                    <a:pt x="397764" y="27432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082783" y="3809758"/>
              <a:ext cx="401320" cy="30480"/>
            </a:xfrm>
            <a:custGeom>
              <a:avLst/>
              <a:gdLst/>
              <a:ahLst/>
              <a:cxnLst/>
              <a:rect l="l" t="t" r="r" b="b"/>
              <a:pathLst>
                <a:path w="401320" h="30479">
                  <a:moveTo>
                    <a:pt x="400812" y="1270"/>
                  </a:moveTo>
                  <a:lnTo>
                    <a:pt x="399288" y="1270"/>
                  </a:lnTo>
                  <a:lnTo>
                    <a:pt x="399288" y="0"/>
                  </a:lnTo>
                  <a:lnTo>
                    <a:pt x="396240" y="0"/>
                  </a:lnTo>
                  <a:lnTo>
                    <a:pt x="396240" y="5080"/>
                  </a:lnTo>
                  <a:lnTo>
                    <a:pt x="396240" y="26670"/>
                  </a:lnTo>
                  <a:lnTo>
                    <a:pt x="4572" y="26670"/>
                  </a:lnTo>
                  <a:lnTo>
                    <a:pt x="4572" y="26162"/>
                  </a:lnTo>
                  <a:lnTo>
                    <a:pt x="4572" y="5080"/>
                  </a:lnTo>
                  <a:lnTo>
                    <a:pt x="396240" y="5080"/>
                  </a:lnTo>
                  <a:lnTo>
                    <a:pt x="396240" y="0"/>
                  </a:lnTo>
                  <a:lnTo>
                    <a:pt x="1143" y="0"/>
                  </a:lnTo>
                  <a:lnTo>
                    <a:pt x="1143" y="1270"/>
                  </a:lnTo>
                  <a:lnTo>
                    <a:pt x="0" y="1270"/>
                  </a:lnTo>
                  <a:lnTo>
                    <a:pt x="0" y="5080"/>
                  </a:lnTo>
                  <a:lnTo>
                    <a:pt x="0" y="26670"/>
                  </a:lnTo>
                  <a:lnTo>
                    <a:pt x="0" y="29210"/>
                  </a:lnTo>
                  <a:lnTo>
                    <a:pt x="0" y="30480"/>
                  </a:lnTo>
                  <a:lnTo>
                    <a:pt x="400812" y="30480"/>
                  </a:lnTo>
                  <a:lnTo>
                    <a:pt x="400812" y="29210"/>
                  </a:lnTo>
                  <a:lnTo>
                    <a:pt x="400812" y="26670"/>
                  </a:lnTo>
                  <a:lnTo>
                    <a:pt x="400812" y="5080"/>
                  </a:lnTo>
                  <a:lnTo>
                    <a:pt x="400812" y="1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084320" y="3784104"/>
              <a:ext cx="398145" cy="30480"/>
            </a:xfrm>
            <a:custGeom>
              <a:avLst/>
              <a:gdLst/>
              <a:ahLst/>
              <a:cxnLst/>
              <a:rect l="l" t="t" r="r" b="b"/>
              <a:pathLst>
                <a:path w="398145" h="30479">
                  <a:moveTo>
                    <a:pt x="86868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86868" y="30480"/>
                  </a:lnTo>
                  <a:lnTo>
                    <a:pt x="86868" y="0"/>
                  </a:lnTo>
                  <a:close/>
                </a:path>
                <a:path w="398145" h="30479">
                  <a:moveTo>
                    <a:pt x="397764" y="0"/>
                  </a:moveTo>
                  <a:lnTo>
                    <a:pt x="126492" y="0"/>
                  </a:lnTo>
                  <a:lnTo>
                    <a:pt x="126492" y="30480"/>
                  </a:lnTo>
                  <a:lnTo>
                    <a:pt x="397764" y="30480"/>
                  </a:lnTo>
                  <a:lnTo>
                    <a:pt x="397764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082795" y="3782568"/>
              <a:ext cx="401320" cy="32384"/>
            </a:xfrm>
            <a:custGeom>
              <a:avLst/>
              <a:gdLst/>
              <a:ahLst/>
              <a:cxnLst/>
              <a:rect l="l" t="t" r="r" b="b"/>
              <a:pathLst>
                <a:path w="401320" h="32385">
                  <a:moveTo>
                    <a:pt x="400811" y="32004"/>
                  </a:moveTo>
                  <a:lnTo>
                    <a:pt x="0" y="32004"/>
                  </a:lnTo>
                  <a:lnTo>
                    <a:pt x="0" y="0"/>
                  </a:lnTo>
                  <a:lnTo>
                    <a:pt x="399287" y="0"/>
                  </a:lnTo>
                  <a:lnTo>
                    <a:pt x="400811" y="1524"/>
                  </a:lnTo>
                  <a:lnTo>
                    <a:pt x="400811" y="4572"/>
                  </a:lnTo>
                  <a:lnTo>
                    <a:pt x="4572" y="4572"/>
                  </a:lnTo>
                  <a:lnTo>
                    <a:pt x="4572" y="27432"/>
                  </a:lnTo>
                  <a:lnTo>
                    <a:pt x="1524" y="27432"/>
                  </a:lnTo>
                  <a:lnTo>
                    <a:pt x="1524" y="30480"/>
                  </a:lnTo>
                  <a:lnTo>
                    <a:pt x="400811" y="30480"/>
                  </a:lnTo>
                  <a:lnTo>
                    <a:pt x="400811" y="32004"/>
                  </a:lnTo>
                  <a:close/>
                </a:path>
                <a:path w="401320" h="32385">
                  <a:moveTo>
                    <a:pt x="400811" y="30480"/>
                  </a:moveTo>
                  <a:lnTo>
                    <a:pt x="4572" y="30480"/>
                  </a:lnTo>
                  <a:lnTo>
                    <a:pt x="4572" y="27432"/>
                  </a:lnTo>
                  <a:lnTo>
                    <a:pt x="396240" y="27432"/>
                  </a:lnTo>
                  <a:lnTo>
                    <a:pt x="396240" y="4572"/>
                  </a:lnTo>
                  <a:lnTo>
                    <a:pt x="400811" y="4572"/>
                  </a:lnTo>
                  <a:lnTo>
                    <a:pt x="400811" y="30480"/>
                  </a:lnTo>
                  <a:close/>
                </a:path>
                <a:path w="401320" h="32385">
                  <a:moveTo>
                    <a:pt x="4572" y="30480"/>
                  </a:moveTo>
                  <a:lnTo>
                    <a:pt x="1524" y="30480"/>
                  </a:lnTo>
                  <a:lnTo>
                    <a:pt x="1524" y="27432"/>
                  </a:lnTo>
                  <a:lnTo>
                    <a:pt x="4572" y="27432"/>
                  </a:lnTo>
                  <a:lnTo>
                    <a:pt x="4572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427219" y="3762756"/>
              <a:ext cx="43180" cy="15240"/>
            </a:xfrm>
            <a:custGeom>
              <a:avLst/>
              <a:gdLst/>
              <a:ahLst/>
              <a:cxnLst/>
              <a:rect l="l" t="t" r="r" b="b"/>
              <a:pathLst>
                <a:path w="43179" h="15239">
                  <a:moveTo>
                    <a:pt x="42672" y="15240"/>
                  </a:moveTo>
                  <a:lnTo>
                    <a:pt x="0" y="15240"/>
                  </a:lnTo>
                  <a:lnTo>
                    <a:pt x="0" y="0"/>
                  </a:lnTo>
                  <a:lnTo>
                    <a:pt x="42672" y="0"/>
                  </a:lnTo>
                  <a:lnTo>
                    <a:pt x="42672" y="1524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425695" y="3761232"/>
              <a:ext cx="45720" cy="20320"/>
            </a:xfrm>
            <a:custGeom>
              <a:avLst/>
              <a:gdLst/>
              <a:ahLst/>
              <a:cxnLst/>
              <a:rect l="l" t="t" r="r" b="b"/>
              <a:pathLst>
                <a:path w="45720" h="20320">
                  <a:moveTo>
                    <a:pt x="44196" y="19812"/>
                  </a:moveTo>
                  <a:lnTo>
                    <a:pt x="1524" y="19812"/>
                  </a:lnTo>
                  <a:lnTo>
                    <a:pt x="0" y="18288"/>
                  </a:lnTo>
                  <a:lnTo>
                    <a:pt x="0" y="0"/>
                  </a:lnTo>
                  <a:lnTo>
                    <a:pt x="45720" y="0"/>
                  </a:lnTo>
                  <a:lnTo>
                    <a:pt x="45720" y="4572"/>
                  </a:lnTo>
                  <a:lnTo>
                    <a:pt x="4572" y="4572"/>
                  </a:lnTo>
                  <a:lnTo>
                    <a:pt x="4572" y="13716"/>
                  </a:lnTo>
                  <a:lnTo>
                    <a:pt x="1524" y="13716"/>
                  </a:lnTo>
                  <a:lnTo>
                    <a:pt x="1524" y="16764"/>
                  </a:lnTo>
                  <a:lnTo>
                    <a:pt x="45720" y="16764"/>
                  </a:lnTo>
                  <a:lnTo>
                    <a:pt x="45720" y="18288"/>
                  </a:lnTo>
                  <a:lnTo>
                    <a:pt x="44196" y="19812"/>
                  </a:lnTo>
                  <a:close/>
                </a:path>
                <a:path w="45720" h="20320">
                  <a:moveTo>
                    <a:pt x="45720" y="16764"/>
                  </a:moveTo>
                  <a:lnTo>
                    <a:pt x="4572" y="16764"/>
                  </a:lnTo>
                  <a:lnTo>
                    <a:pt x="4572" y="13716"/>
                  </a:lnTo>
                  <a:lnTo>
                    <a:pt x="41148" y="13716"/>
                  </a:lnTo>
                  <a:lnTo>
                    <a:pt x="41148" y="4572"/>
                  </a:lnTo>
                  <a:lnTo>
                    <a:pt x="45720" y="4572"/>
                  </a:lnTo>
                  <a:lnTo>
                    <a:pt x="45720" y="16764"/>
                  </a:lnTo>
                  <a:close/>
                </a:path>
                <a:path w="45720" h="20320">
                  <a:moveTo>
                    <a:pt x="4572" y="16764"/>
                  </a:moveTo>
                  <a:lnTo>
                    <a:pt x="1524" y="16764"/>
                  </a:lnTo>
                  <a:lnTo>
                    <a:pt x="1524" y="13716"/>
                  </a:lnTo>
                  <a:lnTo>
                    <a:pt x="4572" y="13716"/>
                  </a:lnTo>
                  <a:lnTo>
                    <a:pt x="4572" y="167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33087" y="3651504"/>
              <a:ext cx="24383" cy="3657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23943" y="3651504"/>
              <a:ext cx="33528" cy="3505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226051" y="3599688"/>
              <a:ext cx="29209" cy="29209"/>
            </a:xfrm>
            <a:custGeom>
              <a:avLst/>
              <a:gdLst/>
              <a:ahLst/>
              <a:cxnLst/>
              <a:rect l="l" t="t" r="r" b="b"/>
              <a:pathLst>
                <a:path w="29210" h="29210">
                  <a:moveTo>
                    <a:pt x="28956" y="28955"/>
                  </a:moveTo>
                  <a:lnTo>
                    <a:pt x="0" y="28955"/>
                  </a:lnTo>
                  <a:lnTo>
                    <a:pt x="0" y="0"/>
                  </a:lnTo>
                  <a:lnTo>
                    <a:pt x="28956" y="0"/>
                  </a:lnTo>
                  <a:lnTo>
                    <a:pt x="28956" y="28955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224527" y="359816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32004" y="32004"/>
                  </a:moveTo>
                  <a:lnTo>
                    <a:pt x="0" y="32004"/>
                  </a:lnTo>
                  <a:lnTo>
                    <a:pt x="0" y="0"/>
                  </a:lnTo>
                  <a:lnTo>
                    <a:pt x="32004" y="0"/>
                  </a:lnTo>
                  <a:lnTo>
                    <a:pt x="32004" y="4572"/>
                  </a:lnTo>
                  <a:lnTo>
                    <a:pt x="4572" y="4572"/>
                  </a:lnTo>
                  <a:lnTo>
                    <a:pt x="4572" y="27432"/>
                  </a:lnTo>
                  <a:lnTo>
                    <a:pt x="1524" y="27432"/>
                  </a:lnTo>
                  <a:lnTo>
                    <a:pt x="1524" y="30480"/>
                  </a:lnTo>
                  <a:lnTo>
                    <a:pt x="32004" y="30480"/>
                  </a:lnTo>
                  <a:lnTo>
                    <a:pt x="32004" y="32004"/>
                  </a:lnTo>
                  <a:close/>
                </a:path>
                <a:path w="32385" h="32385">
                  <a:moveTo>
                    <a:pt x="32004" y="30480"/>
                  </a:moveTo>
                  <a:lnTo>
                    <a:pt x="4572" y="30480"/>
                  </a:lnTo>
                  <a:lnTo>
                    <a:pt x="4572" y="27432"/>
                  </a:lnTo>
                  <a:lnTo>
                    <a:pt x="27432" y="27432"/>
                  </a:lnTo>
                  <a:lnTo>
                    <a:pt x="27432" y="4572"/>
                  </a:lnTo>
                  <a:lnTo>
                    <a:pt x="32004" y="4572"/>
                  </a:lnTo>
                  <a:lnTo>
                    <a:pt x="32004" y="30480"/>
                  </a:lnTo>
                  <a:close/>
                </a:path>
                <a:path w="32385" h="32385">
                  <a:moveTo>
                    <a:pt x="4572" y="30480"/>
                  </a:moveTo>
                  <a:lnTo>
                    <a:pt x="1524" y="30480"/>
                  </a:lnTo>
                  <a:lnTo>
                    <a:pt x="1524" y="27432"/>
                  </a:lnTo>
                  <a:lnTo>
                    <a:pt x="4572" y="27432"/>
                  </a:lnTo>
                  <a:lnTo>
                    <a:pt x="4572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210799" y="3584460"/>
              <a:ext cx="116205" cy="116205"/>
            </a:xfrm>
            <a:custGeom>
              <a:avLst/>
              <a:gdLst/>
              <a:ahLst/>
              <a:cxnLst/>
              <a:rect l="l" t="t" r="r" b="b"/>
              <a:pathLst>
                <a:path w="116204" h="116204">
                  <a:moveTo>
                    <a:pt x="115824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16751"/>
                  </a:lnTo>
                  <a:lnTo>
                    <a:pt x="0" y="115824"/>
                  </a:lnTo>
                  <a:lnTo>
                    <a:pt x="16764" y="115824"/>
                  </a:lnTo>
                  <a:lnTo>
                    <a:pt x="16764" y="16751"/>
                  </a:lnTo>
                  <a:lnTo>
                    <a:pt x="115824" y="16751"/>
                  </a:lnTo>
                  <a:lnTo>
                    <a:pt x="115824" y="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209287" y="3582924"/>
              <a:ext cx="119380" cy="119380"/>
            </a:xfrm>
            <a:custGeom>
              <a:avLst/>
              <a:gdLst/>
              <a:ahLst/>
              <a:cxnLst/>
              <a:rect l="l" t="t" r="r" b="b"/>
              <a:pathLst>
                <a:path w="119379" h="119379">
                  <a:moveTo>
                    <a:pt x="16764" y="118872"/>
                  </a:moveTo>
                  <a:lnTo>
                    <a:pt x="1524" y="118872"/>
                  </a:lnTo>
                  <a:lnTo>
                    <a:pt x="1524" y="117348"/>
                  </a:lnTo>
                  <a:lnTo>
                    <a:pt x="0" y="117348"/>
                  </a:lnTo>
                  <a:lnTo>
                    <a:pt x="0" y="1524"/>
                  </a:lnTo>
                  <a:lnTo>
                    <a:pt x="1524" y="1524"/>
                  </a:lnTo>
                  <a:lnTo>
                    <a:pt x="1524" y="0"/>
                  </a:lnTo>
                  <a:lnTo>
                    <a:pt x="117348" y="0"/>
                  </a:lnTo>
                  <a:lnTo>
                    <a:pt x="118872" y="1524"/>
                  </a:lnTo>
                  <a:lnTo>
                    <a:pt x="118872" y="4572"/>
                  </a:lnTo>
                  <a:lnTo>
                    <a:pt x="6096" y="4572"/>
                  </a:lnTo>
                  <a:lnTo>
                    <a:pt x="6096" y="114300"/>
                  </a:lnTo>
                  <a:lnTo>
                    <a:pt x="15240" y="114300"/>
                  </a:lnTo>
                  <a:lnTo>
                    <a:pt x="15240" y="115824"/>
                  </a:lnTo>
                  <a:lnTo>
                    <a:pt x="16764" y="115824"/>
                  </a:lnTo>
                  <a:lnTo>
                    <a:pt x="16764" y="118872"/>
                  </a:lnTo>
                  <a:close/>
                </a:path>
                <a:path w="119379" h="119379">
                  <a:moveTo>
                    <a:pt x="16764" y="115824"/>
                  </a:moveTo>
                  <a:lnTo>
                    <a:pt x="15240" y="115824"/>
                  </a:lnTo>
                  <a:lnTo>
                    <a:pt x="15240" y="15240"/>
                  </a:lnTo>
                  <a:lnTo>
                    <a:pt x="114300" y="15240"/>
                  </a:lnTo>
                  <a:lnTo>
                    <a:pt x="114300" y="4572"/>
                  </a:lnTo>
                  <a:lnTo>
                    <a:pt x="118872" y="4572"/>
                  </a:lnTo>
                  <a:lnTo>
                    <a:pt x="118872" y="18288"/>
                  </a:lnTo>
                  <a:lnTo>
                    <a:pt x="117348" y="19812"/>
                  </a:lnTo>
                  <a:lnTo>
                    <a:pt x="19812" y="19812"/>
                  </a:lnTo>
                  <a:lnTo>
                    <a:pt x="19812" y="114300"/>
                  </a:lnTo>
                  <a:lnTo>
                    <a:pt x="16764" y="114300"/>
                  </a:lnTo>
                  <a:lnTo>
                    <a:pt x="16764" y="115824"/>
                  </a:lnTo>
                  <a:close/>
                </a:path>
                <a:path w="119379" h="119379">
                  <a:moveTo>
                    <a:pt x="19812" y="115824"/>
                  </a:moveTo>
                  <a:lnTo>
                    <a:pt x="16764" y="115824"/>
                  </a:lnTo>
                  <a:lnTo>
                    <a:pt x="16764" y="114300"/>
                  </a:lnTo>
                  <a:lnTo>
                    <a:pt x="19812" y="114300"/>
                  </a:lnTo>
                  <a:lnTo>
                    <a:pt x="1981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130039" y="347776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6387" y="114300"/>
                  </a:moveTo>
                  <a:lnTo>
                    <a:pt x="10667" y="91439"/>
                  </a:lnTo>
                  <a:lnTo>
                    <a:pt x="0" y="57912"/>
                  </a:lnTo>
                  <a:lnTo>
                    <a:pt x="3047" y="39624"/>
                  </a:lnTo>
                  <a:lnTo>
                    <a:pt x="10667" y="22859"/>
                  </a:lnTo>
                  <a:lnTo>
                    <a:pt x="22859" y="10668"/>
                  </a:lnTo>
                  <a:lnTo>
                    <a:pt x="39623" y="3048"/>
                  </a:lnTo>
                  <a:lnTo>
                    <a:pt x="56387" y="0"/>
                  </a:lnTo>
                  <a:lnTo>
                    <a:pt x="74675" y="3048"/>
                  </a:lnTo>
                  <a:lnTo>
                    <a:pt x="91439" y="10668"/>
                  </a:lnTo>
                  <a:lnTo>
                    <a:pt x="103631" y="22859"/>
                  </a:lnTo>
                  <a:lnTo>
                    <a:pt x="111251" y="39624"/>
                  </a:lnTo>
                  <a:lnTo>
                    <a:pt x="114299" y="57912"/>
                  </a:lnTo>
                  <a:lnTo>
                    <a:pt x="111251" y="74676"/>
                  </a:lnTo>
                  <a:lnTo>
                    <a:pt x="103631" y="91439"/>
                  </a:lnTo>
                  <a:lnTo>
                    <a:pt x="91439" y="103632"/>
                  </a:lnTo>
                  <a:lnTo>
                    <a:pt x="74675" y="111252"/>
                  </a:lnTo>
                  <a:lnTo>
                    <a:pt x="56387" y="11430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126991" y="3474720"/>
              <a:ext cx="120650" cy="119380"/>
            </a:xfrm>
            <a:custGeom>
              <a:avLst/>
              <a:gdLst/>
              <a:ahLst/>
              <a:cxnLst/>
              <a:rect l="l" t="t" r="r" b="b"/>
              <a:pathLst>
                <a:path w="120650" h="119379">
                  <a:moveTo>
                    <a:pt x="60960" y="118872"/>
                  </a:moveTo>
                  <a:lnTo>
                    <a:pt x="59436" y="118872"/>
                  </a:lnTo>
                  <a:lnTo>
                    <a:pt x="41148" y="117348"/>
                  </a:lnTo>
                  <a:lnTo>
                    <a:pt x="41148" y="115824"/>
                  </a:lnTo>
                  <a:lnTo>
                    <a:pt x="24384" y="108204"/>
                  </a:lnTo>
                  <a:lnTo>
                    <a:pt x="12192" y="96012"/>
                  </a:lnTo>
                  <a:lnTo>
                    <a:pt x="12192" y="94488"/>
                  </a:lnTo>
                  <a:lnTo>
                    <a:pt x="3048" y="79248"/>
                  </a:lnTo>
                  <a:lnTo>
                    <a:pt x="0" y="60960"/>
                  </a:lnTo>
                  <a:lnTo>
                    <a:pt x="0" y="59436"/>
                  </a:lnTo>
                  <a:lnTo>
                    <a:pt x="3048" y="41148"/>
                  </a:lnTo>
                  <a:lnTo>
                    <a:pt x="12192" y="25908"/>
                  </a:lnTo>
                  <a:lnTo>
                    <a:pt x="12192" y="24384"/>
                  </a:lnTo>
                  <a:lnTo>
                    <a:pt x="24384" y="12192"/>
                  </a:lnTo>
                  <a:lnTo>
                    <a:pt x="41148" y="4572"/>
                  </a:lnTo>
                  <a:lnTo>
                    <a:pt x="41148" y="3048"/>
                  </a:lnTo>
                  <a:lnTo>
                    <a:pt x="59436" y="0"/>
                  </a:lnTo>
                  <a:lnTo>
                    <a:pt x="60198" y="3048"/>
                  </a:lnTo>
                  <a:lnTo>
                    <a:pt x="59477" y="6096"/>
                  </a:lnTo>
                  <a:lnTo>
                    <a:pt x="60960" y="6096"/>
                  </a:lnTo>
                  <a:lnTo>
                    <a:pt x="15240" y="27432"/>
                  </a:lnTo>
                  <a:lnTo>
                    <a:pt x="4572" y="60960"/>
                  </a:lnTo>
                  <a:lnTo>
                    <a:pt x="7620" y="77724"/>
                  </a:lnTo>
                  <a:lnTo>
                    <a:pt x="15240" y="92964"/>
                  </a:lnTo>
                  <a:lnTo>
                    <a:pt x="27432" y="103632"/>
                  </a:lnTo>
                  <a:lnTo>
                    <a:pt x="42672" y="112776"/>
                  </a:lnTo>
                  <a:lnTo>
                    <a:pt x="59436" y="114300"/>
                  </a:lnTo>
                  <a:lnTo>
                    <a:pt x="82296" y="114300"/>
                  </a:lnTo>
                  <a:lnTo>
                    <a:pt x="79248" y="115824"/>
                  </a:lnTo>
                  <a:lnTo>
                    <a:pt x="79248" y="117348"/>
                  </a:lnTo>
                  <a:lnTo>
                    <a:pt x="60960" y="118872"/>
                  </a:lnTo>
                  <a:close/>
                </a:path>
                <a:path w="120650" h="119379">
                  <a:moveTo>
                    <a:pt x="82296" y="6096"/>
                  </a:moveTo>
                  <a:lnTo>
                    <a:pt x="60960" y="6096"/>
                  </a:lnTo>
                  <a:lnTo>
                    <a:pt x="60218" y="3048"/>
                  </a:lnTo>
                  <a:lnTo>
                    <a:pt x="60960" y="0"/>
                  </a:lnTo>
                  <a:lnTo>
                    <a:pt x="79248" y="3048"/>
                  </a:lnTo>
                  <a:lnTo>
                    <a:pt x="79248" y="4572"/>
                  </a:lnTo>
                  <a:lnTo>
                    <a:pt x="82296" y="6096"/>
                  </a:lnTo>
                  <a:close/>
                </a:path>
                <a:path w="120650" h="119379">
                  <a:moveTo>
                    <a:pt x="82296" y="114300"/>
                  </a:moveTo>
                  <a:lnTo>
                    <a:pt x="59436" y="114300"/>
                  </a:lnTo>
                  <a:lnTo>
                    <a:pt x="77724" y="112776"/>
                  </a:lnTo>
                  <a:lnTo>
                    <a:pt x="92964" y="103632"/>
                  </a:lnTo>
                  <a:lnTo>
                    <a:pt x="105156" y="92964"/>
                  </a:lnTo>
                  <a:lnTo>
                    <a:pt x="112776" y="77724"/>
                  </a:lnTo>
                  <a:lnTo>
                    <a:pt x="115824" y="60960"/>
                  </a:lnTo>
                  <a:lnTo>
                    <a:pt x="112776" y="42672"/>
                  </a:lnTo>
                  <a:lnTo>
                    <a:pt x="105156" y="27432"/>
                  </a:lnTo>
                  <a:lnTo>
                    <a:pt x="92964" y="16764"/>
                  </a:lnTo>
                  <a:lnTo>
                    <a:pt x="77724" y="7620"/>
                  </a:lnTo>
                  <a:lnTo>
                    <a:pt x="59477" y="6096"/>
                  </a:lnTo>
                  <a:lnTo>
                    <a:pt x="60218" y="3048"/>
                  </a:lnTo>
                  <a:lnTo>
                    <a:pt x="60960" y="6096"/>
                  </a:lnTo>
                  <a:lnTo>
                    <a:pt x="82296" y="6096"/>
                  </a:lnTo>
                  <a:lnTo>
                    <a:pt x="94488" y="12192"/>
                  </a:lnTo>
                  <a:lnTo>
                    <a:pt x="96012" y="12192"/>
                  </a:lnTo>
                  <a:lnTo>
                    <a:pt x="108204" y="24384"/>
                  </a:lnTo>
                  <a:lnTo>
                    <a:pt x="108204" y="25908"/>
                  </a:lnTo>
                  <a:lnTo>
                    <a:pt x="117348" y="41148"/>
                  </a:lnTo>
                  <a:lnTo>
                    <a:pt x="120396" y="59436"/>
                  </a:lnTo>
                  <a:lnTo>
                    <a:pt x="120396" y="60960"/>
                  </a:lnTo>
                  <a:lnTo>
                    <a:pt x="117348" y="79248"/>
                  </a:lnTo>
                  <a:lnTo>
                    <a:pt x="108204" y="94488"/>
                  </a:lnTo>
                  <a:lnTo>
                    <a:pt x="108204" y="96012"/>
                  </a:lnTo>
                  <a:lnTo>
                    <a:pt x="96012" y="108204"/>
                  </a:lnTo>
                  <a:lnTo>
                    <a:pt x="94488" y="108204"/>
                  </a:lnTo>
                  <a:lnTo>
                    <a:pt x="82296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119371" y="347776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6387" y="114300"/>
                  </a:moveTo>
                  <a:lnTo>
                    <a:pt x="10667" y="91439"/>
                  </a:lnTo>
                  <a:lnTo>
                    <a:pt x="0" y="57912"/>
                  </a:lnTo>
                  <a:lnTo>
                    <a:pt x="3047" y="39624"/>
                  </a:lnTo>
                  <a:lnTo>
                    <a:pt x="10667" y="22859"/>
                  </a:lnTo>
                  <a:lnTo>
                    <a:pt x="22859" y="10668"/>
                  </a:lnTo>
                  <a:lnTo>
                    <a:pt x="38099" y="3048"/>
                  </a:lnTo>
                  <a:lnTo>
                    <a:pt x="56387" y="0"/>
                  </a:lnTo>
                  <a:lnTo>
                    <a:pt x="74675" y="3048"/>
                  </a:lnTo>
                  <a:lnTo>
                    <a:pt x="89915" y="10668"/>
                  </a:lnTo>
                  <a:lnTo>
                    <a:pt x="102107" y="22859"/>
                  </a:lnTo>
                  <a:lnTo>
                    <a:pt x="111251" y="39624"/>
                  </a:lnTo>
                  <a:lnTo>
                    <a:pt x="114299" y="57912"/>
                  </a:lnTo>
                  <a:lnTo>
                    <a:pt x="111251" y="74676"/>
                  </a:lnTo>
                  <a:lnTo>
                    <a:pt x="102107" y="91439"/>
                  </a:lnTo>
                  <a:lnTo>
                    <a:pt x="89915" y="103632"/>
                  </a:lnTo>
                  <a:lnTo>
                    <a:pt x="74675" y="111252"/>
                  </a:lnTo>
                  <a:lnTo>
                    <a:pt x="56387" y="11430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116323" y="3474720"/>
              <a:ext cx="119380" cy="119380"/>
            </a:xfrm>
            <a:custGeom>
              <a:avLst/>
              <a:gdLst/>
              <a:ahLst/>
              <a:cxnLst/>
              <a:rect l="l" t="t" r="r" b="b"/>
              <a:pathLst>
                <a:path w="119379" h="119379">
                  <a:moveTo>
                    <a:pt x="60960" y="118872"/>
                  </a:moveTo>
                  <a:lnTo>
                    <a:pt x="59436" y="118872"/>
                  </a:lnTo>
                  <a:lnTo>
                    <a:pt x="41148" y="117348"/>
                  </a:lnTo>
                  <a:lnTo>
                    <a:pt x="41148" y="115824"/>
                  </a:lnTo>
                  <a:lnTo>
                    <a:pt x="24384" y="108204"/>
                  </a:lnTo>
                  <a:lnTo>
                    <a:pt x="12192" y="96012"/>
                  </a:lnTo>
                  <a:lnTo>
                    <a:pt x="12192" y="94488"/>
                  </a:lnTo>
                  <a:lnTo>
                    <a:pt x="3048" y="79248"/>
                  </a:lnTo>
                  <a:lnTo>
                    <a:pt x="0" y="60960"/>
                  </a:lnTo>
                  <a:lnTo>
                    <a:pt x="0" y="59436"/>
                  </a:lnTo>
                  <a:lnTo>
                    <a:pt x="3048" y="41148"/>
                  </a:lnTo>
                  <a:lnTo>
                    <a:pt x="12192" y="25908"/>
                  </a:lnTo>
                  <a:lnTo>
                    <a:pt x="12192" y="24384"/>
                  </a:lnTo>
                  <a:lnTo>
                    <a:pt x="24384" y="12192"/>
                  </a:lnTo>
                  <a:lnTo>
                    <a:pt x="41148" y="4572"/>
                  </a:lnTo>
                  <a:lnTo>
                    <a:pt x="41148" y="3048"/>
                  </a:lnTo>
                  <a:lnTo>
                    <a:pt x="59436" y="0"/>
                  </a:lnTo>
                  <a:lnTo>
                    <a:pt x="60198" y="3048"/>
                  </a:lnTo>
                  <a:lnTo>
                    <a:pt x="59477" y="6096"/>
                  </a:lnTo>
                  <a:lnTo>
                    <a:pt x="60960" y="6096"/>
                  </a:lnTo>
                  <a:lnTo>
                    <a:pt x="15240" y="27432"/>
                  </a:lnTo>
                  <a:lnTo>
                    <a:pt x="4572" y="60960"/>
                  </a:lnTo>
                  <a:lnTo>
                    <a:pt x="7620" y="77724"/>
                  </a:lnTo>
                  <a:lnTo>
                    <a:pt x="15240" y="92964"/>
                  </a:lnTo>
                  <a:lnTo>
                    <a:pt x="27432" y="103632"/>
                  </a:lnTo>
                  <a:lnTo>
                    <a:pt x="42672" y="112776"/>
                  </a:lnTo>
                  <a:lnTo>
                    <a:pt x="59436" y="114300"/>
                  </a:lnTo>
                  <a:lnTo>
                    <a:pt x="82296" y="114300"/>
                  </a:lnTo>
                  <a:lnTo>
                    <a:pt x="79248" y="115824"/>
                  </a:lnTo>
                  <a:lnTo>
                    <a:pt x="77724" y="117348"/>
                  </a:lnTo>
                  <a:lnTo>
                    <a:pt x="60960" y="118872"/>
                  </a:lnTo>
                  <a:close/>
                </a:path>
                <a:path w="119379" h="119379">
                  <a:moveTo>
                    <a:pt x="82296" y="6096"/>
                  </a:moveTo>
                  <a:lnTo>
                    <a:pt x="60960" y="6096"/>
                  </a:lnTo>
                  <a:lnTo>
                    <a:pt x="60218" y="3048"/>
                  </a:lnTo>
                  <a:lnTo>
                    <a:pt x="60960" y="0"/>
                  </a:lnTo>
                  <a:lnTo>
                    <a:pt x="77724" y="3048"/>
                  </a:lnTo>
                  <a:lnTo>
                    <a:pt x="79248" y="4572"/>
                  </a:lnTo>
                  <a:lnTo>
                    <a:pt x="82296" y="6096"/>
                  </a:lnTo>
                  <a:close/>
                </a:path>
                <a:path w="119379" h="119379">
                  <a:moveTo>
                    <a:pt x="82296" y="114300"/>
                  </a:moveTo>
                  <a:lnTo>
                    <a:pt x="59436" y="114300"/>
                  </a:lnTo>
                  <a:lnTo>
                    <a:pt x="77724" y="112776"/>
                  </a:lnTo>
                  <a:lnTo>
                    <a:pt x="91440" y="103632"/>
                  </a:lnTo>
                  <a:lnTo>
                    <a:pt x="103632" y="92964"/>
                  </a:lnTo>
                  <a:lnTo>
                    <a:pt x="111252" y="77724"/>
                  </a:lnTo>
                  <a:lnTo>
                    <a:pt x="114300" y="60960"/>
                  </a:lnTo>
                  <a:lnTo>
                    <a:pt x="111252" y="42672"/>
                  </a:lnTo>
                  <a:lnTo>
                    <a:pt x="103632" y="27432"/>
                  </a:lnTo>
                  <a:lnTo>
                    <a:pt x="91440" y="16764"/>
                  </a:lnTo>
                  <a:lnTo>
                    <a:pt x="77724" y="7620"/>
                  </a:lnTo>
                  <a:lnTo>
                    <a:pt x="59477" y="6096"/>
                  </a:lnTo>
                  <a:lnTo>
                    <a:pt x="60218" y="3048"/>
                  </a:lnTo>
                  <a:lnTo>
                    <a:pt x="60960" y="6096"/>
                  </a:lnTo>
                  <a:lnTo>
                    <a:pt x="82296" y="6096"/>
                  </a:lnTo>
                  <a:lnTo>
                    <a:pt x="94488" y="12192"/>
                  </a:lnTo>
                  <a:lnTo>
                    <a:pt x="108204" y="24384"/>
                  </a:lnTo>
                  <a:lnTo>
                    <a:pt x="108204" y="25908"/>
                  </a:lnTo>
                  <a:lnTo>
                    <a:pt x="115824" y="41148"/>
                  </a:lnTo>
                  <a:lnTo>
                    <a:pt x="118872" y="59436"/>
                  </a:lnTo>
                  <a:lnTo>
                    <a:pt x="118872" y="60960"/>
                  </a:lnTo>
                  <a:lnTo>
                    <a:pt x="115824" y="79248"/>
                  </a:lnTo>
                  <a:lnTo>
                    <a:pt x="108204" y="94488"/>
                  </a:lnTo>
                  <a:lnTo>
                    <a:pt x="108204" y="96012"/>
                  </a:lnTo>
                  <a:lnTo>
                    <a:pt x="94488" y="108204"/>
                  </a:lnTo>
                  <a:lnTo>
                    <a:pt x="82296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169663" y="3698748"/>
              <a:ext cx="43180" cy="116205"/>
            </a:xfrm>
            <a:custGeom>
              <a:avLst/>
              <a:gdLst/>
              <a:ahLst/>
              <a:cxnLst/>
              <a:rect l="l" t="t" r="r" b="b"/>
              <a:pathLst>
                <a:path w="43179" h="116204">
                  <a:moveTo>
                    <a:pt x="42671" y="115824"/>
                  </a:moveTo>
                  <a:lnTo>
                    <a:pt x="0" y="115824"/>
                  </a:lnTo>
                  <a:lnTo>
                    <a:pt x="0" y="0"/>
                  </a:lnTo>
                  <a:lnTo>
                    <a:pt x="42671" y="0"/>
                  </a:lnTo>
                  <a:lnTo>
                    <a:pt x="42671" y="115824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168140" y="3697490"/>
              <a:ext cx="45720" cy="118110"/>
            </a:xfrm>
            <a:custGeom>
              <a:avLst/>
              <a:gdLst/>
              <a:ahLst/>
              <a:cxnLst/>
              <a:rect l="l" t="t" r="r" b="b"/>
              <a:pathLst>
                <a:path w="45720" h="118110">
                  <a:moveTo>
                    <a:pt x="45720" y="0"/>
                  </a:moveTo>
                  <a:lnTo>
                    <a:pt x="41148" y="0"/>
                  </a:lnTo>
                  <a:lnTo>
                    <a:pt x="41148" y="3810"/>
                  </a:lnTo>
                  <a:lnTo>
                    <a:pt x="41148" y="13462"/>
                  </a:lnTo>
                  <a:lnTo>
                    <a:pt x="41148" y="114300"/>
                  </a:lnTo>
                  <a:lnTo>
                    <a:pt x="4572" y="114300"/>
                  </a:lnTo>
                  <a:lnTo>
                    <a:pt x="4572" y="114046"/>
                  </a:lnTo>
                  <a:lnTo>
                    <a:pt x="4572" y="103378"/>
                  </a:lnTo>
                  <a:lnTo>
                    <a:pt x="41148" y="103378"/>
                  </a:lnTo>
                  <a:lnTo>
                    <a:pt x="41148" y="98806"/>
                  </a:lnTo>
                  <a:lnTo>
                    <a:pt x="4572" y="98806"/>
                  </a:lnTo>
                  <a:lnTo>
                    <a:pt x="4572" y="89662"/>
                  </a:lnTo>
                  <a:lnTo>
                    <a:pt x="41148" y="89662"/>
                  </a:lnTo>
                  <a:lnTo>
                    <a:pt x="41148" y="85090"/>
                  </a:lnTo>
                  <a:lnTo>
                    <a:pt x="4572" y="85090"/>
                  </a:lnTo>
                  <a:lnTo>
                    <a:pt x="4572" y="74422"/>
                  </a:lnTo>
                  <a:lnTo>
                    <a:pt x="41148" y="74422"/>
                  </a:lnTo>
                  <a:lnTo>
                    <a:pt x="41148" y="71374"/>
                  </a:lnTo>
                  <a:lnTo>
                    <a:pt x="4572" y="71374"/>
                  </a:lnTo>
                  <a:lnTo>
                    <a:pt x="4572" y="60706"/>
                  </a:lnTo>
                  <a:lnTo>
                    <a:pt x="41148" y="60706"/>
                  </a:lnTo>
                  <a:lnTo>
                    <a:pt x="41148" y="57658"/>
                  </a:lnTo>
                  <a:lnTo>
                    <a:pt x="4572" y="57658"/>
                  </a:lnTo>
                  <a:lnTo>
                    <a:pt x="4572" y="46990"/>
                  </a:lnTo>
                  <a:lnTo>
                    <a:pt x="41148" y="46990"/>
                  </a:lnTo>
                  <a:lnTo>
                    <a:pt x="41148" y="42418"/>
                  </a:lnTo>
                  <a:lnTo>
                    <a:pt x="4572" y="42418"/>
                  </a:lnTo>
                  <a:lnTo>
                    <a:pt x="4572" y="31750"/>
                  </a:lnTo>
                  <a:lnTo>
                    <a:pt x="41148" y="31750"/>
                  </a:lnTo>
                  <a:lnTo>
                    <a:pt x="41148" y="28702"/>
                  </a:lnTo>
                  <a:lnTo>
                    <a:pt x="4572" y="28702"/>
                  </a:lnTo>
                  <a:lnTo>
                    <a:pt x="4572" y="18021"/>
                  </a:lnTo>
                  <a:lnTo>
                    <a:pt x="41148" y="18021"/>
                  </a:lnTo>
                  <a:lnTo>
                    <a:pt x="41148" y="13462"/>
                  </a:lnTo>
                  <a:lnTo>
                    <a:pt x="4572" y="13462"/>
                  </a:lnTo>
                  <a:lnTo>
                    <a:pt x="4572" y="3810"/>
                  </a:lnTo>
                  <a:lnTo>
                    <a:pt x="41148" y="3810"/>
                  </a:lnTo>
                  <a:lnTo>
                    <a:pt x="4114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114300"/>
                  </a:lnTo>
                  <a:lnTo>
                    <a:pt x="0" y="115570"/>
                  </a:lnTo>
                  <a:lnTo>
                    <a:pt x="0" y="118110"/>
                  </a:lnTo>
                  <a:lnTo>
                    <a:pt x="45720" y="118110"/>
                  </a:lnTo>
                  <a:lnTo>
                    <a:pt x="45720" y="115570"/>
                  </a:lnTo>
                  <a:lnTo>
                    <a:pt x="45720" y="114300"/>
                  </a:lnTo>
                  <a:lnTo>
                    <a:pt x="45720" y="3810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437887" y="3727703"/>
              <a:ext cx="17145" cy="29209"/>
            </a:xfrm>
            <a:custGeom>
              <a:avLst/>
              <a:gdLst/>
              <a:ahLst/>
              <a:cxnLst/>
              <a:rect l="l" t="t" r="r" b="b"/>
              <a:pathLst>
                <a:path w="17145" h="29210">
                  <a:moveTo>
                    <a:pt x="16763" y="28956"/>
                  </a:moveTo>
                  <a:lnTo>
                    <a:pt x="0" y="28956"/>
                  </a:lnTo>
                  <a:lnTo>
                    <a:pt x="0" y="0"/>
                  </a:lnTo>
                  <a:lnTo>
                    <a:pt x="16763" y="0"/>
                  </a:lnTo>
                  <a:lnTo>
                    <a:pt x="16763" y="28956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436363" y="3726180"/>
              <a:ext cx="20320" cy="32384"/>
            </a:xfrm>
            <a:custGeom>
              <a:avLst/>
              <a:gdLst/>
              <a:ahLst/>
              <a:cxnLst/>
              <a:rect l="l" t="t" r="r" b="b"/>
              <a:pathLst>
                <a:path w="20320" h="32385">
                  <a:moveTo>
                    <a:pt x="19812" y="32004"/>
                  </a:moveTo>
                  <a:lnTo>
                    <a:pt x="0" y="32004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4572"/>
                  </a:lnTo>
                  <a:lnTo>
                    <a:pt x="4572" y="4572"/>
                  </a:lnTo>
                  <a:lnTo>
                    <a:pt x="4572" y="27432"/>
                  </a:lnTo>
                  <a:lnTo>
                    <a:pt x="3048" y="27432"/>
                  </a:lnTo>
                  <a:lnTo>
                    <a:pt x="3048" y="30480"/>
                  </a:lnTo>
                  <a:lnTo>
                    <a:pt x="19812" y="30480"/>
                  </a:lnTo>
                  <a:lnTo>
                    <a:pt x="19812" y="32004"/>
                  </a:lnTo>
                  <a:close/>
                </a:path>
                <a:path w="20320" h="32385">
                  <a:moveTo>
                    <a:pt x="19812" y="30480"/>
                  </a:moveTo>
                  <a:lnTo>
                    <a:pt x="4572" y="30480"/>
                  </a:lnTo>
                  <a:lnTo>
                    <a:pt x="4572" y="27432"/>
                  </a:lnTo>
                  <a:lnTo>
                    <a:pt x="15240" y="27432"/>
                  </a:lnTo>
                  <a:lnTo>
                    <a:pt x="15240" y="4572"/>
                  </a:lnTo>
                  <a:lnTo>
                    <a:pt x="19812" y="4572"/>
                  </a:lnTo>
                  <a:lnTo>
                    <a:pt x="19812" y="30480"/>
                  </a:lnTo>
                  <a:close/>
                </a:path>
                <a:path w="20320" h="32385">
                  <a:moveTo>
                    <a:pt x="4572" y="30480"/>
                  </a:moveTo>
                  <a:lnTo>
                    <a:pt x="3048" y="30480"/>
                  </a:lnTo>
                  <a:lnTo>
                    <a:pt x="3048" y="27432"/>
                  </a:lnTo>
                  <a:lnTo>
                    <a:pt x="4572" y="27432"/>
                  </a:lnTo>
                  <a:lnTo>
                    <a:pt x="4572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19015" y="3410711"/>
              <a:ext cx="76200" cy="8382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181856" y="3287267"/>
              <a:ext cx="231775" cy="364490"/>
            </a:xfrm>
            <a:custGeom>
              <a:avLst/>
              <a:gdLst/>
              <a:ahLst/>
              <a:cxnLst/>
              <a:rect l="l" t="t" r="r" b="b"/>
              <a:pathLst>
                <a:path w="231775" h="364489">
                  <a:moveTo>
                    <a:pt x="224027" y="364236"/>
                  </a:moveTo>
                  <a:lnTo>
                    <a:pt x="213359" y="364236"/>
                  </a:lnTo>
                  <a:lnTo>
                    <a:pt x="199644" y="359663"/>
                  </a:lnTo>
                  <a:lnTo>
                    <a:pt x="166115" y="341376"/>
                  </a:lnTo>
                  <a:lnTo>
                    <a:pt x="117347" y="303276"/>
                  </a:lnTo>
                  <a:lnTo>
                    <a:pt x="74675" y="256031"/>
                  </a:lnTo>
                  <a:lnTo>
                    <a:pt x="53339" y="224028"/>
                  </a:lnTo>
                  <a:lnTo>
                    <a:pt x="32003" y="190500"/>
                  </a:lnTo>
                  <a:lnTo>
                    <a:pt x="10667" y="132588"/>
                  </a:lnTo>
                  <a:lnTo>
                    <a:pt x="1523" y="83820"/>
                  </a:lnTo>
                  <a:lnTo>
                    <a:pt x="0" y="65532"/>
                  </a:lnTo>
                  <a:lnTo>
                    <a:pt x="0" y="36576"/>
                  </a:lnTo>
                  <a:lnTo>
                    <a:pt x="3047" y="22859"/>
                  </a:lnTo>
                  <a:lnTo>
                    <a:pt x="6095" y="12192"/>
                  </a:lnTo>
                  <a:lnTo>
                    <a:pt x="15239" y="0"/>
                  </a:lnTo>
                  <a:lnTo>
                    <a:pt x="231647" y="361187"/>
                  </a:lnTo>
                  <a:lnTo>
                    <a:pt x="224027" y="364236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178807" y="3284220"/>
              <a:ext cx="238125" cy="370840"/>
            </a:xfrm>
            <a:custGeom>
              <a:avLst/>
              <a:gdLst/>
              <a:ahLst/>
              <a:cxnLst/>
              <a:rect l="l" t="t" r="r" b="b"/>
              <a:pathLst>
                <a:path w="238125" h="370839">
                  <a:moveTo>
                    <a:pt x="201168" y="364235"/>
                  </a:moveTo>
                  <a:lnTo>
                    <a:pt x="167640" y="345947"/>
                  </a:lnTo>
                  <a:lnTo>
                    <a:pt x="118872" y="307847"/>
                  </a:lnTo>
                  <a:lnTo>
                    <a:pt x="94488" y="281939"/>
                  </a:lnTo>
                  <a:lnTo>
                    <a:pt x="92964" y="281939"/>
                  </a:lnTo>
                  <a:lnTo>
                    <a:pt x="54864" y="228599"/>
                  </a:lnTo>
                  <a:lnTo>
                    <a:pt x="33528" y="195071"/>
                  </a:lnTo>
                  <a:lnTo>
                    <a:pt x="10668" y="135635"/>
                  </a:lnTo>
                  <a:lnTo>
                    <a:pt x="3048" y="86867"/>
                  </a:lnTo>
                  <a:lnTo>
                    <a:pt x="0" y="68579"/>
                  </a:lnTo>
                  <a:lnTo>
                    <a:pt x="0" y="53339"/>
                  </a:lnTo>
                  <a:lnTo>
                    <a:pt x="1524" y="39624"/>
                  </a:lnTo>
                  <a:lnTo>
                    <a:pt x="4572" y="25907"/>
                  </a:lnTo>
                  <a:lnTo>
                    <a:pt x="7620" y="15239"/>
                  </a:lnTo>
                  <a:lnTo>
                    <a:pt x="15240" y="1524"/>
                  </a:lnTo>
                  <a:lnTo>
                    <a:pt x="16764" y="0"/>
                  </a:lnTo>
                  <a:lnTo>
                    <a:pt x="19812" y="0"/>
                  </a:lnTo>
                  <a:lnTo>
                    <a:pt x="19812" y="1524"/>
                  </a:lnTo>
                  <a:lnTo>
                    <a:pt x="23464" y="7619"/>
                  </a:lnTo>
                  <a:lnTo>
                    <a:pt x="18288" y="7619"/>
                  </a:lnTo>
                  <a:lnTo>
                    <a:pt x="12192" y="16763"/>
                  </a:lnTo>
                  <a:lnTo>
                    <a:pt x="9144" y="27431"/>
                  </a:lnTo>
                  <a:lnTo>
                    <a:pt x="6096" y="39624"/>
                  </a:lnTo>
                  <a:lnTo>
                    <a:pt x="4572" y="53339"/>
                  </a:lnTo>
                  <a:lnTo>
                    <a:pt x="4572" y="68579"/>
                  </a:lnTo>
                  <a:lnTo>
                    <a:pt x="7620" y="86867"/>
                  </a:lnTo>
                  <a:lnTo>
                    <a:pt x="10668" y="109727"/>
                  </a:lnTo>
                  <a:lnTo>
                    <a:pt x="24384" y="164591"/>
                  </a:lnTo>
                  <a:lnTo>
                    <a:pt x="57912" y="225551"/>
                  </a:lnTo>
                  <a:lnTo>
                    <a:pt x="79248" y="257555"/>
                  </a:lnTo>
                  <a:lnTo>
                    <a:pt x="121920" y="304799"/>
                  </a:lnTo>
                  <a:lnTo>
                    <a:pt x="170688" y="341375"/>
                  </a:lnTo>
                  <a:lnTo>
                    <a:pt x="202692" y="361187"/>
                  </a:lnTo>
                  <a:lnTo>
                    <a:pt x="201168" y="364235"/>
                  </a:lnTo>
                  <a:close/>
                </a:path>
                <a:path w="238125" h="370839">
                  <a:moveTo>
                    <a:pt x="236220" y="365759"/>
                  </a:moveTo>
                  <a:lnTo>
                    <a:pt x="225552" y="365759"/>
                  </a:lnTo>
                  <a:lnTo>
                    <a:pt x="231648" y="362711"/>
                  </a:lnTo>
                  <a:lnTo>
                    <a:pt x="18288" y="7619"/>
                  </a:lnTo>
                  <a:lnTo>
                    <a:pt x="23464" y="7619"/>
                  </a:lnTo>
                  <a:lnTo>
                    <a:pt x="236220" y="362711"/>
                  </a:lnTo>
                  <a:lnTo>
                    <a:pt x="237744" y="364235"/>
                  </a:lnTo>
                  <a:lnTo>
                    <a:pt x="236220" y="364235"/>
                  </a:lnTo>
                  <a:lnTo>
                    <a:pt x="236220" y="365759"/>
                  </a:lnTo>
                  <a:close/>
                </a:path>
                <a:path w="238125" h="370839">
                  <a:moveTo>
                    <a:pt x="227076" y="370331"/>
                  </a:moveTo>
                  <a:lnTo>
                    <a:pt x="214884" y="370331"/>
                  </a:lnTo>
                  <a:lnTo>
                    <a:pt x="201168" y="364235"/>
                  </a:lnTo>
                  <a:lnTo>
                    <a:pt x="202692" y="361187"/>
                  </a:lnTo>
                  <a:lnTo>
                    <a:pt x="216408" y="365759"/>
                  </a:lnTo>
                  <a:lnTo>
                    <a:pt x="236220" y="365759"/>
                  </a:lnTo>
                  <a:lnTo>
                    <a:pt x="227076" y="3703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194047" y="3285743"/>
              <a:ext cx="219710" cy="361315"/>
            </a:xfrm>
            <a:custGeom>
              <a:avLst/>
              <a:gdLst/>
              <a:ahLst/>
              <a:cxnLst/>
              <a:rect l="l" t="t" r="r" b="b"/>
              <a:pathLst>
                <a:path w="219710" h="361314">
                  <a:moveTo>
                    <a:pt x="216407" y="361187"/>
                  </a:moveTo>
                  <a:lnTo>
                    <a:pt x="210312" y="359663"/>
                  </a:lnTo>
                  <a:lnTo>
                    <a:pt x="198119" y="352043"/>
                  </a:lnTo>
                  <a:lnTo>
                    <a:pt x="184404" y="344423"/>
                  </a:lnTo>
                  <a:lnTo>
                    <a:pt x="143256" y="313943"/>
                  </a:lnTo>
                  <a:lnTo>
                    <a:pt x="99060" y="269748"/>
                  </a:lnTo>
                  <a:lnTo>
                    <a:pt x="59436" y="216407"/>
                  </a:lnTo>
                  <a:lnTo>
                    <a:pt x="25908" y="153924"/>
                  </a:lnTo>
                  <a:lnTo>
                    <a:pt x="9144" y="99060"/>
                  </a:lnTo>
                  <a:lnTo>
                    <a:pt x="1524" y="41148"/>
                  </a:lnTo>
                  <a:lnTo>
                    <a:pt x="0" y="22859"/>
                  </a:lnTo>
                  <a:lnTo>
                    <a:pt x="0" y="6096"/>
                  </a:lnTo>
                  <a:lnTo>
                    <a:pt x="1524" y="0"/>
                  </a:lnTo>
                  <a:lnTo>
                    <a:pt x="10668" y="3048"/>
                  </a:lnTo>
                  <a:lnTo>
                    <a:pt x="32004" y="21336"/>
                  </a:lnTo>
                  <a:lnTo>
                    <a:pt x="47244" y="35052"/>
                  </a:lnTo>
                  <a:lnTo>
                    <a:pt x="59436" y="48768"/>
                  </a:lnTo>
                  <a:lnTo>
                    <a:pt x="77724" y="65532"/>
                  </a:lnTo>
                  <a:lnTo>
                    <a:pt x="96012" y="83820"/>
                  </a:lnTo>
                  <a:lnTo>
                    <a:pt x="114300" y="108204"/>
                  </a:lnTo>
                  <a:lnTo>
                    <a:pt x="128016" y="124968"/>
                  </a:lnTo>
                  <a:lnTo>
                    <a:pt x="158496" y="170688"/>
                  </a:lnTo>
                  <a:lnTo>
                    <a:pt x="179831" y="208788"/>
                  </a:lnTo>
                  <a:lnTo>
                    <a:pt x="185928" y="225551"/>
                  </a:lnTo>
                  <a:lnTo>
                    <a:pt x="193548" y="243840"/>
                  </a:lnTo>
                  <a:lnTo>
                    <a:pt x="201167" y="265176"/>
                  </a:lnTo>
                  <a:lnTo>
                    <a:pt x="205740" y="288036"/>
                  </a:lnTo>
                  <a:lnTo>
                    <a:pt x="210312" y="306323"/>
                  </a:lnTo>
                  <a:lnTo>
                    <a:pt x="213360" y="326136"/>
                  </a:lnTo>
                  <a:lnTo>
                    <a:pt x="216407" y="341376"/>
                  </a:lnTo>
                  <a:lnTo>
                    <a:pt x="219455" y="348995"/>
                  </a:lnTo>
                  <a:lnTo>
                    <a:pt x="219455" y="356615"/>
                  </a:lnTo>
                  <a:lnTo>
                    <a:pt x="216407" y="361187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192523" y="3282695"/>
              <a:ext cx="222885" cy="367665"/>
            </a:xfrm>
            <a:custGeom>
              <a:avLst/>
              <a:gdLst/>
              <a:ahLst/>
              <a:cxnLst/>
              <a:rect l="l" t="t" r="r" b="b"/>
              <a:pathLst>
                <a:path w="222885" h="367664">
                  <a:moveTo>
                    <a:pt x="221996" y="362711"/>
                  </a:moveTo>
                  <a:lnTo>
                    <a:pt x="216408" y="362711"/>
                  </a:lnTo>
                  <a:lnTo>
                    <a:pt x="217932" y="359664"/>
                  </a:lnTo>
                  <a:lnTo>
                    <a:pt x="217932" y="352044"/>
                  </a:lnTo>
                  <a:lnTo>
                    <a:pt x="213360" y="329184"/>
                  </a:lnTo>
                  <a:lnTo>
                    <a:pt x="210312" y="309372"/>
                  </a:lnTo>
                  <a:lnTo>
                    <a:pt x="205739" y="291084"/>
                  </a:lnTo>
                  <a:lnTo>
                    <a:pt x="199644" y="269748"/>
                  </a:lnTo>
                  <a:lnTo>
                    <a:pt x="193548" y="246888"/>
                  </a:lnTo>
                  <a:lnTo>
                    <a:pt x="184403" y="228600"/>
                  </a:lnTo>
                  <a:lnTo>
                    <a:pt x="178308" y="213360"/>
                  </a:lnTo>
                  <a:lnTo>
                    <a:pt x="167639" y="193548"/>
                  </a:lnTo>
                  <a:lnTo>
                    <a:pt x="158496" y="175260"/>
                  </a:lnTo>
                  <a:lnTo>
                    <a:pt x="146304" y="155448"/>
                  </a:lnTo>
                  <a:lnTo>
                    <a:pt x="128016" y="129540"/>
                  </a:lnTo>
                  <a:lnTo>
                    <a:pt x="114300" y="112776"/>
                  </a:lnTo>
                  <a:lnTo>
                    <a:pt x="96012" y="88392"/>
                  </a:lnTo>
                  <a:lnTo>
                    <a:pt x="77724" y="71628"/>
                  </a:lnTo>
                  <a:lnTo>
                    <a:pt x="32004" y="25908"/>
                  </a:lnTo>
                  <a:lnTo>
                    <a:pt x="21336" y="16764"/>
                  </a:lnTo>
                  <a:lnTo>
                    <a:pt x="12192" y="7620"/>
                  </a:lnTo>
                  <a:lnTo>
                    <a:pt x="5619" y="5429"/>
                  </a:lnTo>
                  <a:lnTo>
                    <a:pt x="6096" y="3048"/>
                  </a:lnTo>
                  <a:lnTo>
                    <a:pt x="3810" y="2286"/>
                  </a:lnTo>
                  <a:lnTo>
                    <a:pt x="4572" y="0"/>
                  </a:lnTo>
                  <a:lnTo>
                    <a:pt x="13716" y="4572"/>
                  </a:lnTo>
                  <a:lnTo>
                    <a:pt x="35052" y="22860"/>
                  </a:lnTo>
                  <a:lnTo>
                    <a:pt x="50292" y="36576"/>
                  </a:lnTo>
                  <a:lnTo>
                    <a:pt x="62484" y="50292"/>
                  </a:lnTo>
                  <a:lnTo>
                    <a:pt x="80772" y="67056"/>
                  </a:lnTo>
                  <a:lnTo>
                    <a:pt x="99060" y="85344"/>
                  </a:lnTo>
                  <a:lnTo>
                    <a:pt x="131064" y="128016"/>
                  </a:lnTo>
                  <a:lnTo>
                    <a:pt x="150876" y="152400"/>
                  </a:lnTo>
                  <a:lnTo>
                    <a:pt x="163068" y="172212"/>
                  </a:lnTo>
                  <a:lnTo>
                    <a:pt x="182879" y="211836"/>
                  </a:lnTo>
                  <a:lnTo>
                    <a:pt x="188976" y="227076"/>
                  </a:lnTo>
                  <a:lnTo>
                    <a:pt x="198120" y="245364"/>
                  </a:lnTo>
                  <a:lnTo>
                    <a:pt x="204215" y="268224"/>
                  </a:lnTo>
                  <a:lnTo>
                    <a:pt x="210312" y="289560"/>
                  </a:lnTo>
                  <a:lnTo>
                    <a:pt x="214884" y="307848"/>
                  </a:lnTo>
                  <a:lnTo>
                    <a:pt x="217932" y="327660"/>
                  </a:lnTo>
                  <a:lnTo>
                    <a:pt x="220979" y="342900"/>
                  </a:lnTo>
                  <a:lnTo>
                    <a:pt x="222503" y="352044"/>
                  </a:lnTo>
                  <a:lnTo>
                    <a:pt x="222503" y="361187"/>
                  </a:lnTo>
                  <a:lnTo>
                    <a:pt x="221996" y="362711"/>
                  </a:lnTo>
                  <a:close/>
                </a:path>
                <a:path w="222885" h="367664">
                  <a:moveTo>
                    <a:pt x="219456" y="367284"/>
                  </a:moveTo>
                  <a:lnTo>
                    <a:pt x="217932" y="367284"/>
                  </a:lnTo>
                  <a:lnTo>
                    <a:pt x="210312" y="365760"/>
                  </a:lnTo>
                  <a:lnTo>
                    <a:pt x="198120" y="358140"/>
                  </a:lnTo>
                  <a:lnTo>
                    <a:pt x="184403" y="350520"/>
                  </a:lnTo>
                  <a:lnTo>
                    <a:pt x="161544" y="332232"/>
                  </a:lnTo>
                  <a:lnTo>
                    <a:pt x="160020" y="332232"/>
                  </a:lnTo>
                  <a:lnTo>
                    <a:pt x="143256" y="318515"/>
                  </a:lnTo>
                  <a:lnTo>
                    <a:pt x="128016" y="304800"/>
                  </a:lnTo>
                  <a:lnTo>
                    <a:pt x="114300" y="289560"/>
                  </a:lnTo>
                  <a:lnTo>
                    <a:pt x="99060" y="274320"/>
                  </a:lnTo>
                  <a:lnTo>
                    <a:pt x="57912" y="220979"/>
                  </a:lnTo>
                  <a:lnTo>
                    <a:pt x="24384" y="156972"/>
                  </a:lnTo>
                  <a:lnTo>
                    <a:pt x="9144" y="102108"/>
                  </a:lnTo>
                  <a:lnTo>
                    <a:pt x="4572" y="79248"/>
                  </a:lnTo>
                  <a:lnTo>
                    <a:pt x="0" y="44196"/>
                  </a:lnTo>
                  <a:lnTo>
                    <a:pt x="0" y="9144"/>
                  </a:lnTo>
                  <a:lnTo>
                    <a:pt x="1524" y="1524"/>
                  </a:lnTo>
                  <a:lnTo>
                    <a:pt x="3810" y="2286"/>
                  </a:lnTo>
                  <a:lnTo>
                    <a:pt x="3048" y="4572"/>
                  </a:lnTo>
                  <a:lnTo>
                    <a:pt x="5619" y="5429"/>
                  </a:lnTo>
                  <a:lnTo>
                    <a:pt x="4572" y="10668"/>
                  </a:lnTo>
                  <a:lnTo>
                    <a:pt x="4572" y="44196"/>
                  </a:lnTo>
                  <a:lnTo>
                    <a:pt x="18288" y="124968"/>
                  </a:lnTo>
                  <a:lnTo>
                    <a:pt x="44196" y="190500"/>
                  </a:lnTo>
                  <a:lnTo>
                    <a:pt x="83820" y="248412"/>
                  </a:lnTo>
                  <a:lnTo>
                    <a:pt x="117348" y="286512"/>
                  </a:lnTo>
                  <a:lnTo>
                    <a:pt x="146304" y="315467"/>
                  </a:lnTo>
                  <a:lnTo>
                    <a:pt x="187452" y="345948"/>
                  </a:lnTo>
                  <a:lnTo>
                    <a:pt x="201168" y="353568"/>
                  </a:lnTo>
                  <a:lnTo>
                    <a:pt x="211836" y="361187"/>
                  </a:lnTo>
                  <a:lnTo>
                    <a:pt x="216408" y="362711"/>
                  </a:lnTo>
                  <a:lnTo>
                    <a:pt x="221996" y="362711"/>
                  </a:lnTo>
                  <a:lnTo>
                    <a:pt x="220979" y="365760"/>
                  </a:lnTo>
                  <a:lnTo>
                    <a:pt x="219456" y="367284"/>
                  </a:lnTo>
                  <a:close/>
                </a:path>
                <a:path w="222885" h="367664">
                  <a:moveTo>
                    <a:pt x="5619" y="5429"/>
                  </a:moveTo>
                  <a:lnTo>
                    <a:pt x="3048" y="4572"/>
                  </a:lnTo>
                  <a:lnTo>
                    <a:pt x="3810" y="2286"/>
                  </a:lnTo>
                  <a:lnTo>
                    <a:pt x="6096" y="3048"/>
                  </a:lnTo>
                  <a:lnTo>
                    <a:pt x="5619" y="5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201667" y="3377183"/>
              <a:ext cx="216535" cy="17145"/>
            </a:xfrm>
            <a:custGeom>
              <a:avLst/>
              <a:gdLst/>
              <a:ahLst/>
              <a:cxnLst/>
              <a:rect l="l" t="t" r="r" b="b"/>
              <a:pathLst>
                <a:path w="216535" h="17145">
                  <a:moveTo>
                    <a:pt x="216408" y="16764"/>
                  </a:moveTo>
                  <a:lnTo>
                    <a:pt x="0" y="16764"/>
                  </a:lnTo>
                  <a:lnTo>
                    <a:pt x="0" y="0"/>
                  </a:lnTo>
                  <a:lnTo>
                    <a:pt x="216408" y="0"/>
                  </a:lnTo>
                  <a:lnTo>
                    <a:pt x="216408" y="16764"/>
                  </a:lnTo>
                  <a:close/>
                </a:path>
              </a:pathLst>
            </a:custGeom>
            <a:solidFill>
              <a:srgbClr val="DF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200143" y="3375659"/>
              <a:ext cx="219710" cy="21590"/>
            </a:xfrm>
            <a:custGeom>
              <a:avLst/>
              <a:gdLst/>
              <a:ahLst/>
              <a:cxnLst/>
              <a:rect l="l" t="t" r="r" b="b"/>
              <a:pathLst>
                <a:path w="219710" h="21589">
                  <a:moveTo>
                    <a:pt x="3048" y="2032"/>
                  </a:moveTo>
                  <a:lnTo>
                    <a:pt x="3048" y="0"/>
                  </a:lnTo>
                  <a:lnTo>
                    <a:pt x="38861" y="1524"/>
                  </a:lnTo>
                  <a:lnTo>
                    <a:pt x="4572" y="1524"/>
                  </a:lnTo>
                  <a:lnTo>
                    <a:pt x="3048" y="2032"/>
                  </a:lnTo>
                  <a:close/>
                </a:path>
                <a:path w="219710" h="21589">
                  <a:moveTo>
                    <a:pt x="218693" y="15240"/>
                  </a:moveTo>
                  <a:lnTo>
                    <a:pt x="213360" y="15240"/>
                  </a:lnTo>
                  <a:lnTo>
                    <a:pt x="214884" y="13716"/>
                  </a:lnTo>
                  <a:lnTo>
                    <a:pt x="3048" y="4572"/>
                  </a:lnTo>
                  <a:lnTo>
                    <a:pt x="3048" y="2032"/>
                  </a:lnTo>
                  <a:lnTo>
                    <a:pt x="4572" y="1524"/>
                  </a:lnTo>
                  <a:lnTo>
                    <a:pt x="5334" y="4572"/>
                  </a:lnTo>
                  <a:lnTo>
                    <a:pt x="110489" y="4572"/>
                  </a:lnTo>
                  <a:lnTo>
                    <a:pt x="217931" y="9144"/>
                  </a:lnTo>
                  <a:lnTo>
                    <a:pt x="219455" y="9144"/>
                  </a:lnTo>
                  <a:lnTo>
                    <a:pt x="219455" y="12192"/>
                  </a:lnTo>
                  <a:lnTo>
                    <a:pt x="218693" y="15240"/>
                  </a:lnTo>
                  <a:close/>
                </a:path>
                <a:path w="219710" h="21589">
                  <a:moveTo>
                    <a:pt x="110489" y="4572"/>
                  </a:moveTo>
                  <a:lnTo>
                    <a:pt x="5334" y="4572"/>
                  </a:lnTo>
                  <a:lnTo>
                    <a:pt x="4699" y="2032"/>
                  </a:lnTo>
                  <a:lnTo>
                    <a:pt x="4572" y="1524"/>
                  </a:lnTo>
                  <a:lnTo>
                    <a:pt x="38861" y="1524"/>
                  </a:lnTo>
                  <a:lnTo>
                    <a:pt x="110489" y="4572"/>
                  </a:lnTo>
                  <a:close/>
                </a:path>
                <a:path w="219710" h="21589">
                  <a:moveTo>
                    <a:pt x="216408" y="21336"/>
                  </a:moveTo>
                  <a:lnTo>
                    <a:pt x="3048" y="12192"/>
                  </a:lnTo>
                  <a:lnTo>
                    <a:pt x="1524" y="10668"/>
                  </a:lnTo>
                  <a:lnTo>
                    <a:pt x="1524" y="9144"/>
                  </a:lnTo>
                  <a:lnTo>
                    <a:pt x="0" y="3048"/>
                  </a:lnTo>
                  <a:lnTo>
                    <a:pt x="3048" y="2032"/>
                  </a:lnTo>
                  <a:lnTo>
                    <a:pt x="3048" y="4572"/>
                  </a:lnTo>
                  <a:lnTo>
                    <a:pt x="5334" y="4572"/>
                  </a:lnTo>
                  <a:lnTo>
                    <a:pt x="6096" y="7620"/>
                  </a:lnTo>
                  <a:lnTo>
                    <a:pt x="213360" y="15240"/>
                  </a:lnTo>
                  <a:lnTo>
                    <a:pt x="218693" y="15240"/>
                  </a:lnTo>
                  <a:lnTo>
                    <a:pt x="217931" y="18288"/>
                  </a:lnTo>
                  <a:lnTo>
                    <a:pt x="216408" y="213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47971" y="3422903"/>
              <a:ext cx="80772" cy="19507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75403" y="3380232"/>
              <a:ext cx="92964" cy="64008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7246111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183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491487" y="6228475"/>
            <a:ext cx="1056640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30" dirty="0">
                <a:latin typeface="Calibri"/>
                <a:cs typeface="Calibri"/>
              </a:rPr>
              <a:t>Turning</a:t>
            </a:r>
            <a:r>
              <a:rPr sz="1650" spc="-105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gate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16051" y="679399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6095" y="33527"/>
                </a:lnTo>
                <a:lnTo>
                  <a:pt x="1523" y="28955"/>
                </a:lnTo>
                <a:lnTo>
                  <a:pt x="0" y="24383"/>
                </a:lnTo>
                <a:lnTo>
                  <a:pt x="0" y="13715"/>
                </a:lnTo>
                <a:lnTo>
                  <a:pt x="1523" y="9143"/>
                </a:lnTo>
                <a:lnTo>
                  <a:pt x="6095" y="4571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28955"/>
                </a:lnTo>
                <a:lnTo>
                  <a:pt x="30479" y="36575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6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17319" y="6993635"/>
            <a:ext cx="483108" cy="114300"/>
          </a:xfrm>
          <a:prstGeom prst="rect">
            <a:avLst/>
          </a:prstGeom>
        </p:spPr>
      </p:pic>
      <p:sp>
        <p:nvSpPr>
          <p:cNvPr id="69" name="object 69"/>
          <p:cNvSpPr txBox="1"/>
          <p:nvPr/>
        </p:nvSpPr>
        <p:spPr>
          <a:xfrm>
            <a:off x="535939" y="6653824"/>
            <a:ext cx="2849880" cy="4978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4000"/>
              </a:lnSpc>
              <a:spcBef>
                <a:spcPts val="90"/>
              </a:spcBef>
              <a:tabLst>
                <a:tab pos="1402715" algn="l"/>
              </a:tabLst>
            </a:pPr>
            <a:r>
              <a:rPr sz="1250" dirty="0">
                <a:latin typeface="Calibri"/>
                <a:cs typeface="Calibri"/>
              </a:rPr>
              <a:t>It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generated</a:t>
            </a:r>
            <a:r>
              <a:rPr sz="1250" dirty="0">
                <a:latin typeface="Calibri"/>
                <a:cs typeface="Calibri"/>
              </a:rPr>
              <a:t> if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observation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within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the </a:t>
            </a:r>
            <a:r>
              <a:rPr sz="1250" dirty="0">
                <a:latin typeface="Calibri"/>
                <a:cs typeface="Calibri"/>
              </a:rPr>
              <a:t>tracking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gate</a:t>
            </a:r>
            <a:r>
              <a:rPr sz="1250" dirty="0">
                <a:latin typeface="Calibri"/>
                <a:cs typeface="Calibri"/>
              </a:rPr>
              <a:t>	</a:t>
            </a:r>
            <a:r>
              <a:rPr sz="1250" spc="-10" dirty="0">
                <a:latin typeface="Calibri"/>
                <a:cs typeface="Calibri"/>
              </a:rPr>
              <a:t>appear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20623" y="7531608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5051"/>
                </a:lnTo>
                <a:lnTo>
                  <a:pt x="0" y="25907"/>
                </a:lnTo>
                <a:lnTo>
                  <a:pt x="0" y="15239"/>
                </a:lnTo>
                <a:lnTo>
                  <a:pt x="6095" y="6095"/>
                </a:lnTo>
                <a:lnTo>
                  <a:pt x="15239" y="0"/>
                </a:lnTo>
                <a:lnTo>
                  <a:pt x="25907" y="0"/>
                </a:lnTo>
                <a:lnTo>
                  <a:pt x="35051" y="6095"/>
                </a:lnTo>
                <a:lnTo>
                  <a:pt x="38099" y="10667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5051" y="35051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535939" y="7432348"/>
            <a:ext cx="2267585" cy="7118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It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has larger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size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than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tracking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gate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-35" dirty="0">
                <a:latin typeface="Calibri"/>
                <a:cs typeface="Calibri"/>
              </a:rPr>
              <a:t>Tracking </a:t>
            </a:r>
            <a:r>
              <a:rPr sz="1250" spc="-20" dirty="0">
                <a:latin typeface="Calibri"/>
                <a:cs typeface="Calibri"/>
              </a:rPr>
              <a:t>gate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included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it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20623" y="80223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5239"/>
                </a:lnTo>
                <a:lnTo>
                  <a:pt x="6095" y="6095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5051" y="6095"/>
                </a:lnTo>
                <a:lnTo>
                  <a:pt x="38099" y="10667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5284723" y="6275719"/>
            <a:ext cx="1056640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25" dirty="0">
                <a:latin typeface="Calibri"/>
                <a:cs typeface="Calibri"/>
              </a:rPr>
              <a:t>Turning</a:t>
            </a:r>
            <a:r>
              <a:rPr sz="1650" spc="-120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gate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4082795" y="6946392"/>
            <a:ext cx="2339340" cy="1813560"/>
            <a:chOff x="4082795" y="6946392"/>
            <a:chExt cx="2339340" cy="1813560"/>
          </a:xfrm>
        </p:grpSpPr>
        <p:sp>
          <p:nvSpPr>
            <p:cNvPr id="75" name="object 75"/>
            <p:cNvSpPr/>
            <p:nvPr/>
          </p:nvSpPr>
          <p:spPr>
            <a:xfrm>
              <a:off x="4226051" y="8532876"/>
              <a:ext cx="17145" cy="71755"/>
            </a:xfrm>
            <a:custGeom>
              <a:avLst/>
              <a:gdLst/>
              <a:ahLst/>
              <a:cxnLst/>
              <a:rect l="l" t="t" r="r" b="b"/>
              <a:pathLst>
                <a:path w="17145" h="71754">
                  <a:moveTo>
                    <a:pt x="16764" y="71627"/>
                  </a:moveTo>
                  <a:lnTo>
                    <a:pt x="0" y="71627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71627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24515" y="8531351"/>
              <a:ext cx="20320" cy="74930"/>
            </a:xfrm>
            <a:custGeom>
              <a:avLst/>
              <a:gdLst/>
              <a:ahLst/>
              <a:cxnLst/>
              <a:rect l="l" t="t" r="r" b="b"/>
              <a:pathLst>
                <a:path w="20320" h="74929">
                  <a:moveTo>
                    <a:pt x="19812" y="1524"/>
                  </a:moveTo>
                  <a:lnTo>
                    <a:pt x="18288" y="0"/>
                  </a:lnTo>
                  <a:lnTo>
                    <a:pt x="13716" y="0"/>
                  </a:lnTo>
                  <a:lnTo>
                    <a:pt x="13716" y="4572"/>
                  </a:lnTo>
                  <a:lnTo>
                    <a:pt x="13716" y="70104"/>
                  </a:lnTo>
                  <a:lnTo>
                    <a:pt x="4572" y="70104"/>
                  </a:lnTo>
                  <a:lnTo>
                    <a:pt x="4572" y="4572"/>
                  </a:lnTo>
                  <a:lnTo>
                    <a:pt x="6108" y="4572"/>
                  </a:lnTo>
                  <a:lnTo>
                    <a:pt x="6108" y="67056"/>
                  </a:lnTo>
                  <a:lnTo>
                    <a:pt x="10680" y="67056"/>
                  </a:lnTo>
                  <a:lnTo>
                    <a:pt x="10680" y="4572"/>
                  </a:lnTo>
                  <a:lnTo>
                    <a:pt x="13716" y="4572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74676"/>
                  </a:lnTo>
                  <a:lnTo>
                    <a:pt x="18288" y="74676"/>
                  </a:lnTo>
                  <a:lnTo>
                    <a:pt x="19812" y="73152"/>
                  </a:lnTo>
                  <a:lnTo>
                    <a:pt x="19812" y="4572"/>
                  </a:lnTo>
                  <a:lnTo>
                    <a:pt x="19812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166615" y="8487155"/>
              <a:ext cx="45720" cy="114300"/>
            </a:xfrm>
            <a:custGeom>
              <a:avLst/>
              <a:gdLst/>
              <a:ahLst/>
              <a:cxnLst/>
              <a:rect l="l" t="t" r="r" b="b"/>
              <a:pathLst>
                <a:path w="45720" h="114300">
                  <a:moveTo>
                    <a:pt x="45719" y="114300"/>
                  </a:moveTo>
                  <a:lnTo>
                    <a:pt x="0" y="114300"/>
                  </a:lnTo>
                  <a:lnTo>
                    <a:pt x="0" y="0"/>
                  </a:lnTo>
                  <a:lnTo>
                    <a:pt x="45719" y="0"/>
                  </a:lnTo>
                  <a:lnTo>
                    <a:pt x="45719" y="11430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165092" y="8485631"/>
              <a:ext cx="192405" cy="119380"/>
            </a:xfrm>
            <a:custGeom>
              <a:avLst/>
              <a:gdLst/>
              <a:ahLst/>
              <a:cxnLst/>
              <a:rect l="l" t="t" r="r" b="b"/>
              <a:pathLst>
                <a:path w="192404" h="119379">
                  <a:moveTo>
                    <a:pt x="48768" y="0"/>
                  </a:moveTo>
                  <a:lnTo>
                    <a:pt x="44196" y="0"/>
                  </a:lnTo>
                  <a:lnTo>
                    <a:pt x="44196" y="4572"/>
                  </a:lnTo>
                  <a:lnTo>
                    <a:pt x="44196" y="112776"/>
                  </a:lnTo>
                  <a:lnTo>
                    <a:pt x="4572" y="112776"/>
                  </a:lnTo>
                  <a:lnTo>
                    <a:pt x="4572" y="4572"/>
                  </a:lnTo>
                  <a:lnTo>
                    <a:pt x="44196" y="4572"/>
                  </a:lnTo>
                  <a:lnTo>
                    <a:pt x="44196" y="0"/>
                  </a:lnTo>
                  <a:lnTo>
                    <a:pt x="0" y="0"/>
                  </a:lnTo>
                  <a:lnTo>
                    <a:pt x="0" y="117348"/>
                  </a:lnTo>
                  <a:lnTo>
                    <a:pt x="1524" y="118872"/>
                  </a:lnTo>
                  <a:lnTo>
                    <a:pt x="47244" y="118872"/>
                  </a:lnTo>
                  <a:lnTo>
                    <a:pt x="48768" y="117348"/>
                  </a:lnTo>
                  <a:lnTo>
                    <a:pt x="48768" y="115824"/>
                  </a:lnTo>
                  <a:lnTo>
                    <a:pt x="48768" y="4572"/>
                  </a:lnTo>
                  <a:lnTo>
                    <a:pt x="48768" y="0"/>
                  </a:lnTo>
                  <a:close/>
                </a:path>
                <a:path w="192404" h="119379">
                  <a:moveTo>
                    <a:pt x="192011" y="30480"/>
                  </a:moveTo>
                  <a:lnTo>
                    <a:pt x="190487" y="30251"/>
                  </a:lnTo>
                  <a:lnTo>
                    <a:pt x="190487" y="32004"/>
                  </a:lnTo>
                  <a:lnTo>
                    <a:pt x="190487" y="48768"/>
                  </a:lnTo>
                  <a:lnTo>
                    <a:pt x="164579" y="48768"/>
                  </a:lnTo>
                  <a:lnTo>
                    <a:pt x="164579" y="27686"/>
                  </a:lnTo>
                  <a:lnTo>
                    <a:pt x="190487" y="32004"/>
                  </a:lnTo>
                  <a:lnTo>
                    <a:pt x="190487" y="30251"/>
                  </a:lnTo>
                  <a:lnTo>
                    <a:pt x="164579" y="26149"/>
                  </a:lnTo>
                  <a:lnTo>
                    <a:pt x="164579" y="25908"/>
                  </a:lnTo>
                  <a:lnTo>
                    <a:pt x="163055" y="25908"/>
                  </a:lnTo>
                  <a:lnTo>
                    <a:pt x="161531" y="25908"/>
                  </a:lnTo>
                  <a:lnTo>
                    <a:pt x="161531" y="50292"/>
                  </a:lnTo>
                  <a:lnTo>
                    <a:pt x="192011" y="50292"/>
                  </a:lnTo>
                  <a:lnTo>
                    <a:pt x="192011" y="48768"/>
                  </a:lnTo>
                  <a:lnTo>
                    <a:pt x="192011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268723" y="8468867"/>
              <a:ext cx="20320" cy="21590"/>
            </a:xfrm>
            <a:custGeom>
              <a:avLst/>
              <a:gdLst/>
              <a:ahLst/>
              <a:cxnLst/>
              <a:rect l="l" t="t" r="r" b="b"/>
              <a:pathLst>
                <a:path w="20320" h="21590">
                  <a:moveTo>
                    <a:pt x="0" y="21335"/>
                  </a:moveTo>
                  <a:lnTo>
                    <a:pt x="10667" y="0"/>
                  </a:lnTo>
                  <a:lnTo>
                    <a:pt x="19811" y="4571"/>
                  </a:lnTo>
                  <a:lnTo>
                    <a:pt x="13716" y="19812"/>
                  </a:lnTo>
                  <a:lnTo>
                    <a:pt x="0" y="21335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267199" y="8467343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4" h="24765">
                  <a:moveTo>
                    <a:pt x="1524" y="22860"/>
                  </a:moveTo>
                  <a:lnTo>
                    <a:pt x="0" y="21336"/>
                  </a:lnTo>
                  <a:lnTo>
                    <a:pt x="10668" y="0"/>
                  </a:lnTo>
                  <a:lnTo>
                    <a:pt x="13716" y="0"/>
                  </a:lnTo>
                  <a:lnTo>
                    <a:pt x="22860" y="4572"/>
                  </a:lnTo>
                  <a:lnTo>
                    <a:pt x="13716" y="4572"/>
                  </a:lnTo>
                  <a:lnTo>
                    <a:pt x="5797" y="19277"/>
                  </a:lnTo>
                  <a:lnTo>
                    <a:pt x="1524" y="19812"/>
                  </a:lnTo>
                  <a:lnTo>
                    <a:pt x="1524" y="22860"/>
                  </a:lnTo>
                  <a:close/>
                </a:path>
                <a:path w="24764" h="24765">
                  <a:moveTo>
                    <a:pt x="3134" y="24222"/>
                  </a:moveTo>
                  <a:lnTo>
                    <a:pt x="5797" y="19277"/>
                  </a:lnTo>
                  <a:lnTo>
                    <a:pt x="13716" y="18288"/>
                  </a:lnTo>
                  <a:lnTo>
                    <a:pt x="18288" y="7620"/>
                  </a:lnTo>
                  <a:lnTo>
                    <a:pt x="13716" y="4572"/>
                  </a:lnTo>
                  <a:lnTo>
                    <a:pt x="22860" y="4572"/>
                  </a:lnTo>
                  <a:lnTo>
                    <a:pt x="22860" y="6096"/>
                  </a:lnTo>
                  <a:lnTo>
                    <a:pt x="24384" y="6096"/>
                  </a:lnTo>
                  <a:lnTo>
                    <a:pt x="22860" y="7620"/>
                  </a:lnTo>
                  <a:lnTo>
                    <a:pt x="18288" y="21336"/>
                  </a:lnTo>
                  <a:lnTo>
                    <a:pt x="18288" y="22860"/>
                  </a:lnTo>
                  <a:lnTo>
                    <a:pt x="16764" y="22860"/>
                  </a:lnTo>
                  <a:lnTo>
                    <a:pt x="3134" y="24222"/>
                  </a:lnTo>
                  <a:close/>
                </a:path>
                <a:path w="24764" h="24765">
                  <a:moveTo>
                    <a:pt x="3048" y="24384"/>
                  </a:moveTo>
                  <a:lnTo>
                    <a:pt x="1524" y="22860"/>
                  </a:lnTo>
                  <a:lnTo>
                    <a:pt x="1524" y="19812"/>
                  </a:lnTo>
                  <a:lnTo>
                    <a:pt x="5797" y="19277"/>
                  </a:lnTo>
                  <a:lnTo>
                    <a:pt x="3134" y="24222"/>
                  </a:lnTo>
                  <a:lnTo>
                    <a:pt x="3048" y="24384"/>
                  </a:lnTo>
                  <a:close/>
                </a:path>
                <a:path w="24764" h="24765">
                  <a:moveTo>
                    <a:pt x="1524" y="24384"/>
                  </a:moveTo>
                  <a:lnTo>
                    <a:pt x="1524" y="22860"/>
                  </a:lnTo>
                  <a:lnTo>
                    <a:pt x="2886" y="24222"/>
                  </a:lnTo>
                  <a:lnTo>
                    <a:pt x="3134" y="24222"/>
                  </a:lnTo>
                  <a:lnTo>
                    <a:pt x="1524" y="243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233671" y="8610599"/>
              <a:ext cx="91440" cy="7620"/>
            </a:xfrm>
            <a:custGeom>
              <a:avLst/>
              <a:gdLst/>
              <a:ahLst/>
              <a:cxnLst/>
              <a:rect l="l" t="t" r="r" b="b"/>
              <a:pathLst>
                <a:path w="91439" h="7620">
                  <a:moveTo>
                    <a:pt x="91439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91439" y="0"/>
                  </a:lnTo>
                  <a:lnTo>
                    <a:pt x="91439" y="7619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232147" y="8607551"/>
              <a:ext cx="96520" cy="12700"/>
            </a:xfrm>
            <a:custGeom>
              <a:avLst/>
              <a:gdLst/>
              <a:ahLst/>
              <a:cxnLst/>
              <a:rect l="l" t="t" r="r" b="b"/>
              <a:pathLst>
                <a:path w="96520" h="12700">
                  <a:moveTo>
                    <a:pt x="4572" y="10668"/>
                  </a:moveTo>
                  <a:lnTo>
                    <a:pt x="1524" y="10668"/>
                  </a:lnTo>
                  <a:lnTo>
                    <a:pt x="0" y="3048"/>
                  </a:lnTo>
                  <a:lnTo>
                    <a:pt x="3048" y="0"/>
                  </a:lnTo>
                  <a:lnTo>
                    <a:pt x="92964" y="0"/>
                  </a:lnTo>
                  <a:lnTo>
                    <a:pt x="96012" y="3048"/>
                  </a:lnTo>
                  <a:lnTo>
                    <a:pt x="96012" y="4572"/>
                  </a:lnTo>
                  <a:lnTo>
                    <a:pt x="6096" y="4572"/>
                  </a:lnTo>
                  <a:lnTo>
                    <a:pt x="6096" y="7620"/>
                  </a:lnTo>
                  <a:lnTo>
                    <a:pt x="4572" y="7620"/>
                  </a:lnTo>
                  <a:lnTo>
                    <a:pt x="4572" y="10668"/>
                  </a:lnTo>
                  <a:close/>
                </a:path>
                <a:path w="96520" h="12700">
                  <a:moveTo>
                    <a:pt x="96012" y="10668"/>
                  </a:moveTo>
                  <a:lnTo>
                    <a:pt x="6096" y="10668"/>
                  </a:lnTo>
                  <a:lnTo>
                    <a:pt x="6096" y="7620"/>
                  </a:lnTo>
                  <a:lnTo>
                    <a:pt x="89916" y="7620"/>
                  </a:lnTo>
                  <a:lnTo>
                    <a:pt x="89916" y="4572"/>
                  </a:lnTo>
                  <a:lnTo>
                    <a:pt x="96012" y="4572"/>
                  </a:lnTo>
                  <a:lnTo>
                    <a:pt x="96012" y="10668"/>
                  </a:lnTo>
                  <a:close/>
                </a:path>
                <a:path w="96520" h="12700">
                  <a:moveTo>
                    <a:pt x="94488" y="12192"/>
                  </a:moveTo>
                  <a:lnTo>
                    <a:pt x="4572" y="12192"/>
                  </a:lnTo>
                  <a:lnTo>
                    <a:pt x="4572" y="7620"/>
                  </a:lnTo>
                  <a:lnTo>
                    <a:pt x="6096" y="7620"/>
                  </a:lnTo>
                  <a:lnTo>
                    <a:pt x="6096" y="10668"/>
                  </a:lnTo>
                  <a:lnTo>
                    <a:pt x="96012" y="10668"/>
                  </a:lnTo>
                  <a:lnTo>
                    <a:pt x="94488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9663" y="8327135"/>
              <a:ext cx="38099" cy="53339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4157471" y="8209787"/>
              <a:ext cx="56515" cy="391795"/>
            </a:xfrm>
            <a:custGeom>
              <a:avLst/>
              <a:gdLst/>
              <a:ahLst/>
              <a:cxnLst/>
              <a:rect l="l" t="t" r="r" b="b"/>
              <a:pathLst>
                <a:path w="56514" h="391795">
                  <a:moveTo>
                    <a:pt x="10667" y="391667"/>
                  </a:moveTo>
                  <a:lnTo>
                    <a:pt x="0" y="391667"/>
                  </a:lnTo>
                  <a:lnTo>
                    <a:pt x="0" y="22860"/>
                  </a:lnTo>
                  <a:lnTo>
                    <a:pt x="56387" y="0"/>
                  </a:lnTo>
                  <a:lnTo>
                    <a:pt x="56387" y="36576"/>
                  </a:lnTo>
                  <a:lnTo>
                    <a:pt x="10667" y="56388"/>
                  </a:lnTo>
                  <a:lnTo>
                    <a:pt x="10667" y="391667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154423" y="8206739"/>
              <a:ext cx="62865" cy="398145"/>
            </a:xfrm>
            <a:custGeom>
              <a:avLst/>
              <a:gdLst/>
              <a:ahLst/>
              <a:cxnLst/>
              <a:rect l="l" t="t" r="r" b="b"/>
              <a:pathLst>
                <a:path w="62864" h="398145">
                  <a:moveTo>
                    <a:pt x="3048" y="394716"/>
                  </a:moveTo>
                  <a:lnTo>
                    <a:pt x="0" y="394716"/>
                  </a:lnTo>
                  <a:lnTo>
                    <a:pt x="0" y="25907"/>
                  </a:lnTo>
                  <a:lnTo>
                    <a:pt x="1524" y="22859"/>
                  </a:lnTo>
                  <a:lnTo>
                    <a:pt x="59436" y="0"/>
                  </a:lnTo>
                  <a:lnTo>
                    <a:pt x="60960" y="0"/>
                  </a:lnTo>
                  <a:lnTo>
                    <a:pt x="62484" y="3048"/>
                  </a:lnTo>
                  <a:lnTo>
                    <a:pt x="62484" y="6095"/>
                  </a:lnTo>
                  <a:lnTo>
                    <a:pt x="57912" y="6095"/>
                  </a:lnTo>
                  <a:lnTo>
                    <a:pt x="4572" y="27431"/>
                  </a:lnTo>
                  <a:lnTo>
                    <a:pt x="4572" y="391668"/>
                  </a:lnTo>
                  <a:lnTo>
                    <a:pt x="3048" y="391668"/>
                  </a:lnTo>
                  <a:lnTo>
                    <a:pt x="3048" y="394716"/>
                  </a:lnTo>
                  <a:close/>
                </a:path>
                <a:path w="62864" h="398145">
                  <a:moveTo>
                    <a:pt x="15240" y="394716"/>
                  </a:moveTo>
                  <a:lnTo>
                    <a:pt x="4572" y="394716"/>
                  </a:lnTo>
                  <a:lnTo>
                    <a:pt x="4572" y="391668"/>
                  </a:lnTo>
                  <a:lnTo>
                    <a:pt x="10668" y="391668"/>
                  </a:lnTo>
                  <a:lnTo>
                    <a:pt x="10668" y="59435"/>
                  </a:lnTo>
                  <a:lnTo>
                    <a:pt x="12192" y="57911"/>
                  </a:lnTo>
                  <a:lnTo>
                    <a:pt x="57912" y="38100"/>
                  </a:lnTo>
                  <a:lnTo>
                    <a:pt x="57912" y="6095"/>
                  </a:lnTo>
                  <a:lnTo>
                    <a:pt x="62484" y="6095"/>
                  </a:lnTo>
                  <a:lnTo>
                    <a:pt x="62484" y="39624"/>
                  </a:lnTo>
                  <a:lnTo>
                    <a:pt x="60960" y="42672"/>
                  </a:lnTo>
                  <a:lnTo>
                    <a:pt x="15240" y="60959"/>
                  </a:lnTo>
                  <a:lnTo>
                    <a:pt x="15240" y="394716"/>
                  </a:lnTo>
                  <a:close/>
                </a:path>
                <a:path w="62864" h="398145">
                  <a:moveTo>
                    <a:pt x="13716" y="397764"/>
                  </a:moveTo>
                  <a:lnTo>
                    <a:pt x="3048" y="397764"/>
                  </a:lnTo>
                  <a:lnTo>
                    <a:pt x="3048" y="391668"/>
                  </a:lnTo>
                  <a:lnTo>
                    <a:pt x="4572" y="391668"/>
                  </a:lnTo>
                  <a:lnTo>
                    <a:pt x="4572" y="394716"/>
                  </a:lnTo>
                  <a:lnTo>
                    <a:pt x="15240" y="394716"/>
                  </a:lnTo>
                  <a:lnTo>
                    <a:pt x="15240" y="396240"/>
                  </a:lnTo>
                  <a:lnTo>
                    <a:pt x="13716" y="3977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155947" y="8601455"/>
              <a:ext cx="326390" cy="85725"/>
            </a:xfrm>
            <a:custGeom>
              <a:avLst/>
              <a:gdLst/>
              <a:ahLst/>
              <a:cxnLst/>
              <a:rect l="l" t="t" r="r" b="b"/>
              <a:pathLst>
                <a:path w="326389" h="85725">
                  <a:moveTo>
                    <a:pt x="326135" y="85344"/>
                  </a:moveTo>
                  <a:lnTo>
                    <a:pt x="0" y="85344"/>
                  </a:lnTo>
                  <a:lnTo>
                    <a:pt x="0" y="0"/>
                  </a:lnTo>
                  <a:lnTo>
                    <a:pt x="70103" y="0"/>
                  </a:lnTo>
                  <a:lnTo>
                    <a:pt x="83819" y="13716"/>
                  </a:lnTo>
                  <a:lnTo>
                    <a:pt x="126491" y="13716"/>
                  </a:lnTo>
                  <a:lnTo>
                    <a:pt x="141731" y="28956"/>
                  </a:lnTo>
                  <a:lnTo>
                    <a:pt x="283463" y="28956"/>
                  </a:lnTo>
                  <a:lnTo>
                    <a:pt x="283463" y="57912"/>
                  </a:lnTo>
                  <a:lnTo>
                    <a:pt x="326135" y="57912"/>
                  </a:lnTo>
                  <a:lnTo>
                    <a:pt x="326135" y="85344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152899" y="8599931"/>
              <a:ext cx="330835" cy="90170"/>
            </a:xfrm>
            <a:custGeom>
              <a:avLst/>
              <a:gdLst/>
              <a:ahLst/>
              <a:cxnLst/>
              <a:rect l="l" t="t" r="r" b="b"/>
              <a:pathLst>
                <a:path w="330835" h="90170">
                  <a:moveTo>
                    <a:pt x="3048" y="86868"/>
                  </a:moveTo>
                  <a:lnTo>
                    <a:pt x="0" y="86868"/>
                  </a:lnTo>
                  <a:lnTo>
                    <a:pt x="0" y="0"/>
                  </a:lnTo>
                  <a:lnTo>
                    <a:pt x="74676" y="0"/>
                  </a:lnTo>
                  <a:lnTo>
                    <a:pt x="79248" y="4572"/>
                  </a:lnTo>
                  <a:lnTo>
                    <a:pt x="4572" y="4572"/>
                  </a:lnTo>
                  <a:lnTo>
                    <a:pt x="4572" y="85344"/>
                  </a:lnTo>
                  <a:lnTo>
                    <a:pt x="3048" y="85344"/>
                  </a:lnTo>
                  <a:lnTo>
                    <a:pt x="3048" y="86868"/>
                  </a:lnTo>
                  <a:close/>
                </a:path>
                <a:path w="330835" h="90170">
                  <a:moveTo>
                    <a:pt x="330708" y="86868"/>
                  </a:moveTo>
                  <a:lnTo>
                    <a:pt x="4572" y="86868"/>
                  </a:lnTo>
                  <a:lnTo>
                    <a:pt x="4572" y="85344"/>
                  </a:lnTo>
                  <a:lnTo>
                    <a:pt x="326136" y="85344"/>
                  </a:lnTo>
                  <a:lnTo>
                    <a:pt x="326136" y="60960"/>
                  </a:lnTo>
                  <a:lnTo>
                    <a:pt x="284988" y="60960"/>
                  </a:lnTo>
                  <a:lnTo>
                    <a:pt x="283464" y="59436"/>
                  </a:lnTo>
                  <a:lnTo>
                    <a:pt x="283464" y="32004"/>
                  </a:lnTo>
                  <a:lnTo>
                    <a:pt x="143256" y="32004"/>
                  </a:lnTo>
                  <a:lnTo>
                    <a:pt x="129540" y="18288"/>
                  </a:lnTo>
                  <a:lnTo>
                    <a:pt x="85344" y="18288"/>
                  </a:lnTo>
                  <a:lnTo>
                    <a:pt x="73152" y="4572"/>
                  </a:lnTo>
                  <a:lnTo>
                    <a:pt x="79248" y="4572"/>
                  </a:lnTo>
                  <a:lnTo>
                    <a:pt x="88392" y="13716"/>
                  </a:lnTo>
                  <a:lnTo>
                    <a:pt x="131064" y="13716"/>
                  </a:lnTo>
                  <a:lnTo>
                    <a:pt x="144780" y="27432"/>
                  </a:lnTo>
                  <a:lnTo>
                    <a:pt x="286512" y="27432"/>
                  </a:lnTo>
                  <a:lnTo>
                    <a:pt x="288036" y="28956"/>
                  </a:lnTo>
                  <a:lnTo>
                    <a:pt x="288036" y="56388"/>
                  </a:lnTo>
                  <a:lnTo>
                    <a:pt x="329184" y="56388"/>
                  </a:lnTo>
                  <a:lnTo>
                    <a:pt x="330708" y="57912"/>
                  </a:lnTo>
                  <a:lnTo>
                    <a:pt x="330708" y="86868"/>
                  </a:lnTo>
                  <a:close/>
                </a:path>
                <a:path w="330835" h="90170">
                  <a:moveTo>
                    <a:pt x="329184" y="89916"/>
                  </a:moveTo>
                  <a:lnTo>
                    <a:pt x="3048" y="89916"/>
                  </a:lnTo>
                  <a:lnTo>
                    <a:pt x="3048" y="85344"/>
                  </a:lnTo>
                  <a:lnTo>
                    <a:pt x="4572" y="85344"/>
                  </a:lnTo>
                  <a:lnTo>
                    <a:pt x="4572" y="86868"/>
                  </a:lnTo>
                  <a:lnTo>
                    <a:pt x="330708" y="86868"/>
                  </a:lnTo>
                  <a:lnTo>
                    <a:pt x="330708" y="88392"/>
                  </a:lnTo>
                  <a:lnTo>
                    <a:pt x="329184" y="899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154424" y="8657856"/>
              <a:ext cx="243840" cy="30480"/>
            </a:xfrm>
            <a:custGeom>
              <a:avLst/>
              <a:gdLst/>
              <a:ahLst/>
              <a:cxnLst/>
              <a:rect l="l" t="t" r="r" b="b"/>
              <a:pathLst>
                <a:path w="243839" h="30479">
                  <a:moveTo>
                    <a:pt x="15240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5240" y="30480"/>
                  </a:lnTo>
                  <a:lnTo>
                    <a:pt x="15240" y="0"/>
                  </a:lnTo>
                  <a:close/>
                </a:path>
                <a:path w="243839" h="30479">
                  <a:moveTo>
                    <a:pt x="243840" y="7620"/>
                  </a:moveTo>
                  <a:lnTo>
                    <a:pt x="56388" y="7620"/>
                  </a:lnTo>
                  <a:lnTo>
                    <a:pt x="56388" y="22860"/>
                  </a:lnTo>
                  <a:lnTo>
                    <a:pt x="243840" y="22860"/>
                  </a:lnTo>
                  <a:lnTo>
                    <a:pt x="243840" y="762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152900" y="8656319"/>
              <a:ext cx="247015" cy="33020"/>
            </a:xfrm>
            <a:custGeom>
              <a:avLst/>
              <a:gdLst/>
              <a:ahLst/>
              <a:cxnLst/>
              <a:rect l="l" t="t" r="r" b="b"/>
              <a:pathLst>
                <a:path w="247014" h="33020">
                  <a:moveTo>
                    <a:pt x="246888" y="1270"/>
                  </a:moveTo>
                  <a:lnTo>
                    <a:pt x="245364" y="1270"/>
                  </a:lnTo>
                  <a:lnTo>
                    <a:pt x="245364" y="0"/>
                  </a:lnTo>
                  <a:lnTo>
                    <a:pt x="242316" y="0"/>
                  </a:lnTo>
                  <a:lnTo>
                    <a:pt x="242316" y="5080"/>
                  </a:lnTo>
                  <a:lnTo>
                    <a:pt x="242316" y="29210"/>
                  </a:lnTo>
                  <a:lnTo>
                    <a:pt x="4572" y="29210"/>
                  </a:lnTo>
                  <a:lnTo>
                    <a:pt x="4572" y="28956"/>
                  </a:lnTo>
                  <a:lnTo>
                    <a:pt x="4572" y="5080"/>
                  </a:lnTo>
                  <a:lnTo>
                    <a:pt x="242316" y="5080"/>
                  </a:lnTo>
                  <a:lnTo>
                    <a:pt x="242316" y="0"/>
                  </a:lnTo>
                  <a:lnTo>
                    <a:pt x="889" y="0"/>
                  </a:lnTo>
                  <a:lnTo>
                    <a:pt x="889" y="1270"/>
                  </a:lnTo>
                  <a:lnTo>
                    <a:pt x="0" y="1270"/>
                  </a:lnTo>
                  <a:lnTo>
                    <a:pt x="0" y="5080"/>
                  </a:lnTo>
                  <a:lnTo>
                    <a:pt x="0" y="29210"/>
                  </a:lnTo>
                  <a:lnTo>
                    <a:pt x="0" y="30480"/>
                  </a:lnTo>
                  <a:lnTo>
                    <a:pt x="0" y="31750"/>
                  </a:lnTo>
                  <a:lnTo>
                    <a:pt x="381" y="31750"/>
                  </a:lnTo>
                  <a:lnTo>
                    <a:pt x="381" y="33020"/>
                  </a:lnTo>
                  <a:lnTo>
                    <a:pt x="245364" y="33020"/>
                  </a:lnTo>
                  <a:lnTo>
                    <a:pt x="245364" y="31750"/>
                  </a:lnTo>
                  <a:lnTo>
                    <a:pt x="246888" y="31750"/>
                  </a:lnTo>
                  <a:lnTo>
                    <a:pt x="246888" y="30480"/>
                  </a:lnTo>
                  <a:lnTo>
                    <a:pt x="246888" y="29210"/>
                  </a:lnTo>
                  <a:lnTo>
                    <a:pt x="246888" y="5080"/>
                  </a:lnTo>
                  <a:lnTo>
                    <a:pt x="246888" y="1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159757" y="8482583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772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0A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51959" y="8511539"/>
              <a:ext cx="77724" cy="108204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4098035" y="8572499"/>
              <a:ext cx="58419" cy="114300"/>
            </a:xfrm>
            <a:custGeom>
              <a:avLst/>
              <a:gdLst/>
              <a:ahLst/>
              <a:cxnLst/>
              <a:rect l="l" t="t" r="r" b="b"/>
              <a:pathLst>
                <a:path w="58420" h="114300">
                  <a:moveTo>
                    <a:pt x="57912" y="114300"/>
                  </a:moveTo>
                  <a:lnTo>
                    <a:pt x="0" y="114300"/>
                  </a:lnTo>
                  <a:lnTo>
                    <a:pt x="0" y="42671"/>
                  </a:lnTo>
                  <a:lnTo>
                    <a:pt x="42672" y="0"/>
                  </a:lnTo>
                  <a:lnTo>
                    <a:pt x="57912" y="28955"/>
                  </a:lnTo>
                  <a:lnTo>
                    <a:pt x="57912" y="11430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096511" y="8570976"/>
              <a:ext cx="60960" cy="119380"/>
            </a:xfrm>
            <a:custGeom>
              <a:avLst/>
              <a:gdLst/>
              <a:ahLst/>
              <a:cxnLst/>
              <a:rect l="l" t="t" r="r" b="b"/>
              <a:pathLst>
                <a:path w="60960" h="119379">
                  <a:moveTo>
                    <a:pt x="1524" y="115824"/>
                  </a:moveTo>
                  <a:lnTo>
                    <a:pt x="0" y="115824"/>
                  </a:lnTo>
                  <a:lnTo>
                    <a:pt x="0" y="42672"/>
                  </a:lnTo>
                  <a:lnTo>
                    <a:pt x="42672" y="0"/>
                  </a:lnTo>
                  <a:lnTo>
                    <a:pt x="45720" y="0"/>
                  </a:lnTo>
                  <a:lnTo>
                    <a:pt x="47244" y="1524"/>
                  </a:lnTo>
                  <a:lnTo>
                    <a:pt x="49530" y="6096"/>
                  </a:lnTo>
                  <a:lnTo>
                    <a:pt x="44196" y="6096"/>
                  </a:lnTo>
                  <a:lnTo>
                    <a:pt x="4572" y="45720"/>
                  </a:lnTo>
                  <a:lnTo>
                    <a:pt x="4572" y="114300"/>
                  </a:lnTo>
                  <a:lnTo>
                    <a:pt x="1524" y="114300"/>
                  </a:lnTo>
                  <a:lnTo>
                    <a:pt x="1524" y="115824"/>
                  </a:lnTo>
                  <a:close/>
                </a:path>
                <a:path w="60960" h="119379">
                  <a:moveTo>
                    <a:pt x="60960" y="115824"/>
                  </a:moveTo>
                  <a:lnTo>
                    <a:pt x="4572" y="115824"/>
                  </a:lnTo>
                  <a:lnTo>
                    <a:pt x="4572" y="114300"/>
                  </a:lnTo>
                  <a:lnTo>
                    <a:pt x="56388" y="114300"/>
                  </a:lnTo>
                  <a:lnTo>
                    <a:pt x="56388" y="30480"/>
                  </a:lnTo>
                  <a:lnTo>
                    <a:pt x="44196" y="6096"/>
                  </a:lnTo>
                  <a:lnTo>
                    <a:pt x="49530" y="6096"/>
                  </a:lnTo>
                  <a:lnTo>
                    <a:pt x="60960" y="28956"/>
                  </a:lnTo>
                  <a:lnTo>
                    <a:pt x="60960" y="115824"/>
                  </a:lnTo>
                  <a:close/>
                </a:path>
                <a:path w="60960" h="119379">
                  <a:moveTo>
                    <a:pt x="59436" y="118872"/>
                  </a:moveTo>
                  <a:lnTo>
                    <a:pt x="1524" y="118872"/>
                  </a:lnTo>
                  <a:lnTo>
                    <a:pt x="1524" y="114300"/>
                  </a:lnTo>
                  <a:lnTo>
                    <a:pt x="4572" y="114300"/>
                  </a:lnTo>
                  <a:lnTo>
                    <a:pt x="4572" y="115824"/>
                  </a:lnTo>
                  <a:lnTo>
                    <a:pt x="60960" y="115824"/>
                  </a:lnTo>
                  <a:lnTo>
                    <a:pt x="60960" y="117348"/>
                  </a:lnTo>
                  <a:lnTo>
                    <a:pt x="59436" y="1188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084319" y="8741663"/>
              <a:ext cx="398145" cy="17145"/>
            </a:xfrm>
            <a:custGeom>
              <a:avLst/>
              <a:gdLst/>
              <a:ahLst/>
              <a:cxnLst/>
              <a:rect l="l" t="t" r="r" b="b"/>
              <a:pathLst>
                <a:path w="398145" h="17145">
                  <a:moveTo>
                    <a:pt x="397764" y="16764"/>
                  </a:moveTo>
                  <a:lnTo>
                    <a:pt x="0" y="16764"/>
                  </a:lnTo>
                  <a:lnTo>
                    <a:pt x="0" y="0"/>
                  </a:lnTo>
                  <a:lnTo>
                    <a:pt x="397764" y="0"/>
                  </a:lnTo>
                  <a:lnTo>
                    <a:pt x="397764" y="16764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082783" y="8740660"/>
              <a:ext cx="401320" cy="15240"/>
            </a:xfrm>
            <a:custGeom>
              <a:avLst/>
              <a:gdLst/>
              <a:ahLst/>
              <a:cxnLst/>
              <a:rect l="l" t="t" r="r" b="b"/>
              <a:pathLst>
                <a:path w="401320" h="15240">
                  <a:moveTo>
                    <a:pt x="400812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15240"/>
                  </a:lnTo>
                  <a:lnTo>
                    <a:pt x="4572" y="15240"/>
                  </a:lnTo>
                  <a:lnTo>
                    <a:pt x="4572" y="3810"/>
                  </a:lnTo>
                  <a:lnTo>
                    <a:pt x="400812" y="3810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23943" y="8482583"/>
              <a:ext cx="35052" cy="106680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4082783" y="8744470"/>
              <a:ext cx="401320" cy="15240"/>
            </a:xfrm>
            <a:custGeom>
              <a:avLst/>
              <a:gdLst/>
              <a:ahLst/>
              <a:cxnLst/>
              <a:rect l="l" t="t" r="r" b="b"/>
              <a:pathLst>
                <a:path w="401320" h="15240">
                  <a:moveTo>
                    <a:pt x="400812" y="0"/>
                  </a:moveTo>
                  <a:lnTo>
                    <a:pt x="396240" y="0"/>
                  </a:lnTo>
                  <a:lnTo>
                    <a:pt x="396240" y="11430"/>
                  </a:lnTo>
                  <a:lnTo>
                    <a:pt x="4572" y="11430"/>
                  </a:lnTo>
                  <a:lnTo>
                    <a:pt x="4572" y="10922"/>
                  </a:lnTo>
                  <a:lnTo>
                    <a:pt x="1524" y="10922"/>
                  </a:lnTo>
                  <a:lnTo>
                    <a:pt x="1524" y="11430"/>
                  </a:lnTo>
                  <a:lnTo>
                    <a:pt x="0" y="11430"/>
                  </a:lnTo>
                  <a:lnTo>
                    <a:pt x="0" y="13970"/>
                  </a:lnTo>
                  <a:lnTo>
                    <a:pt x="0" y="15240"/>
                  </a:lnTo>
                  <a:lnTo>
                    <a:pt x="400812" y="15240"/>
                  </a:lnTo>
                  <a:lnTo>
                    <a:pt x="400812" y="13970"/>
                  </a:lnTo>
                  <a:lnTo>
                    <a:pt x="400812" y="11430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4084319" y="8715755"/>
              <a:ext cx="398145" cy="26034"/>
            </a:xfrm>
            <a:custGeom>
              <a:avLst/>
              <a:gdLst/>
              <a:ahLst/>
              <a:cxnLst/>
              <a:rect l="l" t="t" r="r" b="b"/>
              <a:pathLst>
                <a:path w="398145" h="26034">
                  <a:moveTo>
                    <a:pt x="397764" y="25908"/>
                  </a:moveTo>
                  <a:lnTo>
                    <a:pt x="0" y="25908"/>
                  </a:lnTo>
                  <a:lnTo>
                    <a:pt x="0" y="0"/>
                  </a:lnTo>
                  <a:lnTo>
                    <a:pt x="397764" y="0"/>
                  </a:lnTo>
                  <a:lnTo>
                    <a:pt x="397764" y="25908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082783" y="8713736"/>
              <a:ext cx="401320" cy="29209"/>
            </a:xfrm>
            <a:custGeom>
              <a:avLst/>
              <a:gdLst/>
              <a:ahLst/>
              <a:cxnLst/>
              <a:rect l="l" t="t" r="r" b="b"/>
              <a:pathLst>
                <a:path w="401320" h="29209">
                  <a:moveTo>
                    <a:pt x="400812" y="0"/>
                  </a:moveTo>
                  <a:lnTo>
                    <a:pt x="396240" y="0"/>
                  </a:lnTo>
                  <a:lnTo>
                    <a:pt x="396240" y="5080"/>
                  </a:lnTo>
                  <a:lnTo>
                    <a:pt x="396240" y="25400"/>
                  </a:lnTo>
                  <a:lnTo>
                    <a:pt x="4572" y="25400"/>
                  </a:lnTo>
                  <a:lnTo>
                    <a:pt x="4572" y="24892"/>
                  </a:lnTo>
                  <a:lnTo>
                    <a:pt x="4572" y="5080"/>
                  </a:lnTo>
                  <a:lnTo>
                    <a:pt x="396240" y="5080"/>
                  </a:lnTo>
                  <a:lnTo>
                    <a:pt x="39624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25400"/>
                  </a:lnTo>
                  <a:lnTo>
                    <a:pt x="0" y="27940"/>
                  </a:lnTo>
                  <a:lnTo>
                    <a:pt x="0" y="29210"/>
                  </a:lnTo>
                  <a:lnTo>
                    <a:pt x="400812" y="29210"/>
                  </a:lnTo>
                  <a:lnTo>
                    <a:pt x="400812" y="27940"/>
                  </a:lnTo>
                  <a:lnTo>
                    <a:pt x="400812" y="25400"/>
                  </a:lnTo>
                  <a:lnTo>
                    <a:pt x="400812" y="5080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084320" y="8686812"/>
              <a:ext cx="398145" cy="29209"/>
            </a:xfrm>
            <a:custGeom>
              <a:avLst/>
              <a:gdLst/>
              <a:ahLst/>
              <a:cxnLst/>
              <a:rect l="l" t="t" r="r" b="b"/>
              <a:pathLst>
                <a:path w="398145" h="29209">
                  <a:moveTo>
                    <a:pt x="86868" y="0"/>
                  </a:moveTo>
                  <a:lnTo>
                    <a:pt x="0" y="0"/>
                  </a:lnTo>
                  <a:lnTo>
                    <a:pt x="0" y="28956"/>
                  </a:lnTo>
                  <a:lnTo>
                    <a:pt x="86868" y="28956"/>
                  </a:lnTo>
                  <a:lnTo>
                    <a:pt x="86868" y="0"/>
                  </a:lnTo>
                  <a:close/>
                </a:path>
                <a:path w="398145" h="29209">
                  <a:moveTo>
                    <a:pt x="397764" y="0"/>
                  </a:moveTo>
                  <a:lnTo>
                    <a:pt x="126492" y="0"/>
                  </a:lnTo>
                  <a:lnTo>
                    <a:pt x="126492" y="28956"/>
                  </a:lnTo>
                  <a:lnTo>
                    <a:pt x="397764" y="28956"/>
                  </a:lnTo>
                  <a:lnTo>
                    <a:pt x="397764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4082795" y="8685275"/>
              <a:ext cx="401320" cy="33655"/>
            </a:xfrm>
            <a:custGeom>
              <a:avLst/>
              <a:gdLst/>
              <a:ahLst/>
              <a:cxnLst/>
              <a:rect l="l" t="t" r="r" b="b"/>
              <a:pathLst>
                <a:path w="401320" h="33654">
                  <a:moveTo>
                    <a:pt x="399287" y="33528"/>
                  </a:moveTo>
                  <a:lnTo>
                    <a:pt x="1524" y="33528"/>
                  </a:lnTo>
                  <a:lnTo>
                    <a:pt x="0" y="32004"/>
                  </a:lnTo>
                  <a:lnTo>
                    <a:pt x="0" y="0"/>
                  </a:lnTo>
                  <a:lnTo>
                    <a:pt x="400811" y="0"/>
                  </a:lnTo>
                  <a:lnTo>
                    <a:pt x="400811" y="4572"/>
                  </a:lnTo>
                  <a:lnTo>
                    <a:pt x="4572" y="4572"/>
                  </a:lnTo>
                  <a:lnTo>
                    <a:pt x="4572" y="28956"/>
                  </a:lnTo>
                  <a:lnTo>
                    <a:pt x="1524" y="28956"/>
                  </a:lnTo>
                  <a:lnTo>
                    <a:pt x="1524" y="30480"/>
                  </a:lnTo>
                  <a:lnTo>
                    <a:pt x="400811" y="30480"/>
                  </a:lnTo>
                  <a:lnTo>
                    <a:pt x="400811" y="32004"/>
                  </a:lnTo>
                  <a:lnTo>
                    <a:pt x="399287" y="32004"/>
                  </a:lnTo>
                  <a:lnTo>
                    <a:pt x="399287" y="33528"/>
                  </a:lnTo>
                  <a:close/>
                </a:path>
                <a:path w="401320" h="33654">
                  <a:moveTo>
                    <a:pt x="400811" y="30480"/>
                  </a:moveTo>
                  <a:lnTo>
                    <a:pt x="4572" y="30480"/>
                  </a:lnTo>
                  <a:lnTo>
                    <a:pt x="4572" y="28956"/>
                  </a:lnTo>
                  <a:lnTo>
                    <a:pt x="396240" y="28956"/>
                  </a:lnTo>
                  <a:lnTo>
                    <a:pt x="396240" y="4572"/>
                  </a:lnTo>
                  <a:lnTo>
                    <a:pt x="400811" y="4572"/>
                  </a:lnTo>
                  <a:lnTo>
                    <a:pt x="400811" y="30480"/>
                  </a:lnTo>
                  <a:close/>
                </a:path>
                <a:path w="401320" h="33654">
                  <a:moveTo>
                    <a:pt x="4572" y="30480"/>
                  </a:moveTo>
                  <a:lnTo>
                    <a:pt x="1524" y="30480"/>
                  </a:lnTo>
                  <a:lnTo>
                    <a:pt x="1524" y="28956"/>
                  </a:lnTo>
                  <a:lnTo>
                    <a:pt x="4572" y="28956"/>
                  </a:lnTo>
                  <a:lnTo>
                    <a:pt x="4572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427219" y="8665463"/>
              <a:ext cx="43180" cy="15240"/>
            </a:xfrm>
            <a:custGeom>
              <a:avLst/>
              <a:gdLst/>
              <a:ahLst/>
              <a:cxnLst/>
              <a:rect l="l" t="t" r="r" b="b"/>
              <a:pathLst>
                <a:path w="43179" h="15240">
                  <a:moveTo>
                    <a:pt x="42672" y="15239"/>
                  </a:moveTo>
                  <a:lnTo>
                    <a:pt x="0" y="15239"/>
                  </a:lnTo>
                  <a:lnTo>
                    <a:pt x="0" y="0"/>
                  </a:lnTo>
                  <a:lnTo>
                    <a:pt x="42672" y="0"/>
                  </a:lnTo>
                  <a:lnTo>
                    <a:pt x="42672" y="15239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4425695" y="8663939"/>
              <a:ext cx="45720" cy="18415"/>
            </a:xfrm>
            <a:custGeom>
              <a:avLst/>
              <a:gdLst/>
              <a:ahLst/>
              <a:cxnLst/>
              <a:rect l="l" t="t" r="r" b="b"/>
              <a:pathLst>
                <a:path w="45720" h="18415">
                  <a:moveTo>
                    <a:pt x="45720" y="18288"/>
                  </a:moveTo>
                  <a:lnTo>
                    <a:pt x="0" y="18288"/>
                  </a:lnTo>
                  <a:lnTo>
                    <a:pt x="0" y="0"/>
                  </a:lnTo>
                  <a:lnTo>
                    <a:pt x="45720" y="0"/>
                  </a:lnTo>
                  <a:lnTo>
                    <a:pt x="45720" y="4572"/>
                  </a:lnTo>
                  <a:lnTo>
                    <a:pt x="4572" y="4572"/>
                  </a:lnTo>
                  <a:lnTo>
                    <a:pt x="4572" y="13716"/>
                  </a:lnTo>
                  <a:lnTo>
                    <a:pt x="1524" y="13716"/>
                  </a:lnTo>
                  <a:lnTo>
                    <a:pt x="1524" y="16764"/>
                  </a:lnTo>
                  <a:lnTo>
                    <a:pt x="45720" y="16764"/>
                  </a:lnTo>
                  <a:lnTo>
                    <a:pt x="45720" y="18288"/>
                  </a:lnTo>
                  <a:close/>
                </a:path>
                <a:path w="45720" h="18415">
                  <a:moveTo>
                    <a:pt x="45720" y="16764"/>
                  </a:moveTo>
                  <a:lnTo>
                    <a:pt x="4572" y="16764"/>
                  </a:lnTo>
                  <a:lnTo>
                    <a:pt x="4572" y="13716"/>
                  </a:lnTo>
                  <a:lnTo>
                    <a:pt x="41148" y="13716"/>
                  </a:lnTo>
                  <a:lnTo>
                    <a:pt x="41148" y="4572"/>
                  </a:lnTo>
                  <a:lnTo>
                    <a:pt x="45720" y="4572"/>
                  </a:lnTo>
                  <a:lnTo>
                    <a:pt x="45720" y="16764"/>
                  </a:lnTo>
                  <a:close/>
                </a:path>
                <a:path w="45720" h="18415">
                  <a:moveTo>
                    <a:pt x="4572" y="16764"/>
                  </a:moveTo>
                  <a:lnTo>
                    <a:pt x="1524" y="16764"/>
                  </a:lnTo>
                  <a:lnTo>
                    <a:pt x="1524" y="13716"/>
                  </a:lnTo>
                  <a:lnTo>
                    <a:pt x="4572" y="13716"/>
                  </a:lnTo>
                  <a:lnTo>
                    <a:pt x="4572" y="167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33087" y="8555735"/>
              <a:ext cx="24383" cy="33528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23943" y="8555735"/>
              <a:ext cx="33528" cy="33528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4226051" y="8502395"/>
              <a:ext cx="29209" cy="29209"/>
            </a:xfrm>
            <a:custGeom>
              <a:avLst/>
              <a:gdLst/>
              <a:ahLst/>
              <a:cxnLst/>
              <a:rect l="l" t="t" r="r" b="b"/>
              <a:pathLst>
                <a:path w="29210" h="29209">
                  <a:moveTo>
                    <a:pt x="28956" y="28955"/>
                  </a:moveTo>
                  <a:lnTo>
                    <a:pt x="0" y="28955"/>
                  </a:lnTo>
                  <a:lnTo>
                    <a:pt x="0" y="0"/>
                  </a:lnTo>
                  <a:lnTo>
                    <a:pt x="28956" y="0"/>
                  </a:lnTo>
                  <a:lnTo>
                    <a:pt x="28956" y="28955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224527" y="850087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4">
                  <a:moveTo>
                    <a:pt x="32004" y="32004"/>
                  </a:moveTo>
                  <a:lnTo>
                    <a:pt x="0" y="32004"/>
                  </a:lnTo>
                  <a:lnTo>
                    <a:pt x="0" y="0"/>
                  </a:lnTo>
                  <a:lnTo>
                    <a:pt x="32004" y="0"/>
                  </a:lnTo>
                  <a:lnTo>
                    <a:pt x="32004" y="4572"/>
                  </a:lnTo>
                  <a:lnTo>
                    <a:pt x="4572" y="4572"/>
                  </a:lnTo>
                  <a:lnTo>
                    <a:pt x="4572" y="27432"/>
                  </a:lnTo>
                  <a:lnTo>
                    <a:pt x="1524" y="27432"/>
                  </a:lnTo>
                  <a:lnTo>
                    <a:pt x="1524" y="28956"/>
                  </a:lnTo>
                  <a:lnTo>
                    <a:pt x="32004" y="28956"/>
                  </a:lnTo>
                  <a:lnTo>
                    <a:pt x="32004" y="32004"/>
                  </a:lnTo>
                  <a:close/>
                </a:path>
                <a:path w="32385" h="32384">
                  <a:moveTo>
                    <a:pt x="32004" y="28956"/>
                  </a:moveTo>
                  <a:lnTo>
                    <a:pt x="4572" y="28956"/>
                  </a:lnTo>
                  <a:lnTo>
                    <a:pt x="4572" y="27432"/>
                  </a:lnTo>
                  <a:lnTo>
                    <a:pt x="27432" y="27432"/>
                  </a:lnTo>
                  <a:lnTo>
                    <a:pt x="27432" y="4572"/>
                  </a:lnTo>
                  <a:lnTo>
                    <a:pt x="32004" y="4572"/>
                  </a:lnTo>
                  <a:lnTo>
                    <a:pt x="32004" y="28956"/>
                  </a:lnTo>
                  <a:close/>
                </a:path>
                <a:path w="32385" h="32384">
                  <a:moveTo>
                    <a:pt x="4572" y="28956"/>
                  </a:moveTo>
                  <a:lnTo>
                    <a:pt x="1524" y="28956"/>
                  </a:lnTo>
                  <a:lnTo>
                    <a:pt x="1524" y="27432"/>
                  </a:lnTo>
                  <a:lnTo>
                    <a:pt x="4572" y="27432"/>
                  </a:lnTo>
                  <a:lnTo>
                    <a:pt x="4572" y="289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210799" y="8487155"/>
              <a:ext cx="116205" cy="116205"/>
            </a:xfrm>
            <a:custGeom>
              <a:avLst/>
              <a:gdLst/>
              <a:ahLst/>
              <a:cxnLst/>
              <a:rect l="l" t="t" r="r" b="b"/>
              <a:pathLst>
                <a:path w="116204" h="116204">
                  <a:moveTo>
                    <a:pt x="115824" y="0"/>
                  </a:moveTo>
                  <a:lnTo>
                    <a:pt x="0" y="0"/>
                  </a:lnTo>
                  <a:lnTo>
                    <a:pt x="0" y="15252"/>
                  </a:lnTo>
                  <a:lnTo>
                    <a:pt x="0" y="115836"/>
                  </a:lnTo>
                  <a:lnTo>
                    <a:pt x="16764" y="115836"/>
                  </a:lnTo>
                  <a:lnTo>
                    <a:pt x="16764" y="15252"/>
                  </a:lnTo>
                  <a:lnTo>
                    <a:pt x="115824" y="15252"/>
                  </a:lnTo>
                  <a:lnTo>
                    <a:pt x="115824" y="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209287" y="8485631"/>
              <a:ext cx="119380" cy="119380"/>
            </a:xfrm>
            <a:custGeom>
              <a:avLst/>
              <a:gdLst/>
              <a:ahLst/>
              <a:cxnLst/>
              <a:rect l="l" t="t" r="r" b="b"/>
              <a:pathLst>
                <a:path w="119379" h="119379">
                  <a:moveTo>
                    <a:pt x="16764" y="118872"/>
                  </a:moveTo>
                  <a:lnTo>
                    <a:pt x="3048" y="118872"/>
                  </a:lnTo>
                  <a:lnTo>
                    <a:pt x="0" y="115824"/>
                  </a:lnTo>
                  <a:lnTo>
                    <a:pt x="0" y="1524"/>
                  </a:lnTo>
                  <a:lnTo>
                    <a:pt x="1524" y="1524"/>
                  </a:lnTo>
                  <a:lnTo>
                    <a:pt x="1524" y="0"/>
                  </a:lnTo>
                  <a:lnTo>
                    <a:pt x="118872" y="0"/>
                  </a:lnTo>
                  <a:lnTo>
                    <a:pt x="118872" y="4572"/>
                  </a:lnTo>
                  <a:lnTo>
                    <a:pt x="6096" y="4572"/>
                  </a:lnTo>
                  <a:lnTo>
                    <a:pt x="6096" y="112776"/>
                  </a:lnTo>
                  <a:lnTo>
                    <a:pt x="15240" y="112776"/>
                  </a:lnTo>
                  <a:lnTo>
                    <a:pt x="15240" y="115824"/>
                  </a:lnTo>
                  <a:lnTo>
                    <a:pt x="16764" y="115824"/>
                  </a:lnTo>
                  <a:lnTo>
                    <a:pt x="16764" y="118872"/>
                  </a:lnTo>
                  <a:close/>
                </a:path>
                <a:path w="119379" h="119379">
                  <a:moveTo>
                    <a:pt x="16764" y="115824"/>
                  </a:moveTo>
                  <a:lnTo>
                    <a:pt x="15240" y="115824"/>
                  </a:lnTo>
                  <a:lnTo>
                    <a:pt x="15240" y="15240"/>
                  </a:lnTo>
                  <a:lnTo>
                    <a:pt x="16764" y="13716"/>
                  </a:lnTo>
                  <a:lnTo>
                    <a:pt x="114300" y="13716"/>
                  </a:lnTo>
                  <a:lnTo>
                    <a:pt x="114300" y="4572"/>
                  </a:lnTo>
                  <a:lnTo>
                    <a:pt x="118872" y="4572"/>
                  </a:lnTo>
                  <a:lnTo>
                    <a:pt x="118872" y="18288"/>
                  </a:lnTo>
                  <a:lnTo>
                    <a:pt x="19812" y="18288"/>
                  </a:lnTo>
                  <a:lnTo>
                    <a:pt x="19812" y="112776"/>
                  </a:lnTo>
                  <a:lnTo>
                    <a:pt x="16764" y="112776"/>
                  </a:lnTo>
                  <a:lnTo>
                    <a:pt x="16764" y="115824"/>
                  </a:lnTo>
                  <a:close/>
                </a:path>
                <a:path w="119379" h="119379">
                  <a:moveTo>
                    <a:pt x="19812" y="115824"/>
                  </a:moveTo>
                  <a:lnTo>
                    <a:pt x="16764" y="115824"/>
                  </a:lnTo>
                  <a:lnTo>
                    <a:pt x="16764" y="112776"/>
                  </a:lnTo>
                  <a:lnTo>
                    <a:pt x="19812" y="112776"/>
                  </a:lnTo>
                  <a:lnTo>
                    <a:pt x="1981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130039" y="8380476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6387" y="114300"/>
                  </a:moveTo>
                  <a:lnTo>
                    <a:pt x="10667" y="91439"/>
                  </a:lnTo>
                  <a:lnTo>
                    <a:pt x="0" y="56387"/>
                  </a:lnTo>
                  <a:lnTo>
                    <a:pt x="3047" y="39624"/>
                  </a:lnTo>
                  <a:lnTo>
                    <a:pt x="10667" y="22859"/>
                  </a:lnTo>
                  <a:lnTo>
                    <a:pt x="22859" y="10668"/>
                  </a:lnTo>
                  <a:lnTo>
                    <a:pt x="39623" y="3048"/>
                  </a:lnTo>
                  <a:lnTo>
                    <a:pt x="56387" y="0"/>
                  </a:lnTo>
                  <a:lnTo>
                    <a:pt x="74675" y="3048"/>
                  </a:lnTo>
                  <a:lnTo>
                    <a:pt x="91439" y="10668"/>
                  </a:lnTo>
                  <a:lnTo>
                    <a:pt x="103631" y="22859"/>
                  </a:lnTo>
                  <a:lnTo>
                    <a:pt x="111251" y="39624"/>
                  </a:lnTo>
                  <a:lnTo>
                    <a:pt x="114299" y="56387"/>
                  </a:lnTo>
                  <a:lnTo>
                    <a:pt x="111251" y="74676"/>
                  </a:lnTo>
                  <a:lnTo>
                    <a:pt x="103631" y="91439"/>
                  </a:lnTo>
                  <a:lnTo>
                    <a:pt x="91439" y="103632"/>
                  </a:lnTo>
                  <a:lnTo>
                    <a:pt x="74675" y="111252"/>
                  </a:lnTo>
                  <a:lnTo>
                    <a:pt x="56387" y="11430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126991" y="8377427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>
                  <a:moveTo>
                    <a:pt x="60960" y="120396"/>
                  </a:moveTo>
                  <a:lnTo>
                    <a:pt x="59436" y="120396"/>
                  </a:lnTo>
                  <a:lnTo>
                    <a:pt x="41148" y="117348"/>
                  </a:lnTo>
                  <a:lnTo>
                    <a:pt x="24384" y="108204"/>
                  </a:lnTo>
                  <a:lnTo>
                    <a:pt x="12192" y="96012"/>
                  </a:lnTo>
                  <a:lnTo>
                    <a:pt x="12192" y="94488"/>
                  </a:lnTo>
                  <a:lnTo>
                    <a:pt x="3048" y="79248"/>
                  </a:lnTo>
                  <a:lnTo>
                    <a:pt x="0" y="60960"/>
                  </a:lnTo>
                  <a:lnTo>
                    <a:pt x="0" y="59436"/>
                  </a:lnTo>
                  <a:lnTo>
                    <a:pt x="24384" y="12192"/>
                  </a:lnTo>
                  <a:lnTo>
                    <a:pt x="59436" y="0"/>
                  </a:lnTo>
                  <a:lnTo>
                    <a:pt x="60198" y="2286"/>
                  </a:lnTo>
                  <a:lnTo>
                    <a:pt x="59436" y="4572"/>
                  </a:lnTo>
                  <a:lnTo>
                    <a:pt x="60960" y="4572"/>
                  </a:lnTo>
                  <a:lnTo>
                    <a:pt x="15240" y="27432"/>
                  </a:lnTo>
                  <a:lnTo>
                    <a:pt x="4572" y="59436"/>
                  </a:lnTo>
                  <a:lnTo>
                    <a:pt x="7620" y="77724"/>
                  </a:lnTo>
                  <a:lnTo>
                    <a:pt x="15240" y="92964"/>
                  </a:lnTo>
                  <a:lnTo>
                    <a:pt x="27432" y="105156"/>
                  </a:lnTo>
                  <a:lnTo>
                    <a:pt x="42672" y="112776"/>
                  </a:lnTo>
                  <a:lnTo>
                    <a:pt x="59436" y="115824"/>
                  </a:lnTo>
                  <a:lnTo>
                    <a:pt x="81788" y="115824"/>
                  </a:lnTo>
                  <a:lnTo>
                    <a:pt x="79248" y="117348"/>
                  </a:lnTo>
                  <a:lnTo>
                    <a:pt x="60960" y="120396"/>
                  </a:lnTo>
                  <a:close/>
                </a:path>
                <a:path w="120650" h="120650">
                  <a:moveTo>
                    <a:pt x="81788" y="4572"/>
                  </a:moveTo>
                  <a:lnTo>
                    <a:pt x="60960" y="4572"/>
                  </a:lnTo>
                  <a:lnTo>
                    <a:pt x="60198" y="2286"/>
                  </a:lnTo>
                  <a:lnTo>
                    <a:pt x="60960" y="0"/>
                  </a:lnTo>
                  <a:lnTo>
                    <a:pt x="79248" y="3048"/>
                  </a:lnTo>
                  <a:lnTo>
                    <a:pt x="81788" y="4572"/>
                  </a:lnTo>
                  <a:close/>
                </a:path>
                <a:path w="120650" h="120650">
                  <a:moveTo>
                    <a:pt x="81788" y="115824"/>
                  </a:moveTo>
                  <a:lnTo>
                    <a:pt x="59436" y="115824"/>
                  </a:lnTo>
                  <a:lnTo>
                    <a:pt x="77724" y="112776"/>
                  </a:lnTo>
                  <a:lnTo>
                    <a:pt x="92964" y="105156"/>
                  </a:lnTo>
                  <a:lnTo>
                    <a:pt x="105156" y="92964"/>
                  </a:lnTo>
                  <a:lnTo>
                    <a:pt x="112776" y="77724"/>
                  </a:lnTo>
                  <a:lnTo>
                    <a:pt x="115824" y="59436"/>
                  </a:lnTo>
                  <a:lnTo>
                    <a:pt x="112776" y="42672"/>
                  </a:lnTo>
                  <a:lnTo>
                    <a:pt x="105156" y="27432"/>
                  </a:lnTo>
                  <a:lnTo>
                    <a:pt x="92964" y="15240"/>
                  </a:lnTo>
                  <a:lnTo>
                    <a:pt x="77724" y="7620"/>
                  </a:lnTo>
                  <a:lnTo>
                    <a:pt x="59436" y="4572"/>
                  </a:lnTo>
                  <a:lnTo>
                    <a:pt x="60198" y="2286"/>
                  </a:lnTo>
                  <a:lnTo>
                    <a:pt x="60960" y="4572"/>
                  </a:lnTo>
                  <a:lnTo>
                    <a:pt x="81788" y="4572"/>
                  </a:lnTo>
                  <a:lnTo>
                    <a:pt x="94488" y="12192"/>
                  </a:lnTo>
                  <a:lnTo>
                    <a:pt x="96012" y="12192"/>
                  </a:lnTo>
                  <a:lnTo>
                    <a:pt x="108204" y="24384"/>
                  </a:lnTo>
                  <a:lnTo>
                    <a:pt x="117348" y="41148"/>
                  </a:lnTo>
                  <a:lnTo>
                    <a:pt x="120396" y="59436"/>
                  </a:lnTo>
                  <a:lnTo>
                    <a:pt x="120396" y="60960"/>
                  </a:lnTo>
                  <a:lnTo>
                    <a:pt x="117348" y="79248"/>
                  </a:lnTo>
                  <a:lnTo>
                    <a:pt x="108204" y="94488"/>
                  </a:lnTo>
                  <a:lnTo>
                    <a:pt x="108204" y="96012"/>
                  </a:lnTo>
                  <a:lnTo>
                    <a:pt x="96012" y="108204"/>
                  </a:lnTo>
                  <a:lnTo>
                    <a:pt x="94488" y="108204"/>
                  </a:lnTo>
                  <a:lnTo>
                    <a:pt x="81788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4119371" y="8380476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6387" y="114300"/>
                  </a:moveTo>
                  <a:lnTo>
                    <a:pt x="10667" y="91439"/>
                  </a:lnTo>
                  <a:lnTo>
                    <a:pt x="0" y="56387"/>
                  </a:lnTo>
                  <a:lnTo>
                    <a:pt x="3047" y="39624"/>
                  </a:lnTo>
                  <a:lnTo>
                    <a:pt x="10667" y="22859"/>
                  </a:lnTo>
                  <a:lnTo>
                    <a:pt x="22859" y="10668"/>
                  </a:lnTo>
                  <a:lnTo>
                    <a:pt x="38099" y="3048"/>
                  </a:lnTo>
                  <a:lnTo>
                    <a:pt x="56387" y="0"/>
                  </a:lnTo>
                  <a:lnTo>
                    <a:pt x="74675" y="3048"/>
                  </a:lnTo>
                  <a:lnTo>
                    <a:pt x="89915" y="10668"/>
                  </a:lnTo>
                  <a:lnTo>
                    <a:pt x="102107" y="22859"/>
                  </a:lnTo>
                  <a:lnTo>
                    <a:pt x="111251" y="39624"/>
                  </a:lnTo>
                  <a:lnTo>
                    <a:pt x="114299" y="56387"/>
                  </a:lnTo>
                  <a:lnTo>
                    <a:pt x="111251" y="74676"/>
                  </a:lnTo>
                  <a:lnTo>
                    <a:pt x="102107" y="91439"/>
                  </a:lnTo>
                  <a:lnTo>
                    <a:pt x="89915" y="103632"/>
                  </a:lnTo>
                  <a:lnTo>
                    <a:pt x="74675" y="111252"/>
                  </a:lnTo>
                  <a:lnTo>
                    <a:pt x="56387" y="11430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116323" y="8377427"/>
              <a:ext cx="119380" cy="120650"/>
            </a:xfrm>
            <a:custGeom>
              <a:avLst/>
              <a:gdLst/>
              <a:ahLst/>
              <a:cxnLst/>
              <a:rect l="l" t="t" r="r" b="b"/>
              <a:pathLst>
                <a:path w="119379" h="120650">
                  <a:moveTo>
                    <a:pt x="60960" y="120396"/>
                  </a:moveTo>
                  <a:lnTo>
                    <a:pt x="59436" y="120396"/>
                  </a:lnTo>
                  <a:lnTo>
                    <a:pt x="41148" y="117348"/>
                  </a:lnTo>
                  <a:lnTo>
                    <a:pt x="24384" y="108204"/>
                  </a:lnTo>
                  <a:lnTo>
                    <a:pt x="12192" y="96012"/>
                  </a:lnTo>
                  <a:lnTo>
                    <a:pt x="12192" y="94488"/>
                  </a:lnTo>
                  <a:lnTo>
                    <a:pt x="3048" y="79248"/>
                  </a:lnTo>
                  <a:lnTo>
                    <a:pt x="0" y="60960"/>
                  </a:lnTo>
                  <a:lnTo>
                    <a:pt x="0" y="59436"/>
                  </a:lnTo>
                  <a:lnTo>
                    <a:pt x="24384" y="12192"/>
                  </a:lnTo>
                  <a:lnTo>
                    <a:pt x="59436" y="0"/>
                  </a:lnTo>
                  <a:lnTo>
                    <a:pt x="60198" y="2286"/>
                  </a:lnTo>
                  <a:lnTo>
                    <a:pt x="59436" y="4572"/>
                  </a:lnTo>
                  <a:lnTo>
                    <a:pt x="60960" y="4572"/>
                  </a:lnTo>
                  <a:lnTo>
                    <a:pt x="15240" y="27432"/>
                  </a:lnTo>
                  <a:lnTo>
                    <a:pt x="4572" y="59436"/>
                  </a:lnTo>
                  <a:lnTo>
                    <a:pt x="7620" y="77724"/>
                  </a:lnTo>
                  <a:lnTo>
                    <a:pt x="15240" y="92964"/>
                  </a:lnTo>
                  <a:lnTo>
                    <a:pt x="27432" y="105156"/>
                  </a:lnTo>
                  <a:lnTo>
                    <a:pt x="42672" y="112776"/>
                  </a:lnTo>
                  <a:lnTo>
                    <a:pt x="59436" y="115824"/>
                  </a:lnTo>
                  <a:lnTo>
                    <a:pt x="81788" y="115824"/>
                  </a:lnTo>
                  <a:lnTo>
                    <a:pt x="79248" y="117348"/>
                  </a:lnTo>
                  <a:lnTo>
                    <a:pt x="77724" y="117348"/>
                  </a:lnTo>
                  <a:lnTo>
                    <a:pt x="60960" y="120396"/>
                  </a:lnTo>
                  <a:close/>
                </a:path>
                <a:path w="119379" h="120650">
                  <a:moveTo>
                    <a:pt x="81788" y="4572"/>
                  </a:moveTo>
                  <a:lnTo>
                    <a:pt x="60960" y="4572"/>
                  </a:lnTo>
                  <a:lnTo>
                    <a:pt x="60198" y="2286"/>
                  </a:lnTo>
                  <a:lnTo>
                    <a:pt x="60960" y="0"/>
                  </a:lnTo>
                  <a:lnTo>
                    <a:pt x="77724" y="3048"/>
                  </a:lnTo>
                  <a:lnTo>
                    <a:pt x="79248" y="3048"/>
                  </a:lnTo>
                  <a:lnTo>
                    <a:pt x="81788" y="4572"/>
                  </a:lnTo>
                  <a:close/>
                </a:path>
                <a:path w="119379" h="120650">
                  <a:moveTo>
                    <a:pt x="81788" y="115824"/>
                  </a:moveTo>
                  <a:lnTo>
                    <a:pt x="59436" y="115824"/>
                  </a:lnTo>
                  <a:lnTo>
                    <a:pt x="77724" y="112776"/>
                  </a:lnTo>
                  <a:lnTo>
                    <a:pt x="91440" y="105156"/>
                  </a:lnTo>
                  <a:lnTo>
                    <a:pt x="103632" y="92964"/>
                  </a:lnTo>
                  <a:lnTo>
                    <a:pt x="111252" y="77724"/>
                  </a:lnTo>
                  <a:lnTo>
                    <a:pt x="114300" y="59436"/>
                  </a:lnTo>
                  <a:lnTo>
                    <a:pt x="111252" y="42672"/>
                  </a:lnTo>
                  <a:lnTo>
                    <a:pt x="103632" y="27432"/>
                  </a:lnTo>
                  <a:lnTo>
                    <a:pt x="91440" y="15240"/>
                  </a:lnTo>
                  <a:lnTo>
                    <a:pt x="77724" y="7620"/>
                  </a:lnTo>
                  <a:lnTo>
                    <a:pt x="59436" y="4572"/>
                  </a:lnTo>
                  <a:lnTo>
                    <a:pt x="60198" y="2286"/>
                  </a:lnTo>
                  <a:lnTo>
                    <a:pt x="60960" y="4572"/>
                  </a:lnTo>
                  <a:lnTo>
                    <a:pt x="81788" y="4572"/>
                  </a:lnTo>
                  <a:lnTo>
                    <a:pt x="94488" y="12192"/>
                  </a:lnTo>
                  <a:lnTo>
                    <a:pt x="108204" y="24384"/>
                  </a:lnTo>
                  <a:lnTo>
                    <a:pt x="115824" y="41148"/>
                  </a:lnTo>
                  <a:lnTo>
                    <a:pt x="118872" y="59436"/>
                  </a:lnTo>
                  <a:lnTo>
                    <a:pt x="118872" y="60960"/>
                  </a:lnTo>
                  <a:lnTo>
                    <a:pt x="115824" y="79248"/>
                  </a:lnTo>
                  <a:lnTo>
                    <a:pt x="108204" y="94488"/>
                  </a:lnTo>
                  <a:lnTo>
                    <a:pt x="108204" y="96012"/>
                  </a:lnTo>
                  <a:lnTo>
                    <a:pt x="94488" y="108204"/>
                  </a:lnTo>
                  <a:lnTo>
                    <a:pt x="81788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169663" y="8601455"/>
              <a:ext cx="43180" cy="114300"/>
            </a:xfrm>
            <a:custGeom>
              <a:avLst/>
              <a:gdLst/>
              <a:ahLst/>
              <a:cxnLst/>
              <a:rect l="l" t="t" r="r" b="b"/>
              <a:pathLst>
                <a:path w="43179" h="114300">
                  <a:moveTo>
                    <a:pt x="42671" y="114300"/>
                  </a:moveTo>
                  <a:lnTo>
                    <a:pt x="0" y="114300"/>
                  </a:lnTo>
                  <a:lnTo>
                    <a:pt x="0" y="0"/>
                  </a:lnTo>
                  <a:lnTo>
                    <a:pt x="42671" y="0"/>
                  </a:lnTo>
                  <a:lnTo>
                    <a:pt x="42671" y="11430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168140" y="8599931"/>
              <a:ext cx="45720" cy="119380"/>
            </a:xfrm>
            <a:custGeom>
              <a:avLst/>
              <a:gdLst/>
              <a:ahLst/>
              <a:cxnLst/>
              <a:rect l="l" t="t" r="r" b="b"/>
              <a:pathLst>
                <a:path w="45720" h="119379">
                  <a:moveTo>
                    <a:pt x="45720" y="0"/>
                  </a:moveTo>
                  <a:lnTo>
                    <a:pt x="41148" y="0"/>
                  </a:lnTo>
                  <a:lnTo>
                    <a:pt x="41148" y="4572"/>
                  </a:lnTo>
                  <a:lnTo>
                    <a:pt x="41148" y="13728"/>
                  </a:lnTo>
                  <a:lnTo>
                    <a:pt x="41148" y="112776"/>
                  </a:lnTo>
                  <a:lnTo>
                    <a:pt x="4572" y="112776"/>
                  </a:lnTo>
                  <a:lnTo>
                    <a:pt x="4572" y="103644"/>
                  </a:lnTo>
                  <a:lnTo>
                    <a:pt x="41148" y="103644"/>
                  </a:lnTo>
                  <a:lnTo>
                    <a:pt x="41148" y="99072"/>
                  </a:lnTo>
                  <a:lnTo>
                    <a:pt x="4572" y="99072"/>
                  </a:lnTo>
                  <a:lnTo>
                    <a:pt x="4572" y="89928"/>
                  </a:lnTo>
                  <a:lnTo>
                    <a:pt x="41148" y="89928"/>
                  </a:lnTo>
                  <a:lnTo>
                    <a:pt x="41148" y="85356"/>
                  </a:lnTo>
                  <a:lnTo>
                    <a:pt x="4572" y="85356"/>
                  </a:lnTo>
                  <a:lnTo>
                    <a:pt x="4572" y="74676"/>
                  </a:lnTo>
                  <a:lnTo>
                    <a:pt x="41148" y="74676"/>
                  </a:lnTo>
                  <a:lnTo>
                    <a:pt x="41148" y="70116"/>
                  </a:lnTo>
                  <a:lnTo>
                    <a:pt x="4572" y="70116"/>
                  </a:lnTo>
                  <a:lnTo>
                    <a:pt x="4572" y="60972"/>
                  </a:lnTo>
                  <a:lnTo>
                    <a:pt x="41148" y="60972"/>
                  </a:lnTo>
                  <a:lnTo>
                    <a:pt x="41148" y="56400"/>
                  </a:lnTo>
                  <a:lnTo>
                    <a:pt x="4572" y="56400"/>
                  </a:lnTo>
                  <a:lnTo>
                    <a:pt x="4572" y="47256"/>
                  </a:lnTo>
                  <a:lnTo>
                    <a:pt x="41148" y="47256"/>
                  </a:lnTo>
                  <a:lnTo>
                    <a:pt x="41148" y="42684"/>
                  </a:lnTo>
                  <a:lnTo>
                    <a:pt x="4572" y="42684"/>
                  </a:lnTo>
                  <a:lnTo>
                    <a:pt x="4572" y="32016"/>
                  </a:lnTo>
                  <a:lnTo>
                    <a:pt x="41148" y="32016"/>
                  </a:lnTo>
                  <a:lnTo>
                    <a:pt x="41148" y="28968"/>
                  </a:lnTo>
                  <a:lnTo>
                    <a:pt x="4572" y="28968"/>
                  </a:lnTo>
                  <a:lnTo>
                    <a:pt x="4572" y="18300"/>
                  </a:lnTo>
                  <a:lnTo>
                    <a:pt x="41148" y="18300"/>
                  </a:lnTo>
                  <a:lnTo>
                    <a:pt x="41148" y="13728"/>
                  </a:lnTo>
                  <a:lnTo>
                    <a:pt x="4572" y="13728"/>
                  </a:lnTo>
                  <a:lnTo>
                    <a:pt x="4572" y="4572"/>
                  </a:lnTo>
                  <a:lnTo>
                    <a:pt x="41148" y="4572"/>
                  </a:lnTo>
                  <a:lnTo>
                    <a:pt x="41148" y="0"/>
                  </a:lnTo>
                  <a:lnTo>
                    <a:pt x="0" y="0"/>
                  </a:lnTo>
                  <a:lnTo>
                    <a:pt x="0" y="117348"/>
                  </a:lnTo>
                  <a:lnTo>
                    <a:pt x="1524" y="118872"/>
                  </a:lnTo>
                  <a:lnTo>
                    <a:pt x="44196" y="118872"/>
                  </a:lnTo>
                  <a:lnTo>
                    <a:pt x="45720" y="117348"/>
                  </a:lnTo>
                  <a:lnTo>
                    <a:pt x="45720" y="115824"/>
                  </a:lnTo>
                  <a:lnTo>
                    <a:pt x="45720" y="4572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437887" y="8628887"/>
              <a:ext cx="17145" cy="30480"/>
            </a:xfrm>
            <a:custGeom>
              <a:avLst/>
              <a:gdLst/>
              <a:ahLst/>
              <a:cxnLst/>
              <a:rect l="l" t="t" r="r" b="b"/>
              <a:pathLst>
                <a:path w="17145" h="30479">
                  <a:moveTo>
                    <a:pt x="16763" y="30480"/>
                  </a:moveTo>
                  <a:lnTo>
                    <a:pt x="0" y="30480"/>
                  </a:lnTo>
                  <a:lnTo>
                    <a:pt x="0" y="0"/>
                  </a:lnTo>
                  <a:lnTo>
                    <a:pt x="16763" y="0"/>
                  </a:lnTo>
                  <a:lnTo>
                    <a:pt x="16763" y="3048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436363" y="8627363"/>
              <a:ext cx="20320" cy="33655"/>
            </a:xfrm>
            <a:custGeom>
              <a:avLst/>
              <a:gdLst/>
              <a:ahLst/>
              <a:cxnLst/>
              <a:rect l="l" t="t" r="r" b="b"/>
              <a:pathLst>
                <a:path w="20320" h="33654">
                  <a:moveTo>
                    <a:pt x="18288" y="1524"/>
                  </a:moveTo>
                  <a:lnTo>
                    <a:pt x="1524" y="1524"/>
                  </a:lnTo>
                  <a:lnTo>
                    <a:pt x="1524" y="0"/>
                  </a:lnTo>
                  <a:lnTo>
                    <a:pt x="18288" y="0"/>
                  </a:lnTo>
                  <a:lnTo>
                    <a:pt x="18288" y="1524"/>
                  </a:lnTo>
                  <a:close/>
                </a:path>
                <a:path w="20320" h="33654">
                  <a:moveTo>
                    <a:pt x="18288" y="33528"/>
                  </a:moveTo>
                  <a:lnTo>
                    <a:pt x="1524" y="33528"/>
                  </a:lnTo>
                  <a:lnTo>
                    <a:pt x="0" y="32004"/>
                  </a:lnTo>
                  <a:lnTo>
                    <a:pt x="0" y="1524"/>
                  </a:lnTo>
                  <a:lnTo>
                    <a:pt x="19812" y="1524"/>
                  </a:lnTo>
                  <a:lnTo>
                    <a:pt x="19812" y="4572"/>
                  </a:lnTo>
                  <a:lnTo>
                    <a:pt x="4572" y="4572"/>
                  </a:lnTo>
                  <a:lnTo>
                    <a:pt x="4572" y="28956"/>
                  </a:lnTo>
                  <a:lnTo>
                    <a:pt x="3048" y="28956"/>
                  </a:lnTo>
                  <a:lnTo>
                    <a:pt x="3048" y="32004"/>
                  </a:lnTo>
                  <a:lnTo>
                    <a:pt x="19812" y="32004"/>
                  </a:lnTo>
                  <a:lnTo>
                    <a:pt x="18288" y="33528"/>
                  </a:lnTo>
                  <a:close/>
                </a:path>
                <a:path w="20320" h="33654">
                  <a:moveTo>
                    <a:pt x="19812" y="32004"/>
                  </a:moveTo>
                  <a:lnTo>
                    <a:pt x="4572" y="32004"/>
                  </a:lnTo>
                  <a:lnTo>
                    <a:pt x="4572" y="28956"/>
                  </a:lnTo>
                  <a:lnTo>
                    <a:pt x="15240" y="28956"/>
                  </a:lnTo>
                  <a:lnTo>
                    <a:pt x="15240" y="4572"/>
                  </a:lnTo>
                  <a:lnTo>
                    <a:pt x="19812" y="4572"/>
                  </a:lnTo>
                  <a:lnTo>
                    <a:pt x="19812" y="32004"/>
                  </a:lnTo>
                  <a:close/>
                </a:path>
                <a:path w="20320" h="33654">
                  <a:moveTo>
                    <a:pt x="4572" y="32004"/>
                  </a:moveTo>
                  <a:lnTo>
                    <a:pt x="3048" y="32004"/>
                  </a:lnTo>
                  <a:lnTo>
                    <a:pt x="3048" y="28956"/>
                  </a:lnTo>
                  <a:lnTo>
                    <a:pt x="4572" y="28956"/>
                  </a:lnTo>
                  <a:lnTo>
                    <a:pt x="4572" y="32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19015" y="8313419"/>
              <a:ext cx="76200" cy="83819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4181856" y="8188451"/>
              <a:ext cx="231775" cy="365760"/>
            </a:xfrm>
            <a:custGeom>
              <a:avLst/>
              <a:gdLst/>
              <a:ahLst/>
              <a:cxnLst/>
              <a:rect l="l" t="t" r="r" b="b"/>
              <a:pathLst>
                <a:path w="231775" h="365759">
                  <a:moveTo>
                    <a:pt x="224027" y="365760"/>
                  </a:moveTo>
                  <a:lnTo>
                    <a:pt x="213359" y="365760"/>
                  </a:lnTo>
                  <a:lnTo>
                    <a:pt x="199644" y="361187"/>
                  </a:lnTo>
                  <a:lnTo>
                    <a:pt x="143255" y="324612"/>
                  </a:lnTo>
                  <a:lnTo>
                    <a:pt x="92963" y="278892"/>
                  </a:lnTo>
                  <a:lnTo>
                    <a:pt x="53339" y="225551"/>
                  </a:lnTo>
                  <a:lnTo>
                    <a:pt x="32003" y="192024"/>
                  </a:lnTo>
                  <a:lnTo>
                    <a:pt x="10667" y="134112"/>
                  </a:lnTo>
                  <a:lnTo>
                    <a:pt x="1523" y="85344"/>
                  </a:lnTo>
                  <a:lnTo>
                    <a:pt x="0" y="65532"/>
                  </a:lnTo>
                  <a:lnTo>
                    <a:pt x="0" y="38100"/>
                  </a:lnTo>
                  <a:lnTo>
                    <a:pt x="3047" y="24384"/>
                  </a:lnTo>
                  <a:lnTo>
                    <a:pt x="6095" y="13716"/>
                  </a:lnTo>
                  <a:lnTo>
                    <a:pt x="15239" y="0"/>
                  </a:lnTo>
                  <a:lnTo>
                    <a:pt x="231647" y="361187"/>
                  </a:lnTo>
                  <a:lnTo>
                    <a:pt x="224027" y="36576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4178807" y="8186927"/>
              <a:ext cx="238125" cy="370840"/>
            </a:xfrm>
            <a:custGeom>
              <a:avLst/>
              <a:gdLst/>
              <a:ahLst/>
              <a:cxnLst/>
              <a:rect l="l" t="t" r="r" b="b"/>
              <a:pathLst>
                <a:path w="238125" h="370840">
                  <a:moveTo>
                    <a:pt x="214883" y="370332"/>
                  </a:moveTo>
                  <a:lnTo>
                    <a:pt x="167639" y="345948"/>
                  </a:lnTo>
                  <a:lnTo>
                    <a:pt x="118871" y="307848"/>
                  </a:lnTo>
                  <a:lnTo>
                    <a:pt x="94487" y="281940"/>
                  </a:lnTo>
                  <a:lnTo>
                    <a:pt x="92963" y="281940"/>
                  </a:lnTo>
                  <a:lnTo>
                    <a:pt x="76199" y="260604"/>
                  </a:lnTo>
                  <a:lnTo>
                    <a:pt x="54864" y="228600"/>
                  </a:lnTo>
                  <a:lnTo>
                    <a:pt x="33527" y="193548"/>
                  </a:lnTo>
                  <a:lnTo>
                    <a:pt x="19812" y="166116"/>
                  </a:lnTo>
                  <a:lnTo>
                    <a:pt x="19812" y="164592"/>
                  </a:lnTo>
                  <a:lnTo>
                    <a:pt x="10667" y="135636"/>
                  </a:lnTo>
                  <a:lnTo>
                    <a:pt x="6095" y="109728"/>
                  </a:lnTo>
                  <a:lnTo>
                    <a:pt x="3047" y="86868"/>
                  </a:lnTo>
                  <a:lnTo>
                    <a:pt x="0" y="68580"/>
                  </a:lnTo>
                  <a:lnTo>
                    <a:pt x="0" y="53340"/>
                  </a:lnTo>
                  <a:lnTo>
                    <a:pt x="1524" y="39624"/>
                  </a:lnTo>
                  <a:lnTo>
                    <a:pt x="1524" y="38100"/>
                  </a:lnTo>
                  <a:lnTo>
                    <a:pt x="4571" y="25908"/>
                  </a:lnTo>
                  <a:lnTo>
                    <a:pt x="7619" y="15240"/>
                  </a:lnTo>
                  <a:lnTo>
                    <a:pt x="7619" y="13716"/>
                  </a:lnTo>
                  <a:lnTo>
                    <a:pt x="15239" y="1524"/>
                  </a:lnTo>
                  <a:lnTo>
                    <a:pt x="16764" y="0"/>
                  </a:lnTo>
                  <a:lnTo>
                    <a:pt x="19812" y="0"/>
                  </a:lnTo>
                  <a:lnTo>
                    <a:pt x="19812" y="1524"/>
                  </a:lnTo>
                  <a:lnTo>
                    <a:pt x="22551" y="6096"/>
                  </a:lnTo>
                  <a:lnTo>
                    <a:pt x="18288" y="6096"/>
                  </a:lnTo>
                  <a:lnTo>
                    <a:pt x="12191" y="16764"/>
                  </a:lnTo>
                  <a:lnTo>
                    <a:pt x="9143" y="27432"/>
                  </a:lnTo>
                  <a:lnTo>
                    <a:pt x="6095" y="39624"/>
                  </a:lnTo>
                  <a:lnTo>
                    <a:pt x="4571" y="53340"/>
                  </a:lnTo>
                  <a:lnTo>
                    <a:pt x="4571" y="67056"/>
                  </a:lnTo>
                  <a:lnTo>
                    <a:pt x="7619" y="85344"/>
                  </a:lnTo>
                  <a:lnTo>
                    <a:pt x="10667" y="109728"/>
                  </a:lnTo>
                  <a:lnTo>
                    <a:pt x="24383" y="163068"/>
                  </a:lnTo>
                  <a:lnTo>
                    <a:pt x="57912" y="225552"/>
                  </a:lnTo>
                  <a:lnTo>
                    <a:pt x="79247" y="257556"/>
                  </a:lnTo>
                  <a:lnTo>
                    <a:pt x="121919" y="303276"/>
                  </a:lnTo>
                  <a:lnTo>
                    <a:pt x="170687" y="341376"/>
                  </a:lnTo>
                  <a:lnTo>
                    <a:pt x="216407" y="365760"/>
                  </a:lnTo>
                  <a:lnTo>
                    <a:pt x="214883" y="370332"/>
                  </a:lnTo>
                  <a:close/>
                </a:path>
                <a:path w="238125" h="370840">
                  <a:moveTo>
                    <a:pt x="227075" y="370332"/>
                  </a:moveTo>
                  <a:lnTo>
                    <a:pt x="216407" y="370332"/>
                  </a:lnTo>
                  <a:lnTo>
                    <a:pt x="216407" y="365760"/>
                  </a:lnTo>
                  <a:lnTo>
                    <a:pt x="225551" y="365760"/>
                  </a:lnTo>
                  <a:lnTo>
                    <a:pt x="231647" y="362712"/>
                  </a:lnTo>
                  <a:lnTo>
                    <a:pt x="18288" y="6096"/>
                  </a:lnTo>
                  <a:lnTo>
                    <a:pt x="22551" y="6096"/>
                  </a:lnTo>
                  <a:lnTo>
                    <a:pt x="236219" y="362712"/>
                  </a:lnTo>
                  <a:lnTo>
                    <a:pt x="237743" y="362712"/>
                  </a:lnTo>
                  <a:lnTo>
                    <a:pt x="236219" y="364236"/>
                  </a:lnTo>
                  <a:lnTo>
                    <a:pt x="236219" y="365760"/>
                  </a:lnTo>
                  <a:lnTo>
                    <a:pt x="227075" y="3703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4194047" y="8188451"/>
              <a:ext cx="219710" cy="361315"/>
            </a:xfrm>
            <a:custGeom>
              <a:avLst/>
              <a:gdLst/>
              <a:ahLst/>
              <a:cxnLst/>
              <a:rect l="l" t="t" r="r" b="b"/>
              <a:pathLst>
                <a:path w="219710" h="361315">
                  <a:moveTo>
                    <a:pt x="216407" y="361187"/>
                  </a:moveTo>
                  <a:lnTo>
                    <a:pt x="210312" y="359663"/>
                  </a:lnTo>
                  <a:lnTo>
                    <a:pt x="198119" y="352043"/>
                  </a:lnTo>
                  <a:lnTo>
                    <a:pt x="184404" y="344423"/>
                  </a:lnTo>
                  <a:lnTo>
                    <a:pt x="160019" y="327660"/>
                  </a:lnTo>
                  <a:lnTo>
                    <a:pt x="143256" y="313943"/>
                  </a:lnTo>
                  <a:lnTo>
                    <a:pt x="129540" y="298704"/>
                  </a:lnTo>
                  <a:lnTo>
                    <a:pt x="114300" y="284988"/>
                  </a:lnTo>
                  <a:lnTo>
                    <a:pt x="80772" y="246888"/>
                  </a:lnTo>
                  <a:lnTo>
                    <a:pt x="41148" y="187452"/>
                  </a:lnTo>
                  <a:lnTo>
                    <a:pt x="25908" y="152400"/>
                  </a:lnTo>
                  <a:lnTo>
                    <a:pt x="9144" y="99060"/>
                  </a:lnTo>
                  <a:lnTo>
                    <a:pt x="1524" y="41148"/>
                  </a:lnTo>
                  <a:lnTo>
                    <a:pt x="0" y="22859"/>
                  </a:lnTo>
                  <a:lnTo>
                    <a:pt x="0" y="6096"/>
                  </a:lnTo>
                  <a:lnTo>
                    <a:pt x="1524" y="0"/>
                  </a:lnTo>
                  <a:lnTo>
                    <a:pt x="10668" y="3048"/>
                  </a:lnTo>
                  <a:lnTo>
                    <a:pt x="32004" y="21336"/>
                  </a:lnTo>
                  <a:lnTo>
                    <a:pt x="47244" y="35052"/>
                  </a:lnTo>
                  <a:lnTo>
                    <a:pt x="96012" y="83820"/>
                  </a:lnTo>
                  <a:lnTo>
                    <a:pt x="114300" y="108204"/>
                  </a:lnTo>
                  <a:lnTo>
                    <a:pt x="128016" y="124968"/>
                  </a:lnTo>
                  <a:lnTo>
                    <a:pt x="146304" y="149352"/>
                  </a:lnTo>
                  <a:lnTo>
                    <a:pt x="158496" y="170688"/>
                  </a:lnTo>
                  <a:lnTo>
                    <a:pt x="169164" y="188976"/>
                  </a:lnTo>
                  <a:lnTo>
                    <a:pt x="179831" y="208788"/>
                  </a:lnTo>
                  <a:lnTo>
                    <a:pt x="185928" y="224028"/>
                  </a:lnTo>
                  <a:lnTo>
                    <a:pt x="193548" y="242316"/>
                  </a:lnTo>
                  <a:lnTo>
                    <a:pt x="201167" y="265176"/>
                  </a:lnTo>
                  <a:lnTo>
                    <a:pt x="205740" y="286512"/>
                  </a:lnTo>
                  <a:lnTo>
                    <a:pt x="210312" y="304800"/>
                  </a:lnTo>
                  <a:lnTo>
                    <a:pt x="213360" y="324612"/>
                  </a:lnTo>
                  <a:lnTo>
                    <a:pt x="216407" y="339852"/>
                  </a:lnTo>
                  <a:lnTo>
                    <a:pt x="219455" y="348995"/>
                  </a:lnTo>
                  <a:lnTo>
                    <a:pt x="219455" y="356615"/>
                  </a:lnTo>
                  <a:lnTo>
                    <a:pt x="216407" y="361187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192523" y="8185403"/>
              <a:ext cx="222885" cy="367665"/>
            </a:xfrm>
            <a:custGeom>
              <a:avLst/>
              <a:gdLst/>
              <a:ahLst/>
              <a:cxnLst/>
              <a:rect l="l" t="t" r="r" b="b"/>
              <a:pathLst>
                <a:path w="222885" h="367665">
                  <a:moveTo>
                    <a:pt x="222123" y="361187"/>
                  </a:moveTo>
                  <a:lnTo>
                    <a:pt x="216408" y="361187"/>
                  </a:lnTo>
                  <a:lnTo>
                    <a:pt x="217932" y="358140"/>
                  </a:lnTo>
                  <a:lnTo>
                    <a:pt x="217932" y="352044"/>
                  </a:lnTo>
                  <a:lnTo>
                    <a:pt x="213360" y="329184"/>
                  </a:lnTo>
                  <a:lnTo>
                    <a:pt x="210312" y="309372"/>
                  </a:lnTo>
                  <a:lnTo>
                    <a:pt x="205739" y="291084"/>
                  </a:lnTo>
                  <a:lnTo>
                    <a:pt x="199644" y="269748"/>
                  </a:lnTo>
                  <a:lnTo>
                    <a:pt x="193548" y="246888"/>
                  </a:lnTo>
                  <a:lnTo>
                    <a:pt x="184403" y="228600"/>
                  </a:lnTo>
                  <a:lnTo>
                    <a:pt x="158496" y="173736"/>
                  </a:lnTo>
                  <a:lnTo>
                    <a:pt x="128016" y="129540"/>
                  </a:lnTo>
                  <a:lnTo>
                    <a:pt x="114300" y="112776"/>
                  </a:lnTo>
                  <a:lnTo>
                    <a:pt x="96012" y="88392"/>
                  </a:lnTo>
                  <a:lnTo>
                    <a:pt x="59436" y="51816"/>
                  </a:lnTo>
                  <a:lnTo>
                    <a:pt x="45720" y="39624"/>
                  </a:lnTo>
                  <a:lnTo>
                    <a:pt x="32004" y="25908"/>
                  </a:lnTo>
                  <a:lnTo>
                    <a:pt x="21336" y="16764"/>
                  </a:lnTo>
                  <a:lnTo>
                    <a:pt x="12192" y="7620"/>
                  </a:lnTo>
                  <a:lnTo>
                    <a:pt x="5509" y="5392"/>
                  </a:lnTo>
                  <a:lnTo>
                    <a:pt x="6096" y="3048"/>
                  </a:lnTo>
                  <a:lnTo>
                    <a:pt x="3810" y="2286"/>
                  </a:lnTo>
                  <a:lnTo>
                    <a:pt x="4572" y="0"/>
                  </a:lnTo>
                  <a:lnTo>
                    <a:pt x="13716" y="3048"/>
                  </a:lnTo>
                  <a:lnTo>
                    <a:pt x="13716" y="4572"/>
                  </a:lnTo>
                  <a:lnTo>
                    <a:pt x="35052" y="22860"/>
                  </a:lnTo>
                  <a:lnTo>
                    <a:pt x="50292" y="36576"/>
                  </a:lnTo>
                  <a:lnTo>
                    <a:pt x="99060" y="85344"/>
                  </a:lnTo>
                  <a:lnTo>
                    <a:pt x="117348" y="109728"/>
                  </a:lnTo>
                  <a:lnTo>
                    <a:pt x="131064" y="126492"/>
                  </a:lnTo>
                  <a:lnTo>
                    <a:pt x="150876" y="152400"/>
                  </a:lnTo>
                  <a:lnTo>
                    <a:pt x="163068" y="172212"/>
                  </a:lnTo>
                  <a:lnTo>
                    <a:pt x="172212" y="190500"/>
                  </a:lnTo>
                  <a:lnTo>
                    <a:pt x="182879" y="210312"/>
                  </a:lnTo>
                  <a:lnTo>
                    <a:pt x="182879" y="211836"/>
                  </a:lnTo>
                  <a:lnTo>
                    <a:pt x="188976" y="227076"/>
                  </a:lnTo>
                  <a:lnTo>
                    <a:pt x="198120" y="245364"/>
                  </a:lnTo>
                  <a:lnTo>
                    <a:pt x="204215" y="268224"/>
                  </a:lnTo>
                  <a:lnTo>
                    <a:pt x="210312" y="289560"/>
                  </a:lnTo>
                  <a:lnTo>
                    <a:pt x="214884" y="307848"/>
                  </a:lnTo>
                  <a:lnTo>
                    <a:pt x="217932" y="327660"/>
                  </a:lnTo>
                  <a:lnTo>
                    <a:pt x="220979" y="342900"/>
                  </a:lnTo>
                  <a:lnTo>
                    <a:pt x="222503" y="352044"/>
                  </a:lnTo>
                  <a:lnTo>
                    <a:pt x="222503" y="359664"/>
                  </a:lnTo>
                  <a:lnTo>
                    <a:pt x="222123" y="361187"/>
                  </a:lnTo>
                  <a:close/>
                </a:path>
                <a:path w="222885" h="367665">
                  <a:moveTo>
                    <a:pt x="219456" y="367284"/>
                  </a:moveTo>
                  <a:lnTo>
                    <a:pt x="217932" y="367284"/>
                  </a:lnTo>
                  <a:lnTo>
                    <a:pt x="210312" y="365760"/>
                  </a:lnTo>
                  <a:lnTo>
                    <a:pt x="210312" y="364235"/>
                  </a:lnTo>
                  <a:lnTo>
                    <a:pt x="198120" y="358140"/>
                  </a:lnTo>
                  <a:lnTo>
                    <a:pt x="184403" y="350520"/>
                  </a:lnTo>
                  <a:lnTo>
                    <a:pt x="184403" y="348996"/>
                  </a:lnTo>
                  <a:lnTo>
                    <a:pt x="161544" y="332232"/>
                  </a:lnTo>
                  <a:lnTo>
                    <a:pt x="160020" y="332232"/>
                  </a:lnTo>
                  <a:lnTo>
                    <a:pt x="143256" y="318515"/>
                  </a:lnTo>
                  <a:lnTo>
                    <a:pt x="128016" y="304800"/>
                  </a:lnTo>
                  <a:lnTo>
                    <a:pt x="114300" y="289560"/>
                  </a:lnTo>
                  <a:lnTo>
                    <a:pt x="99060" y="274320"/>
                  </a:lnTo>
                  <a:lnTo>
                    <a:pt x="79248" y="251460"/>
                  </a:lnTo>
                  <a:lnTo>
                    <a:pt x="79248" y="249936"/>
                  </a:lnTo>
                  <a:lnTo>
                    <a:pt x="57912" y="220979"/>
                  </a:lnTo>
                  <a:lnTo>
                    <a:pt x="41148" y="192024"/>
                  </a:lnTo>
                  <a:lnTo>
                    <a:pt x="24384" y="156972"/>
                  </a:lnTo>
                  <a:lnTo>
                    <a:pt x="13716" y="126492"/>
                  </a:lnTo>
                  <a:lnTo>
                    <a:pt x="9144" y="102108"/>
                  </a:lnTo>
                  <a:lnTo>
                    <a:pt x="4572" y="79248"/>
                  </a:lnTo>
                  <a:lnTo>
                    <a:pt x="0" y="44196"/>
                  </a:lnTo>
                  <a:lnTo>
                    <a:pt x="0" y="9144"/>
                  </a:lnTo>
                  <a:lnTo>
                    <a:pt x="1524" y="1524"/>
                  </a:lnTo>
                  <a:lnTo>
                    <a:pt x="3810" y="2286"/>
                  </a:lnTo>
                  <a:lnTo>
                    <a:pt x="3048" y="4572"/>
                  </a:lnTo>
                  <a:lnTo>
                    <a:pt x="5509" y="5392"/>
                  </a:lnTo>
                  <a:lnTo>
                    <a:pt x="4572" y="9144"/>
                  </a:lnTo>
                  <a:lnTo>
                    <a:pt x="4572" y="44196"/>
                  </a:lnTo>
                  <a:lnTo>
                    <a:pt x="13716" y="102108"/>
                  </a:lnTo>
                  <a:lnTo>
                    <a:pt x="28956" y="155448"/>
                  </a:lnTo>
                  <a:lnTo>
                    <a:pt x="62484" y="217931"/>
                  </a:lnTo>
                  <a:lnTo>
                    <a:pt x="103632" y="271272"/>
                  </a:lnTo>
                  <a:lnTo>
                    <a:pt x="132588" y="300228"/>
                  </a:lnTo>
                  <a:lnTo>
                    <a:pt x="146304" y="315467"/>
                  </a:lnTo>
                  <a:lnTo>
                    <a:pt x="163068" y="329184"/>
                  </a:lnTo>
                  <a:lnTo>
                    <a:pt x="187452" y="345948"/>
                  </a:lnTo>
                  <a:lnTo>
                    <a:pt x="201168" y="353568"/>
                  </a:lnTo>
                  <a:lnTo>
                    <a:pt x="211836" y="361187"/>
                  </a:lnTo>
                  <a:lnTo>
                    <a:pt x="222123" y="361187"/>
                  </a:lnTo>
                  <a:lnTo>
                    <a:pt x="220979" y="365760"/>
                  </a:lnTo>
                  <a:lnTo>
                    <a:pt x="219456" y="367284"/>
                  </a:lnTo>
                  <a:close/>
                </a:path>
                <a:path w="222885" h="367665">
                  <a:moveTo>
                    <a:pt x="5509" y="5392"/>
                  </a:moveTo>
                  <a:lnTo>
                    <a:pt x="3048" y="4572"/>
                  </a:lnTo>
                  <a:lnTo>
                    <a:pt x="3810" y="2286"/>
                  </a:lnTo>
                  <a:lnTo>
                    <a:pt x="6096" y="3048"/>
                  </a:lnTo>
                  <a:lnTo>
                    <a:pt x="5509" y="53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201667" y="8279892"/>
              <a:ext cx="216535" cy="17145"/>
            </a:xfrm>
            <a:custGeom>
              <a:avLst/>
              <a:gdLst/>
              <a:ahLst/>
              <a:cxnLst/>
              <a:rect l="l" t="t" r="r" b="b"/>
              <a:pathLst>
                <a:path w="216535" h="17145">
                  <a:moveTo>
                    <a:pt x="216408" y="16763"/>
                  </a:moveTo>
                  <a:lnTo>
                    <a:pt x="0" y="16763"/>
                  </a:lnTo>
                  <a:lnTo>
                    <a:pt x="0" y="0"/>
                  </a:lnTo>
                  <a:lnTo>
                    <a:pt x="216408" y="0"/>
                  </a:lnTo>
                  <a:lnTo>
                    <a:pt x="216408" y="16763"/>
                  </a:lnTo>
                  <a:close/>
                </a:path>
              </a:pathLst>
            </a:custGeom>
            <a:solidFill>
              <a:srgbClr val="DF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4200143" y="8278367"/>
              <a:ext cx="219710" cy="20320"/>
            </a:xfrm>
            <a:custGeom>
              <a:avLst/>
              <a:gdLst/>
              <a:ahLst/>
              <a:cxnLst/>
              <a:rect l="l" t="t" r="r" b="b"/>
              <a:pathLst>
                <a:path w="219710" h="20320">
                  <a:moveTo>
                    <a:pt x="3048" y="2032"/>
                  </a:moveTo>
                  <a:lnTo>
                    <a:pt x="3048" y="0"/>
                  </a:lnTo>
                  <a:lnTo>
                    <a:pt x="38861" y="1524"/>
                  </a:lnTo>
                  <a:lnTo>
                    <a:pt x="4572" y="1524"/>
                  </a:lnTo>
                  <a:lnTo>
                    <a:pt x="3048" y="2032"/>
                  </a:lnTo>
                  <a:close/>
                </a:path>
                <a:path w="219710" h="20320">
                  <a:moveTo>
                    <a:pt x="218693" y="15240"/>
                  </a:moveTo>
                  <a:lnTo>
                    <a:pt x="213360" y="15240"/>
                  </a:lnTo>
                  <a:lnTo>
                    <a:pt x="214884" y="13716"/>
                  </a:lnTo>
                  <a:lnTo>
                    <a:pt x="3048" y="4572"/>
                  </a:lnTo>
                  <a:lnTo>
                    <a:pt x="3048" y="2032"/>
                  </a:lnTo>
                  <a:lnTo>
                    <a:pt x="4572" y="1524"/>
                  </a:lnTo>
                  <a:lnTo>
                    <a:pt x="5334" y="4572"/>
                  </a:lnTo>
                  <a:lnTo>
                    <a:pt x="110489" y="4572"/>
                  </a:lnTo>
                  <a:lnTo>
                    <a:pt x="217931" y="9144"/>
                  </a:lnTo>
                  <a:lnTo>
                    <a:pt x="219455" y="9144"/>
                  </a:lnTo>
                  <a:lnTo>
                    <a:pt x="219455" y="12192"/>
                  </a:lnTo>
                  <a:lnTo>
                    <a:pt x="218693" y="15240"/>
                  </a:lnTo>
                  <a:close/>
                </a:path>
                <a:path w="219710" h="20320">
                  <a:moveTo>
                    <a:pt x="110489" y="4572"/>
                  </a:moveTo>
                  <a:lnTo>
                    <a:pt x="5334" y="4572"/>
                  </a:lnTo>
                  <a:lnTo>
                    <a:pt x="4699" y="2032"/>
                  </a:lnTo>
                  <a:lnTo>
                    <a:pt x="4572" y="1524"/>
                  </a:lnTo>
                  <a:lnTo>
                    <a:pt x="38861" y="1524"/>
                  </a:lnTo>
                  <a:lnTo>
                    <a:pt x="110489" y="4572"/>
                  </a:lnTo>
                  <a:close/>
                </a:path>
                <a:path w="219710" h="20320">
                  <a:moveTo>
                    <a:pt x="216408" y="19812"/>
                  </a:moveTo>
                  <a:lnTo>
                    <a:pt x="3048" y="12192"/>
                  </a:lnTo>
                  <a:lnTo>
                    <a:pt x="1524" y="10668"/>
                  </a:lnTo>
                  <a:lnTo>
                    <a:pt x="1524" y="9144"/>
                  </a:lnTo>
                  <a:lnTo>
                    <a:pt x="0" y="3048"/>
                  </a:lnTo>
                  <a:lnTo>
                    <a:pt x="3048" y="2032"/>
                  </a:lnTo>
                  <a:lnTo>
                    <a:pt x="3048" y="4572"/>
                  </a:lnTo>
                  <a:lnTo>
                    <a:pt x="5334" y="4572"/>
                  </a:lnTo>
                  <a:lnTo>
                    <a:pt x="6096" y="7620"/>
                  </a:lnTo>
                  <a:lnTo>
                    <a:pt x="213360" y="15240"/>
                  </a:lnTo>
                  <a:lnTo>
                    <a:pt x="218693" y="15240"/>
                  </a:lnTo>
                  <a:lnTo>
                    <a:pt x="217931" y="18288"/>
                  </a:lnTo>
                  <a:lnTo>
                    <a:pt x="216408" y="198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47797" y="8325611"/>
              <a:ext cx="80945" cy="19354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73879" y="8282939"/>
              <a:ext cx="94487" cy="64008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4424172" y="6946404"/>
              <a:ext cx="897890" cy="1400810"/>
            </a:xfrm>
            <a:custGeom>
              <a:avLst/>
              <a:gdLst/>
              <a:ahLst/>
              <a:cxnLst/>
              <a:rect l="l" t="t" r="r" b="b"/>
              <a:pathLst>
                <a:path w="897889" h="1400809">
                  <a:moveTo>
                    <a:pt x="6096" y="1368552"/>
                  </a:moveTo>
                  <a:lnTo>
                    <a:pt x="1524" y="1365504"/>
                  </a:lnTo>
                  <a:lnTo>
                    <a:pt x="0" y="1367028"/>
                  </a:lnTo>
                  <a:lnTo>
                    <a:pt x="4572" y="1368552"/>
                  </a:lnTo>
                  <a:lnTo>
                    <a:pt x="6096" y="1368552"/>
                  </a:lnTo>
                  <a:close/>
                </a:path>
                <a:path w="897889" h="1400809">
                  <a:moveTo>
                    <a:pt x="10668" y="1359408"/>
                  </a:moveTo>
                  <a:lnTo>
                    <a:pt x="6096" y="1357884"/>
                  </a:lnTo>
                  <a:lnTo>
                    <a:pt x="4572" y="1360919"/>
                  </a:lnTo>
                  <a:lnTo>
                    <a:pt x="7620" y="1363980"/>
                  </a:lnTo>
                  <a:lnTo>
                    <a:pt x="10668" y="1359408"/>
                  </a:lnTo>
                  <a:close/>
                </a:path>
                <a:path w="897889" h="1400809">
                  <a:moveTo>
                    <a:pt x="16764" y="1351788"/>
                  </a:moveTo>
                  <a:lnTo>
                    <a:pt x="12192" y="1348740"/>
                  </a:lnTo>
                  <a:lnTo>
                    <a:pt x="9144" y="1353312"/>
                  </a:lnTo>
                  <a:lnTo>
                    <a:pt x="13716" y="1356360"/>
                  </a:lnTo>
                  <a:lnTo>
                    <a:pt x="16764" y="1351788"/>
                  </a:lnTo>
                  <a:close/>
                </a:path>
                <a:path w="897889" h="1400809">
                  <a:moveTo>
                    <a:pt x="21336" y="1344168"/>
                  </a:moveTo>
                  <a:lnTo>
                    <a:pt x="16764" y="1341120"/>
                  </a:lnTo>
                  <a:lnTo>
                    <a:pt x="15240" y="1344168"/>
                  </a:lnTo>
                  <a:lnTo>
                    <a:pt x="18288" y="1347203"/>
                  </a:lnTo>
                  <a:lnTo>
                    <a:pt x="21336" y="1344168"/>
                  </a:lnTo>
                  <a:close/>
                </a:path>
                <a:path w="897889" h="1400809">
                  <a:moveTo>
                    <a:pt x="22860" y="1399019"/>
                  </a:moveTo>
                  <a:lnTo>
                    <a:pt x="19812" y="1394460"/>
                  </a:lnTo>
                  <a:lnTo>
                    <a:pt x="15240" y="1397508"/>
                  </a:lnTo>
                  <a:lnTo>
                    <a:pt x="18288" y="1400556"/>
                  </a:lnTo>
                  <a:lnTo>
                    <a:pt x="22860" y="1399019"/>
                  </a:lnTo>
                  <a:close/>
                </a:path>
                <a:path w="897889" h="1400809">
                  <a:moveTo>
                    <a:pt x="27419" y="1335024"/>
                  </a:moveTo>
                  <a:lnTo>
                    <a:pt x="22860" y="1331976"/>
                  </a:lnTo>
                  <a:lnTo>
                    <a:pt x="19812" y="1336548"/>
                  </a:lnTo>
                  <a:lnTo>
                    <a:pt x="24384" y="1339596"/>
                  </a:lnTo>
                  <a:lnTo>
                    <a:pt x="27419" y="1335024"/>
                  </a:lnTo>
                  <a:close/>
                </a:path>
                <a:path w="897889" h="1400809">
                  <a:moveTo>
                    <a:pt x="30480" y="1392936"/>
                  </a:moveTo>
                  <a:lnTo>
                    <a:pt x="28956" y="1389888"/>
                  </a:lnTo>
                  <a:lnTo>
                    <a:pt x="24384" y="1391412"/>
                  </a:lnTo>
                  <a:lnTo>
                    <a:pt x="27419" y="1395984"/>
                  </a:lnTo>
                  <a:lnTo>
                    <a:pt x="30480" y="1392936"/>
                  </a:lnTo>
                  <a:close/>
                </a:path>
                <a:path w="897889" h="1400809">
                  <a:moveTo>
                    <a:pt x="32004" y="1327404"/>
                  </a:moveTo>
                  <a:lnTo>
                    <a:pt x="27419" y="1324356"/>
                  </a:lnTo>
                  <a:lnTo>
                    <a:pt x="25908" y="1328928"/>
                  </a:lnTo>
                  <a:lnTo>
                    <a:pt x="28956" y="1331976"/>
                  </a:lnTo>
                  <a:lnTo>
                    <a:pt x="32004" y="1327404"/>
                  </a:lnTo>
                  <a:close/>
                </a:path>
                <a:path w="897889" h="1400809">
                  <a:moveTo>
                    <a:pt x="38100" y="1318260"/>
                  </a:moveTo>
                  <a:lnTo>
                    <a:pt x="33528" y="1316736"/>
                  </a:lnTo>
                  <a:lnTo>
                    <a:pt x="30480" y="1319784"/>
                  </a:lnTo>
                  <a:lnTo>
                    <a:pt x="35052" y="1322819"/>
                  </a:lnTo>
                  <a:lnTo>
                    <a:pt x="38100" y="1318260"/>
                  </a:lnTo>
                  <a:close/>
                </a:path>
                <a:path w="897889" h="1400809">
                  <a:moveTo>
                    <a:pt x="39624" y="1388364"/>
                  </a:moveTo>
                  <a:lnTo>
                    <a:pt x="36576" y="1383792"/>
                  </a:lnTo>
                  <a:lnTo>
                    <a:pt x="32004" y="1386840"/>
                  </a:lnTo>
                  <a:lnTo>
                    <a:pt x="35052" y="1391412"/>
                  </a:lnTo>
                  <a:lnTo>
                    <a:pt x="39624" y="1388364"/>
                  </a:lnTo>
                  <a:close/>
                </a:path>
                <a:path w="897889" h="1400809">
                  <a:moveTo>
                    <a:pt x="42672" y="1310640"/>
                  </a:moveTo>
                  <a:lnTo>
                    <a:pt x="38100" y="1307592"/>
                  </a:lnTo>
                  <a:lnTo>
                    <a:pt x="36576" y="1312164"/>
                  </a:lnTo>
                  <a:lnTo>
                    <a:pt x="39624" y="1315212"/>
                  </a:lnTo>
                  <a:lnTo>
                    <a:pt x="42672" y="1310640"/>
                  </a:lnTo>
                  <a:close/>
                </a:path>
                <a:path w="897889" h="1400809">
                  <a:moveTo>
                    <a:pt x="47244" y="1383792"/>
                  </a:moveTo>
                  <a:lnTo>
                    <a:pt x="45720" y="1379220"/>
                  </a:lnTo>
                  <a:lnTo>
                    <a:pt x="41148" y="1382268"/>
                  </a:lnTo>
                  <a:lnTo>
                    <a:pt x="42672" y="1386840"/>
                  </a:lnTo>
                  <a:lnTo>
                    <a:pt x="47244" y="1383792"/>
                  </a:lnTo>
                  <a:close/>
                </a:path>
                <a:path w="897889" h="1400809">
                  <a:moveTo>
                    <a:pt x="48768" y="1303020"/>
                  </a:moveTo>
                  <a:lnTo>
                    <a:pt x="44196" y="1299972"/>
                  </a:lnTo>
                  <a:lnTo>
                    <a:pt x="41148" y="1304544"/>
                  </a:lnTo>
                  <a:lnTo>
                    <a:pt x="45720" y="1306068"/>
                  </a:lnTo>
                  <a:lnTo>
                    <a:pt x="48768" y="1303020"/>
                  </a:lnTo>
                  <a:close/>
                </a:path>
                <a:path w="897889" h="1400809">
                  <a:moveTo>
                    <a:pt x="53340" y="1293876"/>
                  </a:moveTo>
                  <a:lnTo>
                    <a:pt x="48768" y="1292352"/>
                  </a:lnTo>
                  <a:lnTo>
                    <a:pt x="47244" y="1295400"/>
                  </a:lnTo>
                  <a:lnTo>
                    <a:pt x="50292" y="1298448"/>
                  </a:lnTo>
                  <a:lnTo>
                    <a:pt x="53340" y="1293876"/>
                  </a:lnTo>
                  <a:close/>
                </a:path>
                <a:path w="897889" h="1400809">
                  <a:moveTo>
                    <a:pt x="56388" y="1379220"/>
                  </a:moveTo>
                  <a:lnTo>
                    <a:pt x="53340" y="1374648"/>
                  </a:lnTo>
                  <a:lnTo>
                    <a:pt x="48768" y="1376172"/>
                  </a:lnTo>
                  <a:lnTo>
                    <a:pt x="51816" y="1380744"/>
                  </a:lnTo>
                  <a:lnTo>
                    <a:pt x="56388" y="1379220"/>
                  </a:lnTo>
                  <a:close/>
                </a:path>
                <a:path w="897889" h="1400809">
                  <a:moveTo>
                    <a:pt x="59436" y="1286256"/>
                  </a:moveTo>
                  <a:lnTo>
                    <a:pt x="54864" y="1283208"/>
                  </a:lnTo>
                  <a:lnTo>
                    <a:pt x="51816" y="1287780"/>
                  </a:lnTo>
                  <a:lnTo>
                    <a:pt x="56388" y="1290828"/>
                  </a:lnTo>
                  <a:lnTo>
                    <a:pt x="59436" y="1286256"/>
                  </a:lnTo>
                  <a:close/>
                </a:path>
                <a:path w="897889" h="1400809">
                  <a:moveTo>
                    <a:pt x="64008" y="1373124"/>
                  </a:moveTo>
                  <a:lnTo>
                    <a:pt x="60960" y="1368552"/>
                  </a:lnTo>
                  <a:lnTo>
                    <a:pt x="57912" y="1371600"/>
                  </a:lnTo>
                  <a:lnTo>
                    <a:pt x="59436" y="1376172"/>
                  </a:lnTo>
                  <a:lnTo>
                    <a:pt x="64008" y="1373124"/>
                  </a:lnTo>
                  <a:close/>
                </a:path>
                <a:path w="897889" h="1400809">
                  <a:moveTo>
                    <a:pt x="64008" y="1278636"/>
                  </a:moveTo>
                  <a:lnTo>
                    <a:pt x="59436" y="1275588"/>
                  </a:lnTo>
                  <a:lnTo>
                    <a:pt x="57912" y="1280160"/>
                  </a:lnTo>
                  <a:lnTo>
                    <a:pt x="60960" y="1281684"/>
                  </a:lnTo>
                  <a:lnTo>
                    <a:pt x="64008" y="1278636"/>
                  </a:lnTo>
                  <a:close/>
                </a:path>
                <a:path w="897889" h="1400809">
                  <a:moveTo>
                    <a:pt x="68580" y="1269492"/>
                  </a:moveTo>
                  <a:lnTo>
                    <a:pt x="65519" y="1267968"/>
                  </a:lnTo>
                  <a:lnTo>
                    <a:pt x="62484" y="1271003"/>
                  </a:lnTo>
                  <a:lnTo>
                    <a:pt x="67056" y="1274064"/>
                  </a:lnTo>
                  <a:lnTo>
                    <a:pt x="68580" y="1269492"/>
                  </a:lnTo>
                  <a:close/>
                </a:path>
                <a:path w="897889" h="1400809">
                  <a:moveTo>
                    <a:pt x="73152" y="1368552"/>
                  </a:moveTo>
                  <a:lnTo>
                    <a:pt x="70104" y="1363980"/>
                  </a:lnTo>
                  <a:lnTo>
                    <a:pt x="65519" y="1367028"/>
                  </a:lnTo>
                  <a:lnTo>
                    <a:pt x="68580" y="1371600"/>
                  </a:lnTo>
                  <a:lnTo>
                    <a:pt x="73152" y="1368552"/>
                  </a:lnTo>
                  <a:close/>
                </a:path>
                <a:path w="897889" h="1400809">
                  <a:moveTo>
                    <a:pt x="74676" y="1261872"/>
                  </a:moveTo>
                  <a:lnTo>
                    <a:pt x="70104" y="1258824"/>
                  </a:lnTo>
                  <a:lnTo>
                    <a:pt x="68580" y="1263396"/>
                  </a:lnTo>
                  <a:lnTo>
                    <a:pt x="71628" y="1266444"/>
                  </a:lnTo>
                  <a:lnTo>
                    <a:pt x="74676" y="1261872"/>
                  </a:lnTo>
                  <a:close/>
                </a:path>
                <a:path w="897889" h="1400809">
                  <a:moveTo>
                    <a:pt x="79248" y="1254252"/>
                  </a:moveTo>
                  <a:lnTo>
                    <a:pt x="76200" y="1251204"/>
                  </a:lnTo>
                  <a:lnTo>
                    <a:pt x="73152" y="1255776"/>
                  </a:lnTo>
                  <a:lnTo>
                    <a:pt x="77724" y="1257300"/>
                  </a:lnTo>
                  <a:lnTo>
                    <a:pt x="79248" y="1254252"/>
                  </a:lnTo>
                  <a:close/>
                </a:path>
                <a:path w="897889" h="1400809">
                  <a:moveTo>
                    <a:pt x="80772" y="1363980"/>
                  </a:moveTo>
                  <a:lnTo>
                    <a:pt x="77724" y="1359408"/>
                  </a:lnTo>
                  <a:lnTo>
                    <a:pt x="74676" y="1360919"/>
                  </a:lnTo>
                  <a:lnTo>
                    <a:pt x="76200" y="1365504"/>
                  </a:lnTo>
                  <a:lnTo>
                    <a:pt x="80772" y="1363980"/>
                  </a:lnTo>
                  <a:close/>
                </a:path>
                <a:path w="897889" h="1400809">
                  <a:moveTo>
                    <a:pt x="85344" y="1245108"/>
                  </a:moveTo>
                  <a:lnTo>
                    <a:pt x="80772" y="1242060"/>
                  </a:lnTo>
                  <a:lnTo>
                    <a:pt x="79248" y="1246619"/>
                  </a:lnTo>
                  <a:lnTo>
                    <a:pt x="82296" y="1249680"/>
                  </a:lnTo>
                  <a:lnTo>
                    <a:pt x="85344" y="1245108"/>
                  </a:lnTo>
                  <a:close/>
                </a:path>
                <a:path w="897889" h="1400809">
                  <a:moveTo>
                    <a:pt x="89916" y="1357884"/>
                  </a:moveTo>
                  <a:lnTo>
                    <a:pt x="86868" y="1353312"/>
                  </a:lnTo>
                  <a:lnTo>
                    <a:pt x="82296" y="1356360"/>
                  </a:lnTo>
                  <a:lnTo>
                    <a:pt x="85344" y="1360919"/>
                  </a:lnTo>
                  <a:lnTo>
                    <a:pt x="89916" y="1357884"/>
                  </a:lnTo>
                  <a:close/>
                </a:path>
                <a:path w="897889" h="1400809">
                  <a:moveTo>
                    <a:pt x="89916" y="1237488"/>
                  </a:moveTo>
                  <a:lnTo>
                    <a:pt x="86868" y="1234440"/>
                  </a:lnTo>
                  <a:lnTo>
                    <a:pt x="83820" y="1239012"/>
                  </a:lnTo>
                  <a:lnTo>
                    <a:pt x="88392" y="1242060"/>
                  </a:lnTo>
                  <a:lnTo>
                    <a:pt x="89916" y="1237488"/>
                  </a:lnTo>
                  <a:close/>
                </a:path>
                <a:path w="897889" h="1400809">
                  <a:moveTo>
                    <a:pt x="96012" y="1228344"/>
                  </a:moveTo>
                  <a:lnTo>
                    <a:pt x="91440" y="1226820"/>
                  </a:lnTo>
                  <a:lnTo>
                    <a:pt x="88392" y="1229868"/>
                  </a:lnTo>
                  <a:lnTo>
                    <a:pt x="92964" y="1232903"/>
                  </a:lnTo>
                  <a:lnTo>
                    <a:pt x="96012" y="1228344"/>
                  </a:lnTo>
                  <a:close/>
                </a:path>
                <a:path w="897889" h="1400809">
                  <a:moveTo>
                    <a:pt x="97536" y="1353312"/>
                  </a:moveTo>
                  <a:lnTo>
                    <a:pt x="94488" y="1348740"/>
                  </a:lnTo>
                  <a:lnTo>
                    <a:pt x="91440" y="1351788"/>
                  </a:lnTo>
                  <a:lnTo>
                    <a:pt x="92964" y="1356360"/>
                  </a:lnTo>
                  <a:lnTo>
                    <a:pt x="97536" y="1353312"/>
                  </a:lnTo>
                  <a:close/>
                </a:path>
                <a:path w="897889" h="1400809">
                  <a:moveTo>
                    <a:pt x="100584" y="1220724"/>
                  </a:moveTo>
                  <a:lnTo>
                    <a:pt x="97536" y="1217676"/>
                  </a:lnTo>
                  <a:lnTo>
                    <a:pt x="94488" y="1222248"/>
                  </a:lnTo>
                  <a:lnTo>
                    <a:pt x="99060" y="1225296"/>
                  </a:lnTo>
                  <a:lnTo>
                    <a:pt x="100584" y="1220724"/>
                  </a:lnTo>
                  <a:close/>
                </a:path>
                <a:path w="897889" h="1400809">
                  <a:moveTo>
                    <a:pt x="105156" y="1348740"/>
                  </a:moveTo>
                  <a:lnTo>
                    <a:pt x="103619" y="1344168"/>
                  </a:lnTo>
                  <a:lnTo>
                    <a:pt x="99060" y="1347203"/>
                  </a:lnTo>
                  <a:lnTo>
                    <a:pt x="102108" y="1350264"/>
                  </a:lnTo>
                  <a:lnTo>
                    <a:pt x="105156" y="1348740"/>
                  </a:lnTo>
                  <a:close/>
                </a:path>
                <a:path w="897889" h="1400809">
                  <a:moveTo>
                    <a:pt x="106680" y="1213104"/>
                  </a:moveTo>
                  <a:lnTo>
                    <a:pt x="102108" y="1210056"/>
                  </a:lnTo>
                  <a:lnTo>
                    <a:pt x="99060" y="1214628"/>
                  </a:lnTo>
                  <a:lnTo>
                    <a:pt x="103619" y="1216152"/>
                  </a:lnTo>
                  <a:lnTo>
                    <a:pt x="106680" y="1213104"/>
                  </a:lnTo>
                  <a:close/>
                </a:path>
                <a:path w="897889" h="1400809">
                  <a:moveTo>
                    <a:pt x="111252" y="1203960"/>
                  </a:moveTo>
                  <a:lnTo>
                    <a:pt x="108204" y="1202436"/>
                  </a:lnTo>
                  <a:lnTo>
                    <a:pt x="105156" y="1205484"/>
                  </a:lnTo>
                  <a:lnTo>
                    <a:pt x="109728" y="1208519"/>
                  </a:lnTo>
                  <a:lnTo>
                    <a:pt x="111252" y="1203960"/>
                  </a:lnTo>
                  <a:close/>
                </a:path>
                <a:path w="897889" h="1400809">
                  <a:moveTo>
                    <a:pt x="114300" y="1342644"/>
                  </a:moveTo>
                  <a:lnTo>
                    <a:pt x="111252" y="1339596"/>
                  </a:lnTo>
                  <a:lnTo>
                    <a:pt x="108204" y="1341120"/>
                  </a:lnTo>
                  <a:lnTo>
                    <a:pt x="109728" y="1345692"/>
                  </a:lnTo>
                  <a:lnTo>
                    <a:pt x="114300" y="1342644"/>
                  </a:lnTo>
                  <a:close/>
                </a:path>
                <a:path w="897889" h="1400809">
                  <a:moveTo>
                    <a:pt x="117348" y="1196340"/>
                  </a:moveTo>
                  <a:lnTo>
                    <a:pt x="112776" y="1193292"/>
                  </a:lnTo>
                  <a:lnTo>
                    <a:pt x="109728" y="1197864"/>
                  </a:lnTo>
                  <a:lnTo>
                    <a:pt x="114300" y="1200912"/>
                  </a:lnTo>
                  <a:lnTo>
                    <a:pt x="117348" y="1196340"/>
                  </a:lnTo>
                  <a:close/>
                </a:path>
                <a:path w="897889" h="1400809">
                  <a:moveTo>
                    <a:pt x="121920" y="1338072"/>
                  </a:moveTo>
                  <a:lnTo>
                    <a:pt x="120396" y="1333500"/>
                  </a:lnTo>
                  <a:lnTo>
                    <a:pt x="115824" y="1336548"/>
                  </a:lnTo>
                  <a:lnTo>
                    <a:pt x="118872" y="1341120"/>
                  </a:lnTo>
                  <a:lnTo>
                    <a:pt x="121920" y="1338072"/>
                  </a:lnTo>
                  <a:close/>
                </a:path>
                <a:path w="897889" h="1400809">
                  <a:moveTo>
                    <a:pt x="121920" y="1188720"/>
                  </a:moveTo>
                  <a:lnTo>
                    <a:pt x="118872" y="1185672"/>
                  </a:lnTo>
                  <a:lnTo>
                    <a:pt x="115824" y="1190244"/>
                  </a:lnTo>
                  <a:lnTo>
                    <a:pt x="120396" y="1191768"/>
                  </a:lnTo>
                  <a:lnTo>
                    <a:pt x="121920" y="1188720"/>
                  </a:lnTo>
                  <a:close/>
                </a:path>
                <a:path w="897889" h="1400809">
                  <a:moveTo>
                    <a:pt x="128016" y="1179576"/>
                  </a:moveTo>
                  <a:lnTo>
                    <a:pt x="123444" y="1178052"/>
                  </a:lnTo>
                  <a:lnTo>
                    <a:pt x="120396" y="1181100"/>
                  </a:lnTo>
                  <a:lnTo>
                    <a:pt x="124968" y="1184148"/>
                  </a:lnTo>
                  <a:lnTo>
                    <a:pt x="128016" y="1179576"/>
                  </a:lnTo>
                  <a:close/>
                </a:path>
                <a:path w="897889" h="1400809">
                  <a:moveTo>
                    <a:pt x="131064" y="1333500"/>
                  </a:moveTo>
                  <a:lnTo>
                    <a:pt x="128016" y="1328928"/>
                  </a:lnTo>
                  <a:lnTo>
                    <a:pt x="123444" y="1331976"/>
                  </a:lnTo>
                  <a:lnTo>
                    <a:pt x="126492" y="1335024"/>
                  </a:lnTo>
                  <a:lnTo>
                    <a:pt x="131064" y="1333500"/>
                  </a:lnTo>
                  <a:close/>
                </a:path>
                <a:path w="897889" h="1400809">
                  <a:moveTo>
                    <a:pt x="132588" y="1171956"/>
                  </a:moveTo>
                  <a:lnTo>
                    <a:pt x="129540" y="1168908"/>
                  </a:lnTo>
                  <a:lnTo>
                    <a:pt x="126492" y="1173480"/>
                  </a:lnTo>
                  <a:lnTo>
                    <a:pt x="131064" y="1176528"/>
                  </a:lnTo>
                  <a:lnTo>
                    <a:pt x="132588" y="1171956"/>
                  </a:lnTo>
                  <a:close/>
                </a:path>
                <a:path w="897889" h="1400809">
                  <a:moveTo>
                    <a:pt x="138684" y="1327404"/>
                  </a:moveTo>
                  <a:lnTo>
                    <a:pt x="137160" y="1324356"/>
                  </a:lnTo>
                  <a:lnTo>
                    <a:pt x="132588" y="1325880"/>
                  </a:lnTo>
                  <a:lnTo>
                    <a:pt x="135636" y="1330452"/>
                  </a:lnTo>
                  <a:lnTo>
                    <a:pt x="138684" y="1327404"/>
                  </a:lnTo>
                  <a:close/>
                </a:path>
                <a:path w="897889" h="1400809">
                  <a:moveTo>
                    <a:pt x="138684" y="1164336"/>
                  </a:moveTo>
                  <a:lnTo>
                    <a:pt x="134112" y="1161288"/>
                  </a:lnTo>
                  <a:lnTo>
                    <a:pt x="131064" y="1165860"/>
                  </a:lnTo>
                  <a:lnTo>
                    <a:pt x="135636" y="1167384"/>
                  </a:lnTo>
                  <a:lnTo>
                    <a:pt x="138684" y="1164336"/>
                  </a:lnTo>
                  <a:close/>
                </a:path>
                <a:path w="897889" h="1400809">
                  <a:moveTo>
                    <a:pt x="143256" y="1155192"/>
                  </a:moveTo>
                  <a:lnTo>
                    <a:pt x="140208" y="1152144"/>
                  </a:lnTo>
                  <a:lnTo>
                    <a:pt x="137160" y="1156703"/>
                  </a:lnTo>
                  <a:lnTo>
                    <a:pt x="141719" y="1159764"/>
                  </a:lnTo>
                  <a:lnTo>
                    <a:pt x="143256" y="1155192"/>
                  </a:lnTo>
                  <a:close/>
                </a:path>
                <a:path w="897889" h="1400809">
                  <a:moveTo>
                    <a:pt x="147828" y="1322819"/>
                  </a:moveTo>
                  <a:lnTo>
                    <a:pt x="144780" y="1318260"/>
                  </a:lnTo>
                  <a:lnTo>
                    <a:pt x="140208" y="1321308"/>
                  </a:lnTo>
                  <a:lnTo>
                    <a:pt x="143256" y="1325880"/>
                  </a:lnTo>
                  <a:lnTo>
                    <a:pt x="147828" y="1322819"/>
                  </a:lnTo>
                  <a:close/>
                </a:path>
                <a:path w="897889" h="1400809">
                  <a:moveTo>
                    <a:pt x="149352" y="1147572"/>
                  </a:moveTo>
                  <a:lnTo>
                    <a:pt x="144780" y="1144524"/>
                  </a:lnTo>
                  <a:lnTo>
                    <a:pt x="141719" y="1149096"/>
                  </a:lnTo>
                  <a:lnTo>
                    <a:pt x="146304" y="1152144"/>
                  </a:lnTo>
                  <a:lnTo>
                    <a:pt x="149352" y="1147572"/>
                  </a:lnTo>
                  <a:close/>
                </a:path>
                <a:path w="897889" h="1400809">
                  <a:moveTo>
                    <a:pt x="153924" y="1138428"/>
                  </a:moveTo>
                  <a:lnTo>
                    <a:pt x="150876" y="1136904"/>
                  </a:lnTo>
                  <a:lnTo>
                    <a:pt x="147828" y="1139952"/>
                  </a:lnTo>
                  <a:lnTo>
                    <a:pt x="152400" y="1143000"/>
                  </a:lnTo>
                  <a:lnTo>
                    <a:pt x="153924" y="1138428"/>
                  </a:lnTo>
                  <a:close/>
                </a:path>
                <a:path w="897889" h="1400809">
                  <a:moveTo>
                    <a:pt x="155448" y="1318260"/>
                  </a:moveTo>
                  <a:lnTo>
                    <a:pt x="153924" y="1313688"/>
                  </a:lnTo>
                  <a:lnTo>
                    <a:pt x="149352" y="1316736"/>
                  </a:lnTo>
                  <a:lnTo>
                    <a:pt x="150876" y="1319784"/>
                  </a:lnTo>
                  <a:lnTo>
                    <a:pt x="155448" y="1318260"/>
                  </a:lnTo>
                  <a:close/>
                </a:path>
                <a:path w="897889" h="1400809">
                  <a:moveTo>
                    <a:pt x="160020" y="1130808"/>
                  </a:moveTo>
                  <a:lnTo>
                    <a:pt x="155448" y="1127760"/>
                  </a:lnTo>
                  <a:lnTo>
                    <a:pt x="152400" y="1132319"/>
                  </a:lnTo>
                  <a:lnTo>
                    <a:pt x="156972" y="1135380"/>
                  </a:lnTo>
                  <a:lnTo>
                    <a:pt x="160020" y="1130808"/>
                  </a:lnTo>
                  <a:close/>
                </a:path>
                <a:path w="897889" h="1400809">
                  <a:moveTo>
                    <a:pt x="164592" y="1312164"/>
                  </a:moveTo>
                  <a:lnTo>
                    <a:pt x="161544" y="1309103"/>
                  </a:lnTo>
                  <a:lnTo>
                    <a:pt x="156972" y="1310640"/>
                  </a:lnTo>
                  <a:lnTo>
                    <a:pt x="160020" y="1315212"/>
                  </a:lnTo>
                  <a:lnTo>
                    <a:pt x="164592" y="1312164"/>
                  </a:lnTo>
                  <a:close/>
                </a:path>
                <a:path w="897889" h="1400809">
                  <a:moveTo>
                    <a:pt x="164592" y="1123188"/>
                  </a:moveTo>
                  <a:lnTo>
                    <a:pt x="161544" y="1120140"/>
                  </a:lnTo>
                  <a:lnTo>
                    <a:pt x="158496" y="1124712"/>
                  </a:lnTo>
                  <a:lnTo>
                    <a:pt x="163068" y="1126236"/>
                  </a:lnTo>
                  <a:lnTo>
                    <a:pt x="164592" y="1123188"/>
                  </a:lnTo>
                  <a:close/>
                </a:path>
                <a:path w="897889" h="1400809">
                  <a:moveTo>
                    <a:pt x="170688" y="1114044"/>
                  </a:moveTo>
                  <a:lnTo>
                    <a:pt x="166116" y="1112520"/>
                  </a:lnTo>
                  <a:lnTo>
                    <a:pt x="163068" y="1115568"/>
                  </a:lnTo>
                  <a:lnTo>
                    <a:pt x="167640" y="1118603"/>
                  </a:lnTo>
                  <a:lnTo>
                    <a:pt x="170688" y="1114044"/>
                  </a:lnTo>
                  <a:close/>
                </a:path>
                <a:path w="897889" h="1400809">
                  <a:moveTo>
                    <a:pt x="172212" y="1307592"/>
                  </a:moveTo>
                  <a:lnTo>
                    <a:pt x="169164" y="1303020"/>
                  </a:lnTo>
                  <a:lnTo>
                    <a:pt x="166116" y="1306068"/>
                  </a:lnTo>
                  <a:lnTo>
                    <a:pt x="167640" y="1310640"/>
                  </a:lnTo>
                  <a:lnTo>
                    <a:pt x="172212" y="1307592"/>
                  </a:lnTo>
                  <a:close/>
                </a:path>
                <a:path w="897889" h="1400809">
                  <a:moveTo>
                    <a:pt x="175260" y="1106424"/>
                  </a:moveTo>
                  <a:lnTo>
                    <a:pt x="172212" y="1103376"/>
                  </a:lnTo>
                  <a:lnTo>
                    <a:pt x="169164" y="1107948"/>
                  </a:lnTo>
                  <a:lnTo>
                    <a:pt x="172212" y="1110996"/>
                  </a:lnTo>
                  <a:lnTo>
                    <a:pt x="175260" y="1106424"/>
                  </a:lnTo>
                  <a:close/>
                </a:path>
                <a:path w="897889" h="1400809">
                  <a:moveTo>
                    <a:pt x="181356" y="1303020"/>
                  </a:moveTo>
                  <a:lnTo>
                    <a:pt x="178308" y="1298448"/>
                  </a:lnTo>
                  <a:lnTo>
                    <a:pt x="173736" y="1301496"/>
                  </a:lnTo>
                  <a:lnTo>
                    <a:pt x="176784" y="1304544"/>
                  </a:lnTo>
                  <a:lnTo>
                    <a:pt x="181356" y="1303020"/>
                  </a:lnTo>
                  <a:close/>
                </a:path>
                <a:path w="897889" h="1400809">
                  <a:moveTo>
                    <a:pt x="181356" y="1098804"/>
                  </a:moveTo>
                  <a:lnTo>
                    <a:pt x="176784" y="1095756"/>
                  </a:lnTo>
                  <a:lnTo>
                    <a:pt x="173736" y="1100328"/>
                  </a:lnTo>
                  <a:lnTo>
                    <a:pt x="178308" y="1101852"/>
                  </a:lnTo>
                  <a:lnTo>
                    <a:pt x="181356" y="1098804"/>
                  </a:lnTo>
                  <a:close/>
                </a:path>
                <a:path w="897889" h="1400809">
                  <a:moveTo>
                    <a:pt x="185928" y="1089660"/>
                  </a:moveTo>
                  <a:lnTo>
                    <a:pt x="182880" y="1088136"/>
                  </a:lnTo>
                  <a:lnTo>
                    <a:pt x="179819" y="1091184"/>
                  </a:lnTo>
                  <a:lnTo>
                    <a:pt x="182880" y="1094219"/>
                  </a:lnTo>
                  <a:lnTo>
                    <a:pt x="185928" y="1089660"/>
                  </a:lnTo>
                  <a:close/>
                </a:path>
                <a:path w="897889" h="1400809">
                  <a:moveTo>
                    <a:pt x="188976" y="1296924"/>
                  </a:moveTo>
                  <a:lnTo>
                    <a:pt x="185928" y="1293876"/>
                  </a:lnTo>
                  <a:lnTo>
                    <a:pt x="182880" y="1295400"/>
                  </a:lnTo>
                  <a:lnTo>
                    <a:pt x="184404" y="1299972"/>
                  </a:lnTo>
                  <a:lnTo>
                    <a:pt x="188976" y="1296924"/>
                  </a:lnTo>
                  <a:close/>
                </a:path>
                <a:path w="897889" h="1400809">
                  <a:moveTo>
                    <a:pt x="192024" y="1082040"/>
                  </a:moveTo>
                  <a:lnTo>
                    <a:pt x="187452" y="1078992"/>
                  </a:lnTo>
                  <a:lnTo>
                    <a:pt x="184404" y="1083564"/>
                  </a:lnTo>
                  <a:lnTo>
                    <a:pt x="188976" y="1086612"/>
                  </a:lnTo>
                  <a:lnTo>
                    <a:pt x="192024" y="1082040"/>
                  </a:lnTo>
                  <a:close/>
                </a:path>
                <a:path w="897889" h="1400809">
                  <a:moveTo>
                    <a:pt x="196596" y="1074420"/>
                  </a:moveTo>
                  <a:lnTo>
                    <a:pt x="192024" y="1071372"/>
                  </a:lnTo>
                  <a:lnTo>
                    <a:pt x="190500" y="1075944"/>
                  </a:lnTo>
                  <a:lnTo>
                    <a:pt x="193548" y="1077468"/>
                  </a:lnTo>
                  <a:lnTo>
                    <a:pt x="196596" y="1074420"/>
                  </a:lnTo>
                  <a:close/>
                </a:path>
                <a:path w="897889" h="1400809">
                  <a:moveTo>
                    <a:pt x="198120" y="1292352"/>
                  </a:moveTo>
                  <a:lnTo>
                    <a:pt x="195072" y="1287780"/>
                  </a:lnTo>
                  <a:lnTo>
                    <a:pt x="190500" y="1290828"/>
                  </a:lnTo>
                  <a:lnTo>
                    <a:pt x="193548" y="1295400"/>
                  </a:lnTo>
                  <a:lnTo>
                    <a:pt x="198120" y="1292352"/>
                  </a:lnTo>
                  <a:close/>
                </a:path>
                <a:path w="897889" h="1400809">
                  <a:moveTo>
                    <a:pt x="202692" y="1065276"/>
                  </a:moveTo>
                  <a:lnTo>
                    <a:pt x="198120" y="1062228"/>
                  </a:lnTo>
                  <a:lnTo>
                    <a:pt x="195072" y="1066800"/>
                  </a:lnTo>
                  <a:lnTo>
                    <a:pt x="199644" y="1069848"/>
                  </a:lnTo>
                  <a:lnTo>
                    <a:pt x="202692" y="1065276"/>
                  </a:lnTo>
                  <a:close/>
                </a:path>
                <a:path w="897889" h="1400809">
                  <a:moveTo>
                    <a:pt x="205740" y="1287780"/>
                  </a:moveTo>
                  <a:lnTo>
                    <a:pt x="202692" y="1283208"/>
                  </a:lnTo>
                  <a:lnTo>
                    <a:pt x="199644" y="1286256"/>
                  </a:lnTo>
                  <a:lnTo>
                    <a:pt x="201168" y="1289304"/>
                  </a:lnTo>
                  <a:lnTo>
                    <a:pt x="205740" y="1287780"/>
                  </a:lnTo>
                  <a:close/>
                </a:path>
                <a:path w="897889" h="1400809">
                  <a:moveTo>
                    <a:pt x="207264" y="1057656"/>
                  </a:moveTo>
                  <a:lnTo>
                    <a:pt x="202692" y="1054608"/>
                  </a:lnTo>
                  <a:lnTo>
                    <a:pt x="201168" y="1059180"/>
                  </a:lnTo>
                  <a:lnTo>
                    <a:pt x="204216" y="1062228"/>
                  </a:lnTo>
                  <a:lnTo>
                    <a:pt x="207264" y="1057656"/>
                  </a:lnTo>
                  <a:close/>
                </a:path>
                <a:path w="897889" h="1400809">
                  <a:moveTo>
                    <a:pt x="213360" y="1281684"/>
                  </a:moveTo>
                  <a:lnTo>
                    <a:pt x="211836" y="1278636"/>
                  </a:lnTo>
                  <a:lnTo>
                    <a:pt x="207264" y="1280160"/>
                  </a:lnTo>
                  <a:lnTo>
                    <a:pt x="210312" y="1284719"/>
                  </a:lnTo>
                  <a:lnTo>
                    <a:pt x="213360" y="1281684"/>
                  </a:lnTo>
                  <a:close/>
                </a:path>
                <a:path w="897889" h="1400809">
                  <a:moveTo>
                    <a:pt x="213360" y="1048512"/>
                  </a:moveTo>
                  <a:lnTo>
                    <a:pt x="208788" y="1046988"/>
                  </a:lnTo>
                  <a:lnTo>
                    <a:pt x="205740" y="1050036"/>
                  </a:lnTo>
                  <a:lnTo>
                    <a:pt x="210312" y="1053084"/>
                  </a:lnTo>
                  <a:lnTo>
                    <a:pt x="213360" y="1048512"/>
                  </a:lnTo>
                  <a:close/>
                </a:path>
                <a:path w="897889" h="1400809">
                  <a:moveTo>
                    <a:pt x="217919" y="1040892"/>
                  </a:moveTo>
                  <a:lnTo>
                    <a:pt x="213360" y="1037844"/>
                  </a:lnTo>
                  <a:lnTo>
                    <a:pt x="211836" y="1042403"/>
                  </a:lnTo>
                  <a:lnTo>
                    <a:pt x="214884" y="1045464"/>
                  </a:lnTo>
                  <a:lnTo>
                    <a:pt x="217919" y="1040892"/>
                  </a:lnTo>
                  <a:close/>
                </a:path>
                <a:path w="897889" h="1400809">
                  <a:moveTo>
                    <a:pt x="222504" y="1277112"/>
                  </a:moveTo>
                  <a:lnTo>
                    <a:pt x="219456" y="1272540"/>
                  </a:lnTo>
                  <a:lnTo>
                    <a:pt x="216408" y="1275588"/>
                  </a:lnTo>
                  <a:lnTo>
                    <a:pt x="217919" y="1280160"/>
                  </a:lnTo>
                  <a:lnTo>
                    <a:pt x="222504" y="1277112"/>
                  </a:lnTo>
                  <a:close/>
                </a:path>
                <a:path w="897889" h="1400809">
                  <a:moveTo>
                    <a:pt x="224028" y="1033272"/>
                  </a:moveTo>
                  <a:lnTo>
                    <a:pt x="219456" y="1030224"/>
                  </a:lnTo>
                  <a:lnTo>
                    <a:pt x="216408" y="1034796"/>
                  </a:lnTo>
                  <a:lnTo>
                    <a:pt x="220980" y="1036320"/>
                  </a:lnTo>
                  <a:lnTo>
                    <a:pt x="224028" y="1033272"/>
                  </a:lnTo>
                  <a:close/>
                </a:path>
                <a:path w="897889" h="1400809">
                  <a:moveTo>
                    <a:pt x="228600" y="1024128"/>
                  </a:moveTo>
                  <a:lnTo>
                    <a:pt x="224028" y="1022604"/>
                  </a:lnTo>
                  <a:lnTo>
                    <a:pt x="222504" y="1025652"/>
                  </a:lnTo>
                  <a:lnTo>
                    <a:pt x="225552" y="1028700"/>
                  </a:lnTo>
                  <a:lnTo>
                    <a:pt x="228600" y="1024128"/>
                  </a:lnTo>
                  <a:close/>
                </a:path>
                <a:path w="897889" h="1400809">
                  <a:moveTo>
                    <a:pt x="230124" y="1272540"/>
                  </a:moveTo>
                  <a:lnTo>
                    <a:pt x="228600" y="1267968"/>
                  </a:lnTo>
                  <a:lnTo>
                    <a:pt x="224028" y="1271003"/>
                  </a:lnTo>
                  <a:lnTo>
                    <a:pt x="227076" y="1274064"/>
                  </a:lnTo>
                  <a:lnTo>
                    <a:pt x="230124" y="1272540"/>
                  </a:lnTo>
                  <a:close/>
                </a:path>
                <a:path w="897889" h="1400809">
                  <a:moveTo>
                    <a:pt x="234696" y="1016508"/>
                  </a:moveTo>
                  <a:lnTo>
                    <a:pt x="230124" y="1013460"/>
                  </a:lnTo>
                  <a:lnTo>
                    <a:pt x="227076" y="1018019"/>
                  </a:lnTo>
                  <a:lnTo>
                    <a:pt x="231648" y="1021080"/>
                  </a:lnTo>
                  <a:lnTo>
                    <a:pt x="234696" y="1016508"/>
                  </a:lnTo>
                  <a:close/>
                </a:path>
                <a:path w="897889" h="1400809">
                  <a:moveTo>
                    <a:pt x="239268" y="1266444"/>
                  </a:moveTo>
                  <a:lnTo>
                    <a:pt x="236220" y="1263396"/>
                  </a:lnTo>
                  <a:lnTo>
                    <a:pt x="231648" y="1264920"/>
                  </a:lnTo>
                  <a:lnTo>
                    <a:pt x="234696" y="1269492"/>
                  </a:lnTo>
                  <a:lnTo>
                    <a:pt x="239268" y="1266444"/>
                  </a:lnTo>
                  <a:close/>
                </a:path>
                <a:path w="897889" h="1400809">
                  <a:moveTo>
                    <a:pt x="239268" y="1008888"/>
                  </a:moveTo>
                  <a:lnTo>
                    <a:pt x="234696" y="1005840"/>
                  </a:lnTo>
                  <a:lnTo>
                    <a:pt x="233172" y="1010412"/>
                  </a:lnTo>
                  <a:lnTo>
                    <a:pt x="236220" y="1011936"/>
                  </a:lnTo>
                  <a:lnTo>
                    <a:pt x="239268" y="1008888"/>
                  </a:lnTo>
                  <a:close/>
                </a:path>
                <a:path w="897889" h="1400809">
                  <a:moveTo>
                    <a:pt x="245364" y="999744"/>
                  </a:moveTo>
                  <a:lnTo>
                    <a:pt x="240792" y="998220"/>
                  </a:lnTo>
                  <a:lnTo>
                    <a:pt x="237744" y="1001268"/>
                  </a:lnTo>
                  <a:lnTo>
                    <a:pt x="242316" y="1004303"/>
                  </a:lnTo>
                  <a:lnTo>
                    <a:pt x="245364" y="999744"/>
                  </a:lnTo>
                  <a:close/>
                </a:path>
                <a:path w="897889" h="1400809">
                  <a:moveTo>
                    <a:pt x="246888" y="1261872"/>
                  </a:moveTo>
                  <a:lnTo>
                    <a:pt x="245364" y="1257300"/>
                  </a:lnTo>
                  <a:lnTo>
                    <a:pt x="240792" y="1260348"/>
                  </a:lnTo>
                  <a:lnTo>
                    <a:pt x="243840" y="1264920"/>
                  </a:lnTo>
                  <a:lnTo>
                    <a:pt x="246888" y="1261872"/>
                  </a:lnTo>
                  <a:close/>
                </a:path>
                <a:path w="897889" h="1400809">
                  <a:moveTo>
                    <a:pt x="249936" y="992124"/>
                  </a:moveTo>
                  <a:lnTo>
                    <a:pt x="245364" y="989076"/>
                  </a:lnTo>
                  <a:lnTo>
                    <a:pt x="243840" y="993648"/>
                  </a:lnTo>
                  <a:lnTo>
                    <a:pt x="246888" y="996696"/>
                  </a:lnTo>
                  <a:lnTo>
                    <a:pt x="249936" y="992124"/>
                  </a:lnTo>
                  <a:close/>
                </a:path>
                <a:path w="897889" h="1400809">
                  <a:moveTo>
                    <a:pt x="256019" y="1257300"/>
                  </a:moveTo>
                  <a:lnTo>
                    <a:pt x="252984" y="1252728"/>
                  </a:lnTo>
                  <a:lnTo>
                    <a:pt x="248412" y="1255776"/>
                  </a:lnTo>
                  <a:lnTo>
                    <a:pt x="251460" y="1258824"/>
                  </a:lnTo>
                  <a:lnTo>
                    <a:pt x="256019" y="1257300"/>
                  </a:lnTo>
                  <a:close/>
                </a:path>
                <a:path w="897889" h="1400809">
                  <a:moveTo>
                    <a:pt x="256019" y="984504"/>
                  </a:moveTo>
                  <a:lnTo>
                    <a:pt x="251460" y="981456"/>
                  </a:lnTo>
                  <a:lnTo>
                    <a:pt x="248412" y="986028"/>
                  </a:lnTo>
                  <a:lnTo>
                    <a:pt x="252984" y="987552"/>
                  </a:lnTo>
                  <a:lnTo>
                    <a:pt x="256019" y="984504"/>
                  </a:lnTo>
                  <a:close/>
                </a:path>
                <a:path w="897889" h="1400809">
                  <a:moveTo>
                    <a:pt x="260604" y="975360"/>
                  </a:moveTo>
                  <a:lnTo>
                    <a:pt x="256019" y="972312"/>
                  </a:lnTo>
                  <a:lnTo>
                    <a:pt x="254508" y="976884"/>
                  </a:lnTo>
                  <a:lnTo>
                    <a:pt x="257556" y="979919"/>
                  </a:lnTo>
                  <a:lnTo>
                    <a:pt x="260604" y="975360"/>
                  </a:lnTo>
                  <a:close/>
                </a:path>
                <a:path w="897889" h="1400809">
                  <a:moveTo>
                    <a:pt x="263652" y="1251204"/>
                  </a:moveTo>
                  <a:lnTo>
                    <a:pt x="262128" y="1248156"/>
                  </a:lnTo>
                  <a:lnTo>
                    <a:pt x="257556" y="1249680"/>
                  </a:lnTo>
                  <a:lnTo>
                    <a:pt x="260604" y="1254252"/>
                  </a:lnTo>
                  <a:lnTo>
                    <a:pt x="263652" y="1251204"/>
                  </a:lnTo>
                  <a:close/>
                </a:path>
                <a:path w="897889" h="1400809">
                  <a:moveTo>
                    <a:pt x="266700" y="967740"/>
                  </a:moveTo>
                  <a:lnTo>
                    <a:pt x="262128" y="964692"/>
                  </a:lnTo>
                  <a:lnTo>
                    <a:pt x="259080" y="969264"/>
                  </a:lnTo>
                  <a:lnTo>
                    <a:pt x="263652" y="972312"/>
                  </a:lnTo>
                  <a:lnTo>
                    <a:pt x="266700" y="967740"/>
                  </a:lnTo>
                  <a:close/>
                </a:path>
                <a:path w="897889" h="1400809">
                  <a:moveTo>
                    <a:pt x="271272" y="958596"/>
                  </a:moveTo>
                  <a:lnTo>
                    <a:pt x="266700" y="957072"/>
                  </a:lnTo>
                  <a:lnTo>
                    <a:pt x="265176" y="960120"/>
                  </a:lnTo>
                  <a:lnTo>
                    <a:pt x="268224" y="963168"/>
                  </a:lnTo>
                  <a:lnTo>
                    <a:pt x="271272" y="958596"/>
                  </a:lnTo>
                  <a:close/>
                </a:path>
                <a:path w="897889" h="1400809">
                  <a:moveTo>
                    <a:pt x="272796" y="1246619"/>
                  </a:moveTo>
                  <a:lnTo>
                    <a:pt x="269748" y="1242060"/>
                  </a:lnTo>
                  <a:lnTo>
                    <a:pt x="265176" y="1245108"/>
                  </a:lnTo>
                  <a:lnTo>
                    <a:pt x="268224" y="1249680"/>
                  </a:lnTo>
                  <a:lnTo>
                    <a:pt x="272796" y="1246619"/>
                  </a:lnTo>
                  <a:close/>
                </a:path>
                <a:path w="897889" h="1400809">
                  <a:moveTo>
                    <a:pt x="275844" y="950976"/>
                  </a:moveTo>
                  <a:lnTo>
                    <a:pt x="272796" y="947928"/>
                  </a:lnTo>
                  <a:lnTo>
                    <a:pt x="269748" y="952500"/>
                  </a:lnTo>
                  <a:lnTo>
                    <a:pt x="274320" y="955548"/>
                  </a:lnTo>
                  <a:lnTo>
                    <a:pt x="275844" y="950976"/>
                  </a:lnTo>
                  <a:close/>
                </a:path>
                <a:path w="897889" h="1400809">
                  <a:moveTo>
                    <a:pt x="280416" y="1242060"/>
                  </a:moveTo>
                  <a:lnTo>
                    <a:pt x="278892" y="1237488"/>
                  </a:lnTo>
                  <a:lnTo>
                    <a:pt x="274320" y="1240536"/>
                  </a:lnTo>
                  <a:lnTo>
                    <a:pt x="275844" y="1243584"/>
                  </a:lnTo>
                  <a:lnTo>
                    <a:pt x="280416" y="1242060"/>
                  </a:lnTo>
                  <a:close/>
                </a:path>
                <a:path w="897889" h="1400809">
                  <a:moveTo>
                    <a:pt x="281940" y="943356"/>
                  </a:moveTo>
                  <a:lnTo>
                    <a:pt x="277368" y="940308"/>
                  </a:lnTo>
                  <a:lnTo>
                    <a:pt x="275844" y="944880"/>
                  </a:lnTo>
                  <a:lnTo>
                    <a:pt x="278892" y="946404"/>
                  </a:lnTo>
                  <a:lnTo>
                    <a:pt x="281940" y="943356"/>
                  </a:lnTo>
                  <a:close/>
                </a:path>
                <a:path w="897889" h="1400809">
                  <a:moveTo>
                    <a:pt x="286512" y="934212"/>
                  </a:moveTo>
                  <a:lnTo>
                    <a:pt x="283464" y="932688"/>
                  </a:lnTo>
                  <a:lnTo>
                    <a:pt x="280416" y="935736"/>
                  </a:lnTo>
                  <a:lnTo>
                    <a:pt x="284988" y="938784"/>
                  </a:lnTo>
                  <a:lnTo>
                    <a:pt x="286512" y="934212"/>
                  </a:lnTo>
                  <a:close/>
                </a:path>
                <a:path w="897889" h="1400809">
                  <a:moveTo>
                    <a:pt x="289560" y="1235964"/>
                  </a:moveTo>
                  <a:lnTo>
                    <a:pt x="286512" y="1232903"/>
                  </a:lnTo>
                  <a:lnTo>
                    <a:pt x="281940" y="1234440"/>
                  </a:lnTo>
                  <a:lnTo>
                    <a:pt x="284988" y="1239012"/>
                  </a:lnTo>
                  <a:lnTo>
                    <a:pt x="289560" y="1235964"/>
                  </a:lnTo>
                  <a:close/>
                </a:path>
                <a:path w="897889" h="1400809">
                  <a:moveTo>
                    <a:pt x="292608" y="926592"/>
                  </a:moveTo>
                  <a:lnTo>
                    <a:pt x="288036" y="923544"/>
                  </a:lnTo>
                  <a:lnTo>
                    <a:pt x="286512" y="928103"/>
                  </a:lnTo>
                  <a:lnTo>
                    <a:pt x="289560" y="931164"/>
                  </a:lnTo>
                  <a:lnTo>
                    <a:pt x="292608" y="926592"/>
                  </a:lnTo>
                  <a:close/>
                </a:path>
                <a:path w="897889" h="1400809">
                  <a:moveTo>
                    <a:pt x="297180" y="1231392"/>
                  </a:moveTo>
                  <a:lnTo>
                    <a:pt x="294119" y="1226820"/>
                  </a:lnTo>
                  <a:lnTo>
                    <a:pt x="291084" y="1229868"/>
                  </a:lnTo>
                  <a:lnTo>
                    <a:pt x="292608" y="1234440"/>
                  </a:lnTo>
                  <a:lnTo>
                    <a:pt x="297180" y="1231392"/>
                  </a:lnTo>
                  <a:close/>
                </a:path>
                <a:path w="897889" h="1400809">
                  <a:moveTo>
                    <a:pt x="297180" y="918972"/>
                  </a:moveTo>
                  <a:lnTo>
                    <a:pt x="294119" y="915924"/>
                  </a:lnTo>
                  <a:lnTo>
                    <a:pt x="291084" y="920496"/>
                  </a:lnTo>
                  <a:lnTo>
                    <a:pt x="295656" y="922020"/>
                  </a:lnTo>
                  <a:lnTo>
                    <a:pt x="297180" y="918972"/>
                  </a:lnTo>
                  <a:close/>
                </a:path>
                <a:path w="897889" h="1400809">
                  <a:moveTo>
                    <a:pt x="303276" y="909828"/>
                  </a:moveTo>
                  <a:lnTo>
                    <a:pt x="298704" y="908304"/>
                  </a:lnTo>
                  <a:lnTo>
                    <a:pt x="297180" y="911352"/>
                  </a:lnTo>
                  <a:lnTo>
                    <a:pt x="300228" y="914400"/>
                  </a:lnTo>
                  <a:lnTo>
                    <a:pt x="303276" y="909828"/>
                  </a:lnTo>
                  <a:close/>
                </a:path>
                <a:path w="897889" h="1400809">
                  <a:moveTo>
                    <a:pt x="306324" y="1226820"/>
                  </a:moveTo>
                  <a:lnTo>
                    <a:pt x="303276" y="1222248"/>
                  </a:lnTo>
                  <a:lnTo>
                    <a:pt x="298704" y="1225296"/>
                  </a:lnTo>
                  <a:lnTo>
                    <a:pt x="301752" y="1229868"/>
                  </a:lnTo>
                  <a:lnTo>
                    <a:pt x="306324" y="1226820"/>
                  </a:lnTo>
                  <a:close/>
                </a:path>
                <a:path w="897889" h="1400809">
                  <a:moveTo>
                    <a:pt x="307848" y="902208"/>
                  </a:moveTo>
                  <a:lnTo>
                    <a:pt x="304800" y="899160"/>
                  </a:lnTo>
                  <a:lnTo>
                    <a:pt x="301752" y="903719"/>
                  </a:lnTo>
                  <a:lnTo>
                    <a:pt x="306324" y="906780"/>
                  </a:lnTo>
                  <a:lnTo>
                    <a:pt x="307848" y="902208"/>
                  </a:lnTo>
                  <a:close/>
                </a:path>
                <a:path w="897889" h="1400809">
                  <a:moveTo>
                    <a:pt x="313944" y="1222248"/>
                  </a:moveTo>
                  <a:lnTo>
                    <a:pt x="310896" y="1217676"/>
                  </a:lnTo>
                  <a:lnTo>
                    <a:pt x="307848" y="1219200"/>
                  </a:lnTo>
                  <a:lnTo>
                    <a:pt x="309372" y="1223772"/>
                  </a:lnTo>
                  <a:lnTo>
                    <a:pt x="313944" y="1222248"/>
                  </a:lnTo>
                  <a:close/>
                </a:path>
                <a:path w="897889" h="1400809">
                  <a:moveTo>
                    <a:pt x="313944" y="894588"/>
                  </a:moveTo>
                  <a:lnTo>
                    <a:pt x="309372" y="891540"/>
                  </a:lnTo>
                  <a:lnTo>
                    <a:pt x="306324" y="896112"/>
                  </a:lnTo>
                  <a:lnTo>
                    <a:pt x="310896" y="897636"/>
                  </a:lnTo>
                  <a:lnTo>
                    <a:pt x="313944" y="894588"/>
                  </a:lnTo>
                  <a:close/>
                </a:path>
                <a:path w="897889" h="1400809">
                  <a:moveTo>
                    <a:pt x="318516" y="885444"/>
                  </a:moveTo>
                  <a:lnTo>
                    <a:pt x="315468" y="882396"/>
                  </a:lnTo>
                  <a:lnTo>
                    <a:pt x="312420" y="886968"/>
                  </a:lnTo>
                  <a:lnTo>
                    <a:pt x="316992" y="890003"/>
                  </a:lnTo>
                  <a:lnTo>
                    <a:pt x="318516" y="885444"/>
                  </a:lnTo>
                  <a:close/>
                </a:path>
                <a:path w="897889" h="1400809">
                  <a:moveTo>
                    <a:pt x="323088" y="1216152"/>
                  </a:moveTo>
                  <a:lnTo>
                    <a:pt x="320040" y="1211580"/>
                  </a:lnTo>
                  <a:lnTo>
                    <a:pt x="315468" y="1214628"/>
                  </a:lnTo>
                  <a:lnTo>
                    <a:pt x="318516" y="1219200"/>
                  </a:lnTo>
                  <a:lnTo>
                    <a:pt x="323088" y="1216152"/>
                  </a:lnTo>
                  <a:close/>
                </a:path>
                <a:path w="897889" h="1400809">
                  <a:moveTo>
                    <a:pt x="324612" y="877824"/>
                  </a:moveTo>
                  <a:lnTo>
                    <a:pt x="320040" y="874776"/>
                  </a:lnTo>
                  <a:lnTo>
                    <a:pt x="316992" y="879348"/>
                  </a:lnTo>
                  <a:lnTo>
                    <a:pt x="321564" y="882396"/>
                  </a:lnTo>
                  <a:lnTo>
                    <a:pt x="324612" y="877824"/>
                  </a:lnTo>
                  <a:close/>
                </a:path>
                <a:path w="897889" h="1400809">
                  <a:moveTo>
                    <a:pt x="329184" y="870204"/>
                  </a:moveTo>
                  <a:lnTo>
                    <a:pt x="326136" y="867156"/>
                  </a:lnTo>
                  <a:lnTo>
                    <a:pt x="323088" y="870204"/>
                  </a:lnTo>
                  <a:lnTo>
                    <a:pt x="327660" y="873252"/>
                  </a:lnTo>
                  <a:lnTo>
                    <a:pt x="329184" y="870204"/>
                  </a:lnTo>
                  <a:close/>
                </a:path>
                <a:path w="897889" h="1400809">
                  <a:moveTo>
                    <a:pt x="330708" y="1211580"/>
                  </a:moveTo>
                  <a:lnTo>
                    <a:pt x="327660" y="1207008"/>
                  </a:lnTo>
                  <a:lnTo>
                    <a:pt x="324612" y="1210056"/>
                  </a:lnTo>
                  <a:lnTo>
                    <a:pt x="326136" y="1214628"/>
                  </a:lnTo>
                  <a:lnTo>
                    <a:pt x="330708" y="1211580"/>
                  </a:lnTo>
                  <a:close/>
                </a:path>
                <a:path w="897889" h="1400809">
                  <a:moveTo>
                    <a:pt x="335280" y="861060"/>
                  </a:moveTo>
                  <a:lnTo>
                    <a:pt x="330708" y="858012"/>
                  </a:lnTo>
                  <a:lnTo>
                    <a:pt x="327660" y="862584"/>
                  </a:lnTo>
                  <a:lnTo>
                    <a:pt x="332219" y="865619"/>
                  </a:lnTo>
                  <a:lnTo>
                    <a:pt x="335280" y="861060"/>
                  </a:lnTo>
                  <a:close/>
                </a:path>
                <a:path w="897889" h="1400809">
                  <a:moveTo>
                    <a:pt x="338328" y="1207008"/>
                  </a:moveTo>
                  <a:lnTo>
                    <a:pt x="336804" y="1202436"/>
                  </a:lnTo>
                  <a:lnTo>
                    <a:pt x="332219" y="1203960"/>
                  </a:lnTo>
                  <a:lnTo>
                    <a:pt x="335280" y="1208519"/>
                  </a:lnTo>
                  <a:lnTo>
                    <a:pt x="338328" y="1207008"/>
                  </a:lnTo>
                  <a:close/>
                </a:path>
                <a:path w="897889" h="1400809">
                  <a:moveTo>
                    <a:pt x="339852" y="853440"/>
                  </a:moveTo>
                  <a:lnTo>
                    <a:pt x="336804" y="850392"/>
                  </a:lnTo>
                  <a:lnTo>
                    <a:pt x="333756" y="854964"/>
                  </a:lnTo>
                  <a:lnTo>
                    <a:pt x="338328" y="856488"/>
                  </a:lnTo>
                  <a:lnTo>
                    <a:pt x="339852" y="853440"/>
                  </a:lnTo>
                  <a:close/>
                </a:path>
                <a:path w="897889" h="1400809">
                  <a:moveTo>
                    <a:pt x="345948" y="844296"/>
                  </a:moveTo>
                  <a:lnTo>
                    <a:pt x="341376" y="842772"/>
                  </a:lnTo>
                  <a:lnTo>
                    <a:pt x="338328" y="845820"/>
                  </a:lnTo>
                  <a:lnTo>
                    <a:pt x="342900" y="848868"/>
                  </a:lnTo>
                  <a:lnTo>
                    <a:pt x="345948" y="844296"/>
                  </a:lnTo>
                  <a:close/>
                </a:path>
                <a:path w="897889" h="1400809">
                  <a:moveTo>
                    <a:pt x="347472" y="1200912"/>
                  </a:moveTo>
                  <a:lnTo>
                    <a:pt x="344424" y="1196340"/>
                  </a:lnTo>
                  <a:lnTo>
                    <a:pt x="341376" y="1199388"/>
                  </a:lnTo>
                  <a:lnTo>
                    <a:pt x="342900" y="1203960"/>
                  </a:lnTo>
                  <a:lnTo>
                    <a:pt x="347472" y="1200912"/>
                  </a:lnTo>
                  <a:close/>
                </a:path>
                <a:path w="897889" h="1400809">
                  <a:moveTo>
                    <a:pt x="350520" y="836676"/>
                  </a:moveTo>
                  <a:lnTo>
                    <a:pt x="347472" y="833628"/>
                  </a:lnTo>
                  <a:lnTo>
                    <a:pt x="344424" y="838200"/>
                  </a:lnTo>
                  <a:lnTo>
                    <a:pt x="348996" y="841248"/>
                  </a:lnTo>
                  <a:lnTo>
                    <a:pt x="350520" y="836676"/>
                  </a:lnTo>
                  <a:close/>
                </a:path>
                <a:path w="897889" h="1400809">
                  <a:moveTo>
                    <a:pt x="355092" y="1196340"/>
                  </a:moveTo>
                  <a:lnTo>
                    <a:pt x="353568" y="1191768"/>
                  </a:lnTo>
                  <a:lnTo>
                    <a:pt x="348996" y="1194803"/>
                  </a:lnTo>
                  <a:lnTo>
                    <a:pt x="352044" y="1199388"/>
                  </a:lnTo>
                  <a:lnTo>
                    <a:pt x="355092" y="1196340"/>
                  </a:lnTo>
                  <a:close/>
                </a:path>
                <a:path w="897889" h="1400809">
                  <a:moveTo>
                    <a:pt x="356616" y="829056"/>
                  </a:moveTo>
                  <a:lnTo>
                    <a:pt x="352044" y="826008"/>
                  </a:lnTo>
                  <a:lnTo>
                    <a:pt x="348996" y="830580"/>
                  </a:lnTo>
                  <a:lnTo>
                    <a:pt x="353568" y="832104"/>
                  </a:lnTo>
                  <a:lnTo>
                    <a:pt x="356616" y="829056"/>
                  </a:lnTo>
                  <a:close/>
                </a:path>
                <a:path w="897889" h="1400809">
                  <a:moveTo>
                    <a:pt x="361188" y="819912"/>
                  </a:moveTo>
                  <a:lnTo>
                    <a:pt x="358140" y="818388"/>
                  </a:lnTo>
                  <a:lnTo>
                    <a:pt x="355092" y="821436"/>
                  </a:lnTo>
                  <a:lnTo>
                    <a:pt x="359664" y="824484"/>
                  </a:lnTo>
                  <a:lnTo>
                    <a:pt x="361188" y="819912"/>
                  </a:lnTo>
                  <a:close/>
                </a:path>
                <a:path w="897889" h="1400809">
                  <a:moveTo>
                    <a:pt x="364236" y="1191768"/>
                  </a:moveTo>
                  <a:lnTo>
                    <a:pt x="361188" y="1187196"/>
                  </a:lnTo>
                  <a:lnTo>
                    <a:pt x="356616" y="1190244"/>
                  </a:lnTo>
                  <a:lnTo>
                    <a:pt x="359664" y="1193292"/>
                  </a:lnTo>
                  <a:lnTo>
                    <a:pt x="364236" y="1191768"/>
                  </a:lnTo>
                  <a:close/>
                </a:path>
                <a:path w="897889" h="1400809">
                  <a:moveTo>
                    <a:pt x="367284" y="812292"/>
                  </a:moveTo>
                  <a:lnTo>
                    <a:pt x="362712" y="809244"/>
                  </a:lnTo>
                  <a:lnTo>
                    <a:pt x="359664" y="813803"/>
                  </a:lnTo>
                  <a:lnTo>
                    <a:pt x="364236" y="816864"/>
                  </a:lnTo>
                  <a:lnTo>
                    <a:pt x="367284" y="812292"/>
                  </a:lnTo>
                  <a:close/>
                </a:path>
                <a:path w="897889" h="1400809">
                  <a:moveTo>
                    <a:pt x="371856" y="1185672"/>
                  </a:moveTo>
                  <a:lnTo>
                    <a:pt x="370332" y="1182624"/>
                  </a:lnTo>
                  <a:lnTo>
                    <a:pt x="365760" y="1184148"/>
                  </a:lnTo>
                  <a:lnTo>
                    <a:pt x="368808" y="1188720"/>
                  </a:lnTo>
                  <a:lnTo>
                    <a:pt x="371856" y="1185672"/>
                  </a:lnTo>
                  <a:close/>
                </a:path>
                <a:path w="897889" h="1400809">
                  <a:moveTo>
                    <a:pt x="371856" y="804672"/>
                  </a:moveTo>
                  <a:lnTo>
                    <a:pt x="368808" y="801624"/>
                  </a:lnTo>
                  <a:lnTo>
                    <a:pt x="365760" y="806196"/>
                  </a:lnTo>
                  <a:lnTo>
                    <a:pt x="370332" y="807720"/>
                  </a:lnTo>
                  <a:lnTo>
                    <a:pt x="371856" y="804672"/>
                  </a:lnTo>
                  <a:close/>
                </a:path>
                <a:path w="897889" h="1400809">
                  <a:moveTo>
                    <a:pt x="377952" y="795528"/>
                  </a:moveTo>
                  <a:lnTo>
                    <a:pt x="373380" y="792480"/>
                  </a:lnTo>
                  <a:lnTo>
                    <a:pt x="370332" y="797052"/>
                  </a:lnTo>
                  <a:lnTo>
                    <a:pt x="374904" y="800100"/>
                  </a:lnTo>
                  <a:lnTo>
                    <a:pt x="377952" y="795528"/>
                  </a:lnTo>
                  <a:close/>
                </a:path>
                <a:path w="897889" h="1400809">
                  <a:moveTo>
                    <a:pt x="381000" y="1181100"/>
                  </a:moveTo>
                  <a:lnTo>
                    <a:pt x="377952" y="1176528"/>
                  </a:lnTo>
                  <a:lnTo>
                    <a:pt x="373380" y="1179576"/>
                  </a:lnTo>
                  <a:lnTo>
                    <a:pt x="376428" y="1184148"/>
                  </a:lnTo>
                  <a:lnTo>
                    <a:pt x="381000" y="1181100"/>
                  </a:lnTo>
                  <a:close/>
                </a:path>
                <a:path w="897889" h="1400809">
                  <a:moveTo>
                    <a:pt x="382524" y="787908"/>
                  </a:moveTo>
                  <a:lnTo>
                    <a:pt x="379476" y="784860"/>
                  </a:lnTo>
                  <a:lnTo>
                    <a:pt x="376428" y="789419"/>
                  </a:lnTo>
                  <a:lnTo>
                    <a:pt x="379476" y="792480"/>
                  </a:lnTo>
                  <a:lnTo>
                    <a:pt x="382524" y="787908"/>
                  </a:lnTo>
                  <a:close/>
                </a:path>
                <a:path w="897889" h="1400809">
                  <a:moveTo>
                    <a:pt x="388620" y="1176528"/>
                  </a:moveTo>
                  <a:lnTo>
                    <a:pt x="387096" y="1171956"/>
                  </a:lnTo>
                  <a:lnTo>
                    <a:pt x="382524" y="1175004"/>
                  </a:lnTo>
                  <a:lnTo>
                    <a:pt x="385572" y="1178052"/>
                  </a:lnTo>
                  <a:lnTo>
                    <a:pt x="388620" y="1176528"/>
                  </a:lnTo>
                  <a:close/>
                </a:path>
                <a:path w="897889" h="1400809">
                  <a:moveTo>
                    <a:pt x="388620" y="780288"/>
                  </a:moveTo>
                  <a:lnTo>
                    <a:pt x="384048" y="777240"/>
                  </a:lnTo>
                  <a:lnTo>
                    <a:pt x="381000" y="780288"/>
                  </a:lnTo>
                  <a:lnTo>
                    <a:pt x="385572" y="783336"/>
                  </a:lnTo>
                  <a:lnTo>
                    <a:pt x="388620" y="780288"/>
                  </a:lnTo>
                  <a:close/>
                </a:path>
                <a:path w="897889" h="1400809">
                  <a:moveTo>
                    <a:pt x="393192" y="771144"/>
                  </a:moveTo>
                  <a:lnTo>
                    <a:pt x="390144" y="768096"/>
                  </a:lnTo>
                  <a:lnTo>
                    <a:pt x="387096" y="772668"/>
                  </a:lnTo>
                  <a:lnTo>
                    <a:pt x="390144" y="775703"/>
                  </a:lnTo>
                  <a:lnTo>
                    <a:pt x="393192" y="771144"/>
                  </a:lnTo>
                  <a:close/>
                </a:path>
                <a:path w="897889" h="1400809">
                  <a:moveTo>
                    <a:pt x="397764" y="1170419"/>
                  </a:moveTo>
                  <a:lnTo>
                    <a:pt x="394716" y="1167384"/>
                  </a:lnTo>
                  <a:lnTo>
                    <a:pt x="390144" y="1168908"/>
                  </a:lnTo>
                  <a:lnTo>
                    <a:pt x="393192" y="1173480"/>
                  </a:lnTo>
                  <a:lnTo>
                    <a:pt x="397764" y="1170419"/>
                  </a:lnTo>
                  <a:close/>
                </a:path>
                <a:path w="897889" h="1400809">
                  <a:moveTo>
                    <a:pt x="399288" y="763524"/>
                  </a:moveTo>
                  <a:lnTo>
                    <a:pt x="394716" y="760476"/>
                  </a:lnTo>
                  <a:lnTo>
                    <a:pt x="391668" y="765048"/>
                  </a:lnTo>
                  <a:lnTo>
                    <a:pt x="396240" y="766572"/>
                  </a:lnTo>
                  <a:lnTo>
                    <a:pt x="399288" y="763524"/>
                  </a:lnTo>
                  <a:close/>
                </a:path>
                <a:path w="897889" h="1400809">
                  <a:moveTo>
                    <a:pt x="403860" y="754380"/>
                  </a:moveTo>
                  <a:lnTo>
                    <a:pt x="400812" y="752856"/>
                  </a:lnTo>
                  <a:lnTo>
                    <a:pt x="397764" y="755904"/>
                  </a:lnTo>
                  <a:lnTo>
                    <a:pt x="400812" y="758952"/>
                  </a:lnTo>
                  <a:lnTo>
                    <a:pt x="403860" y="754380"/>
                  </a:lnTo>
                  <a:close/>
                </a:path>
                <a:path w="897889" h="1400809">
                  <a:moveTo>
                    <a:pt x="405384" y="1165860"/>
                  </a:moveTo>
                  <a:lnTo>
                    <a:pt x="403860" y="1161288"/>
                  </a:lnTo>
                  <a:lnTo>
                    <a:pt x="399288" y="1164336"/>
                  </a:lnTo>
                  <a:lnTo>
                    <a:pt x="400812" y="1168908"/>
                  </a:lnTo>
                  <a:lnTo>
                    <a:pt x="405384" y="1165860"/>
                  </a:lnTo>
                  <a:close/>
                </a:path>
                <a:path w="897889" h="1400809">
                  <a:moveTo>
                    <a:pt x="409956" y="746760"/>
                  </a:moveTo>
                  <a:lnTo>
                    <a:pt x="405384" y="743712"/>
                  </a:lnTo>
                  <a:lnTo>
                    <a:pt x="402336" y="748284"/>
                  </a:lnTo>
                  <a:lnTo>
                    <a:pt x="406908" y="751319"/>
                  </a:lnTo>
                  <a:lnTo>
                    <a:pt x="409956" y="746760"/>
                  </a:lnTo>
                  <a:close/>
                </a:path>
                <a:path w="897889" h="1400809">
                  <a:moveTo>
                    <a:pt x="414528" y="1161288"/>
                  </a:moveTo>
                  <a:lnTo>
                    <a:pt x="411480" y="1156703"/>
                  </a:lnTo>
                  <a:lnTo>
                    <a:pt x="406908" y="1159764"/>
                  </a:lnTo>
                  <a:lnTo>
                    <a:pt x="409956" y="1162812"/>
                  </a:lnTo>
                  <a:lnTo>
                    <a:pt x="414528" y="1161288"/>
                  </a:lnTo>
                  <a:close/>
                </a:path>
                <a:path w="897889" h="1400809">
                  <a:moveTo>
                    <a:pt x="414528" y="739140"/>
                  </a:moveTo>
                  <a:lnTo>
                    <a:pt x="409956" y="736092"/>
                  </a:lnTo>
                  <a:lnTo>
                    <a:pt x="408432" y="740664"/>
                  </a:lnTo>
                  <a:lnTo>
                    <a:pt x="411480" y="742188"/>
                  </a:lnTo>
                  <a:lnTo>
                    <a:pt x="414528" y="739140"/>
                  </a:lnTo>
                  <a:close/>
                </a:path>
                <a:path w="897889" h="1400809">
                  <a:moveTo>
                    <a:pt x="420624" y="729996"/>
                  </a:moveTo>
                  <a:lnTo>
                    <a:pt x="416052" y="728472"/>
                  </a:lnTo>
                  <a:lnTo>
                    <a:pt x="413004" y="731520"/>
                  </a:lnTo>
                  <a:lnTo>
                    <a:pt x="417576" y="734568"/>
                  </a:lnTo>
                  <a:lnTo>
                    <a:pt x="420624" y="729996"/>
                  </a:lnTo>
                  <a:close/>
                </a:path>
                <a:path w="897889" h="1400809">
                  <a:moveTo>
                    <a:pt x="422148" y="1155192"/>
                  </a:moveTo>
                  <a:lnTo>
                    <a:pt x="419100" y="1152144"/>
                  </a:lnTo>
                  <a:lnTo>
                    <a:pt x="416052" y="1153668"/>
                  </a:lnTo>
                  <a:lnTo>
                    <a:pt x="417576" y="1158240"/>
                  </a:lnTo>
                  <a:lnTo>
                    <a:pt x="422148" y="1155192"/>
                  </a:lnTo>
                  <a:close/>
                </a:path>
                <a:path w="897889" h="1400809">
                  <a:moveTo>
                    <a:pt x="425196" y="722376"/>
                  </a:moveTo>
                  <a:lnTo>
                    <a:pt x="420624" y="719328"/>
                  </a:lnTo>
                  <a:lnTo>
                    <a:pt x="419100" y="723900"/>
                  </a:lnTo>
                  <a:lnTo>
                    <a:pt x="422148" y="726948"/>
                  </a:lnTo>
                  <a:lnTo>
                    <a:pt x="425196" y="722376"/>
                  </a:lnTo>
                  <a:close/>
                </a:path>
                <a:path w="897889" h="1400809">
                  <a:moveTo>
                    <a:pt x="431292" y="1150620"/>
                  </a:moveTo>
                  <a:lnTo>
                    <a:pt x="428244" y="1146048"/>
                  </a:lnTo>
                  <a:lnTo>
                    <a:pt x="423672" y="1149096"/>
                  </a:lnTo>
                  <a:lnTo>
                    <a:pt x="426720" y="1153668"/>
                  </a:lnTo>
                  <a:lnTo>
                    <a:pt x="431292" y="1150620"/>
                  </a:lnTo>
                  <a:close/>
                </a:path>
                <a:path w="897889" h="1400809">
                  <a:moveTo>
                    <a:pt x="431292" y="714756"/>
                  </a:moveTo>
                  <a:lnTo>
                    <a:pt x="426720" y="711708"/>
                  </a:lnTo>
                  <a:lnTo>
                    <a:pt x="423672" y="716280"/>
                  </a:lnTo>
                  <a:lnTo>
                    <a:pt x="428244" y="717804"/>
                  </a:lnTo>
                  <a:lnTo>
                    <a:pt x="431292" y="714756"/>
                  </a:lnTo>
                  <a:close/>
                </a:path>
                <a:path w="897889" h="1400809">
                  <a:moveTo>
                    <a:pt x="435864" y="705612"/>
                  </a:moveTo>
                  <a:lnTo>
                    <a:pt x="431292" y="702564"/>
                  </a:lnTo>
                  <a:lnTo>
                    <a:pt x="429768" y="707136"/>
                  </a:lnTo>
                  <a:lnTo>
                    <a:pt x="432816" y="710184"/>
                  </a:lnTo>
                  <a:lnTo>
                    <a:pt x="435864" y="705612"/>
                  </a:lnTo>
                  <a:close/>
                </a:path>
                <a:path w="897889" h="1400809">
                  <a:moveTo>
                    <a:pt x="438912" y="1146048"/>
                  </a:moveTo>
                  <a:lnTo>
                    <a:pt x="435864" y="1141476"/>
                  </a:lnTo>
                  <a:lnTo>
                    <a:pt x="432816" y="1144524"/>
                  </a:lnTo>
                  <a:lnTo>
                    <a:pt x="434340" y="1147572"/>
                  </a:lnTo>
                  <a:lnTo>
                    <a:pt x="438912" y="1146048"/>
                  </a:lnTo>
                  <a:close/>
                </a:path>
                <a:path w="897889" h="1400809">
                  <a:moveTo>
                    <a:pt x="441960" y="697992"/>
                  </a:moveTo>
                  <a:lnTo>
                    <a:pt x="437388" y="694944"/>
                  </a:lnTo>
                  <a:lnTo>
                    <a:pt x="434340" y="699503"/>
                  </a:lnTo>
                  <a:lnTo>
                    <a:pt x="438912" y="702564"/>
                  </a:lnTo>
                  <a:lnTo>
                    <a:pt x="441960" y="697992"/>
                  </a:lnTo>
                  <a:close/>
                </a:path>
                <a:path w="897889" h="1400809">
                  <a:moveTo>
                    <a:pt x="446532" y="690372"/>
                  </a:moveTo>
                  <a:lnTo>
                    <a:pt x="441960" y="687324"/>
                  </a:lnTo>
                  <a:lnTo>
                    <a:pt x="440436" y="690372"/>
                  </a:lnTo>
                  <a:lnTo>
                    <a:pt x="443484" y="693420"/>
                  </a:lnTo>
                  <a:lnTo>
                    <a:pt x="446532" y="690372"/>
                  </a:lnTo>
                  <a:close/>
                </a:path>
                <a:path w="897889" h="1400809">
                  <a:moveTo>
                    <a:pt x="448056" y="1139952"/>
                  </a:moveTo>
                  <a:lnTo>
                    <a:pt x="445008" y="1136904"/>
                  </a:lnTo>
                  <a:lnTo>
                    <a:pt x="440436" y="1138428"/>
                  </a:lnTo>
                  <a:lnTo>
                    <a:pt x="443484" y="1143000"/>
                  </a:lnTo>
                  <a:lnTo>
                    <a:pt x="448056" y="1139952"/>
                  </a:lnTo>
                  <a:close/>
                </a:path>
                <a:path w="897889" h="1400809">
                  <a:moveTo>
                    <a:pt x="452628" y="681228"/>
                  </a:moveTo>
                  <a:lnTo>
                    <a:pt x="448056" y="678180"/>
                  </a:lnTo>
                  <a:lnTo>
                    <a:pt x="445008" y="682752"/>
                  </a:lnTo>
                  <a:lnTo>
                    <a:pt x="449580" y="685800"/>
                  </a:lnTo>
                  <a:lnTo>
                    <a:pt x="452628" y="681228"/>
                  </a:lnTo>
                  <a:close/>
                </a:path>
                <a:path w="897889" h="1400809">
                  <a:moveTo>
                    <a:pt x="455676" y="1135380"/>
                  </a:moveTo>
                  <a:lnTo>
                    <a:pt x="452628" y="1130808"/>
                  </a:lnTo>
                  <a:lnTo>
                    <a:pt x="449580" y="1133856"/>
                  </a:lnTo>
                  <a:lnTo>
                    <a:pt x="451104" y="1138428"/>
                  </a:lnTo>
                  <a:lnTo>
                    <a:pt x="455676" y="1135380"/>
                  </a:lnTo>
                  <a:close/>
                </a:path>
                <a:path w="897889" h="1400809">
                  <a:moveTo>
                    <a:pt x="457187" y="673608"/>
                  </a:moveTo>
                  <a:lnTo>
                    <a:pt x="452628" y="670560"/>
                  </a:lnTo>
                  <a:lnTo>
                    <a:pt x="451104" y="675119"/>
                  </a:lnTo>
                  <a:lnTo>
                    <a:pt x="454139" y="676656"/>
                  </a:lnTo>
                  <a:lnTo>
                    <a:pt x="457187" y="673608"/>
                  </a:lnTo>
                  <a:close/>
                </a:path>
                <a:path w="897889" h="1400809">
                  <a:moveTo>
                    <a:pt x="463296" y="1130808"/>
                  </a:moveTo>
                  <a:lnTo>
                    <a:pt x="461772" y="1126236"/>
                  </a:lnTo>
                  <a:lnTo>
                    <a:pt x="457187" y="1129284"/>
                  </a:lnTo>
                  <a:lnTo>
                    <a:pt x="460248" y="1132319"/>
                  </a:lnTo>
                  <a:lnTo>
                    <a:pt x="463296" y="1130808"/>
                  </a:lnTo>
                  <a:close/>
                </a:path>
                <a:path w="897889" h="1400809">
                  <a:moveTo>
                    <a:pt x="463296" y="664464"/>
                  </a:moveTo>
                  <a:lnTo>
                    <a:pt x="458724" y="662940"/>
                  </a:lnTo>
                  <a:lnTo>
                    <a:pt x="455676" y="665988"/>
                  </a:lnTo>
                  <a:lnTo>
                    <a:pt x="460248" y="669036"/>
                  </a:lnTo>
                  <a:lnTo>
                    <a:pt x="463296" y="664464"/>
                  </a:lnTo>
                  <a:close/>
                </a:path>
                <a:path w="897889" h="1400809">
                  <a:moveTo>
                    <a:pt x="467855" y="656844"/>
                  </a:moveTo>
                  <a:lnTo>
                    <a:pt x="463296" y="653796"/>
                  </a:lnTo>
                  <a:lnTo>
                    <a:pt x="461772" y="658368"/>
                  </a:lnTo>
                  <a:lnTo>
                    <a:pt x="464820" y="661403"/>
                  </a:lnTo>
                  <a:lnTo>
                    <a:pt x="467855" y="656844"/>
                  </a:lnTo>
                  <a:close/>
                </a:path>
                <a:path w="897889" h="1400809">
                  <a:moveTo>
                    <a:pt x="472440" y="1124712"/>
                  </a:moveTo>
                  <a:lnTo>
                    <a:pt x="469392" y="1121664"/>
                  </a:lnTo>
                  <a:lnTo>
                    <a:pt x="466344" y="1123188"/>
                  </a:lnTo>
                  <a:lnTo>
                    <a:pt x="467855" y="1127760"/>
                  </a:lnTo>
                  <a:lnTo>
                    <a:pt x="472440" y="1124712"/>
                  </a:lnTo>
                  <a:close/>
                </a:path>
                <a:path w="897889" h="1400809">
                  <a:moveTo>
                    <a:pt x="473964" y="649224"/>
                  </a:moveTo>
                  <a:lnTo>
                    <a:pt x="469392" y="646176"/>
                  </a:lnTo>
                  <a:lnTo>
                    <a:pt x="466344" y="650735"/>
                  </a:lnTo>
                  <a:lnTo>
                    <a:pt x="470903" y="652272"/>
                  </a:lnTo>
                  <a:lnTo>
                    <a:pt x="473964" y="649224"/>
                  </a:lnTo>
                  <a:close/>
                </a:path>
                <a:path w="897889" h="1400809">
                  <a:moveTo>
                    <a:pt x="478523" y="640080"/>
                  </a:moveTo>
                  <a:lnTo>
                    <a:pt x="473964" y="638556"/>
                  </a:lnTo>
                  <a:lnTo>
                    <a:pt x="472440" y="641604"/>
                  </a:lnTo>
                  <a:lnTo>
                    <a:pt x="475488" y="644652"/>
                  </a:lnTo>
                  <a:lnTo>
                    <a:pt x="478523" y="640080"/>
                  </a:lnTo>
                  <a:close/>
                </a:path>
                <a:path w="897889" h="1400809">
                  <a:moveTo>
                    <a:pt x="480060" y="1120140"/>
                  </a:moveTo>
                  <a:lnTo>
                    <a:pt x="478523" y="1115568"/>
                  </a:lnTo>
                  <a:lnTo>
                    <a:pt x="473964" y="1118603"/>
                  </a:lnTo>
                  <a:lnTo>
                    <a:pt x="477012" y="1123188"/>
                  </a:lnTo>
                  <a:lnTo>
                    <a:pt x="480060" y="1120140"/>
                  </a:lnTo>
                  <a:close/>
                </a:path>
                <a:path w="897889" h="1400809">
                  <a:moveTo>
                    <a:pt x="484632" y="632460"/>
                  </a:moveTo>
                  <a:lnTo>
                    <a:pt x="480060" y="629412"/>
                  </a:lnTo>
                  <a:lnTo>
                    <a:pt x="477012" y="633984"/>
                  </a:lnTo>
                  <a:lnTo>
                    <a:pt x="481571" y="637019"/>
                  </a:lnTo>
                  <a:lnTo>
                    <a:pt x="484632" y="632460"/>
                  </a:lnTo>
                  <a:close/>
                </a:path>
                <a:path w="897889" h="1400809">
                  <a:moveTo>
                    <a:pt x="489204" y="1115568"/>
                  </a:moveTo>
                  <a:lnTo>
                    <a:pt x="486156" y="1110996"/>
                  </a:lnTo>
                  <a:lnTo>
                    <a:pt x="481571" y="1114044"/>
                  </a:lnTo>
                  <a:lnTo>
                    <a:pt x="484632" y="1117092"/>
                  </a:lnTo>
                  <a:lnTo>
                    <a:pt x="489204" y="1115568"/>
                  </a:lnTo>
                  <a:close/>
                </a:path>
                <a:path w="897889" h="1400809">
                  <a:moveTo>
                    <a:pt x="489204" y="624840"/>
                  </a:moveTo>
                  <a:lnTo>
                    <a:pt x="484632" y="621792"/>
                  </a:lnTo>
                  <a:lnTo>
                    <a:pt x="483108" y="626364"/>
                  </a:lnTo>
                  <a:lnTo>
                    <a:pt x="486156" y="627888"/>
                  </a:lnTo>
                  <a:lnTo>
                    <a:pt x="489204" y="624840"/>
                  </a:lnTo>
                  <a:close/>
                </a:path>
                <a:path w="897889" h="1400809">
                  <a:moveTo>
                    <a:pt x="493776" y="615696"/>
                  </a:moveTo>
                  <a:lnTo>
                    <a:pt x="490728" y="614172"/>
                  </a:lnTo>
                  <a:lnTo>
                    <a:pt x="487680" y="617220"/>
                  </a:lnTo>
                  <a:lnTo>
                    <a:pt x="492239" y="620268"/>
                  </a:lnTo>
                  <a:lnTo>
                    <a:pt x="493776" y="615696"/>
                  </a:lnTo>
                  <a:close/>
                </a:path>
                <a:path w="897889" h="1400809">
                  <a:moveTo>
                    <a:pt x="496824" y="1109472"/>
                  </a:moveTo>
                  <a:lnTo>
                    <a:pt x="495287" y="1106424"/>
                  </a:lnTo>
                  <a:lnTo>
                    <a:pt x="490728" y="1107948"/>
                  </a:lnTo>
                  <a:lnTo>
                    <a:pt x="493776" y="1112520"/>
                  </a:lnTo>
                  <a:lnTo>
                    <a:pt x="496824" y="1109472"/>
                  </a:lnTo>
                  <a:close/>
                </a:path>
                <a:path w="897889" h="1400809">
                  <a:moveTo>
                    <a:pt x="499872" y="608076"/>
                  </a:moveTo>
                  <a:lnTo>
                    <a:pt x="495287" y="605028"/>
                  </a:lnTo>
                  <a:lnTo>
                    <a:pt x="493776" y="609600"/>
                  </a:lnTo>
                  <a:lnTo>
                    <a:pt x="496824" y="612635"/>
                  </a:lnTo>
                  <a:lnTo>
                    <a:pt x="499872" y="608076"/>
                  </a:lnTo>
                  <a:close/>
                </a:path>
                <a:path w="897889" h="1400809">
                  <a:moveTo>
                    <a:pt x="504444" y="600456"/>
                  </a:moveTo>
                  <a:lnTo>
                    <a:pt x="501396" y="597408"/>
                  </a:lnTo>
                  <a:lnTo>
                    <a:pt x="498348" y="600456"/>
                  </a:lnTo>
                  <a:lnTo>
                    <a:pt x="502920" y="603504"/>
                  </a:lnTo>
                  <a:lnTo>
                    <a:pt x="504444" y="600456"/>
                  </a:lnTo>
                  <a:close/>
                </a:path>
                <a:path w="897889" h="1400809">
                  <a:moveTo>
                    <a:pt x="505955" y="1104900"/>
                  </a:moveTo>
                  <a:lnTo>
                    <a:pt x="502920" y="1100328"/>
                  </a:lnTo>
                  <a:lnTo>
                    <a:pt x="498348" y="1103376"/>
                  </a:lnTo>
                  <a:lnTo>
                    <a:pt x="501396" y="1107948"/>
                  </a:lnTo>
                  <a:lnTo>
                    <a:pt x="505955" y="1104900"/>
                  </a:lnTo>
                  <a:close/>
                </a:path>
                <a:path w="897889" h="1400809">
                  <a:moveTo>
                    <a:pt x="510540" y="591312"/>
                  </a:moveTo>
                  <a:lnTo>
                    <a:pt x="505955" y="588264"/>
                  </a:lnTo>
                  <a:lnTo>
                    <a:pt x="504444" y="592836"/>
                  </a:lnTo>
                  <a:lnTo>
                    <a:pt x="507492" y="595884"/>
                  </a:lnTo>
                  <a:lnTo>
                    <a:pt x="510540" y="591312"/>
                  </a:lnTo>
                  <a:close/>
                </a:path>
                <a:path w="897889" h="1400809">
                  <a:moveTo>
                    <a:pt x="513588" y="1100328"/>
                  </a:moveTo>
                  <a:lnTo>
                    <a:pt x="512064" y="1095756"/>
                  </a:lnTo>
                  <a:lnTo>
                    <a:pt x="507492" y="1098804"/>
                  </a:lnTo>
                  <a:lnTo>
                    <a:pt x="510540" y="1101852"/>
                  </a:lnTo>
                  <a:lnTo>
                    <a:pt x="513588" y="1100328"/>
                  </a:lnTo>
                  <a:close/>
                </a:path>
                <a:path w="897889" h="1400809">
                  <a:moveTo>
                    <a:pt x="515112" y="583692"/>
                  </a:moveTo>
                  <a:lnTo>
                    <a:pt x="512064" y="580644"/>
                  </a:lnTo>
                  <a:lnTo>
                    <a:pt x="509003" y="585203"/>
                  </a:lnTo>
                  <a:lnTo>
                    <a:pt x="513588" y="586740"/>
                  </a:lnTo>
                  <a:lnTo>
                    <a:pt x="515112" y="583692"/>
                  </a:lnTo>
                  <a:close/>
                </a:path>
                <a:path w="897889" h="1400809">
                  <a:moveTo>
                    <a:pt x="521208" y="574535"/>
                  </a:moveTo>
                  <a:lnTo>
                    <a:pt x="516623" y="573024"/>
                  </a:lnTo>
                  <a:lnTo>
                    <a:pt x="513588" y="576072"/>
                  </a:lnTo>
                  <a:lnTo>
                    <a:pt x="518160" y="579120"/>
                  </a:lnTo>
                  <a:lnTo>
                    <a:pt x="521208" y="574535"/>
                  </a:lnTo>
                  <a:close/>
                </a:path>
                <a:path w="897889" h="1400809">
                  <a:moveTo>
                    <a:pt x="522732" y="1094219"/>
                  </a:moveTo>
                  <a:lnTo>
                    <a:pt x="519671" y="1091184"/>
                  </a:lnTo>
                  <a:lnTo>
                    <a:pt x="515112" y="1092708"/>
                  </a:lnTo>
                  <a:lnTo>
                    <a:pt x="518160" y="1097280"/>
                  </a:lnTo>
                  <a:lnTo>
                    <a:pt x="522732" y="1094219"/>
                  </a:lnTo>
                  <a:close/>
                </a:path>
                <a:path w="897889" h="1400809">
                  <a:moveTo>
                    <a:pt x="525780" y="566928"/>
                  </a:moveTo>
                  <a:lnTo>
                    <a:pt x="522732" y="563880"/>
                  </a:lnTo>
                  <a:lnTo>
                    <a:pt x="519671" y="568452"/>
                  </a:lnTo>
                  <a:lnTo>
                    <a:pt x="524256" y="571500"/>
                  </a:lnTo>
                  <a:lnTo>
                    <a:pt x="525780" y="566928"/>
                  </a:lnTo>
                  <a:close/>
                </a:path>
                <a:path w="897889" h="1400809">
                  <a:moveTo>
                    <a:pt x="530339" y="1089660"/>
                  </a:moveTo>
                  <a:lnTo>
                    <a:pt x="528828" y="1085088"/>
                  </a:lnTo>
                  <a:lnTo>
                    <a:pt x="524256" y="1088136"/>
                  </a:lnTo>
                  <a:lnTo>
                    <a:pt x="525780" y="1092708"/>
                  </a:lnTo>
                  <a:lnTo>
                    <a:pt x="530339" y="1089660"/>
                  </a:lnTo>
                  <a:close/>
                </a:path>
                <a:path w="897889" h="1400809">
                  <a:moveTo>
                    <a:pt x="531876" y="559308"/>
                  </a:moveTo>
                  <a:lnTo>
                    <a:pt x="527304" y="556260"/>
                  </a:lnTo>
                  <a:lnTo>
                    <a:pt x="524256" y="560819"/>
                  </a:lnTo>
                  <a:lnTo>
                    <a:pt x="528828" y="562356"/>
                  </a:lnTo>
                  <a:lnTo>
                    <a:pt x="531876" y="559308"/>
                  </a:lnTo>
                  <a:close/>
                </a:path>
                <a:path w="897889" h="1400809">
                  <a:moveTo>
                    <a:pt x="536448" y="550164"/>
                  </a:moveTo>
                  <a:lnTo>
                    <a:pt x="533387" y="548640"/>
                  </a:lnTo>
                  <a:lnTo>
                    <a:pt x="530339" y="551688"/>
                  </a:lnTo>
                  <a:lnTo>
                    <a:pt x="534924" y="554736"/>
                  </a:lnTo>
                  <a:lnTo>
                    <a:pt x="536448" y="550164"/>
                  </a:lnTo>
                  <a:close/>
                </a:path>
                <a:path w="897889" h="1400809">
                  <a:moveTo>
                    <a:pt x="539496" y="1085088"/>
                  </a:moveTo>
                  <a:lnTo>
                    <a:pt x="536448" y="1080503"/>
                  </a:lnTo>
                  <a:lnTo>
                    <a:pt x="531876" y="1083564"/>
                  </a:lnTo>
                  <a:lnTo>
                    <a:pt x="534924" y="1086612"/>
                  </a:lnTo>
                  <a:lnTo>
                    <a:pt x="539496" y="1085088"/>
                  </a:lnTo>
                  <a:close/>
                </a:path>
                <a:path w="897889" h="1400809">
                  <a:moveTo>
                    <a:pt x="542544" y="542544"/>
                  </a:moveTo>
                  <a:lnTo>
                    <a:pt x="537972" y="539496"/>
                  </a:lnTo>
                  <a:lnTo>
                    <a:pt x="534924" y="544068"/>
                  </a:lnTo>
                  <a:lnTo>
                    <a:pt x="539496" y="547103"/>
                  </a:lnTo>
                  <a:lnTo>
                    <a:pt x="542544" y="542544"/>
                  </a:lnTo>
                  <a:close/>
                </a:path>
                <a:path w="897889" h="1400809">
                  <a:moveTo>
                    <a:pt x="547103" y="1078992"/>
                  </a:moveTo>
                  <a:lnTo>
                    <a:pt x="544055" y="1075944"/>
                  </a:lnTo>
                  <a:lnTo>
                    <a:pt x="541020" y="1077468"/>
                  </a:lnTo>
                  <a:lnTo>
                    <a:pt x="542544" y="1082040"/>
                  </a:lnTo>
                  <a:lnTo>
                    <a:pt x="547103" y="1078992"/>
                  </a:lnTo>
                  <a:close/>
                </a:path>
                <a:path w="897889" h="1400809">
                  <a:moveTo>
                    <a:pt x="547103" y="534924"/>
                  </a:moveTo>
                  <a:lnTo>
                    <a:pt x="544055" y="531876"/>
                  </a:lnTo>
                  <a:lnTo>
                    <a:pt x="541020" y="536435"/>
                  </a:lnTo>
                  <a:lnTo>
                    <a:pt x="545592" y="537972"/>
                  </a:lnTo>
                  <a:lnTo>
                    <a:pt x="547103" y="534924"/>
                  </a:lnTo>
                  <a:close/>
                </a:path>
                <a:path w="897889" h="1400809">
                  <a:moveTo>
                    <a:pt x="553212" y="525780"/>
                  </a:moveTo>
                  <a:lnTo>
                    <a:pt x="548640" y="524256"/>
                  </a:lnTo>
                  <a:lnTo>
                    <a:pt x="545592" y="527304"/>
                  </a:lnTo>
                  <a:lnTo>
                    <a:pt x="550164" y="530352"/>
                  </a:lnTo>
                  <a:lnTo>
                    <a:pt x="553212" y="525780"/>
                  </a:lnTo>
                  <a:close/>
                </a:path>
                <a:path w="897889" h="1400809">
                  <a:moveTo>
                    <a:pt x="556260" y="1074420"/>
                  </a:moveTo>
                  <a:lnTo>
                    <a:pt x="553212" y="1069848"/>
                  </a:lnTo>
                  <a:lnTo>
                    <a:pt x="548640" y="1072896"/>
                  </a:lnTo>
                  <a:lnTo>
                    <a:pt x="551688" y="1077468"/>
                  </a:lnTo>
                  <a:lnTo>
                    <a:pt x="556260" y="1074420"/>
                  </a:lnTo>
                  <a:close/>
                </a:path>
                <a:path w="897889" h="1400809">
                  <a:moveTo>
                    <a:pt x="557771" y="518160"/>
                  </a:moveTo>
                  <a:lnTo>
                    <a:pt x="554723" y="515112"/>
                  </a:lnTo>
                  <a:lnTo>
                    <a:pt x="551688" y="519684"/>
                  </a:lnTo>
                  <a:lnTo>
                    <a:pt x="556260" y="522719"/>
                  </a:lnTo>
                  <a:lnTo>
                    <a:pt x="557771" y="518160"/>
                  </a:lnTo>
                  <a:close/>
                </a:path>
                <a:path w="897889" h="1400809">
                  <a:moveTo>
                    <a:pt x="563880" y="1069848"/>
                  </a:moveTo>
                  <a:lnTo>
                    <a:pt x="560832" y="1065276"/>
                  </a:lnTo>
                  <a:lnTo>
                    <a:pt x="557771" y="1068324"/>
                  </a:lnTo>
                  <a:lnTo>
                    <a:pt x="559308" y="1072896"/>
                  </a:lnTo>
                  <a:lnTo>
                    <a:pt x="563880" y="1069848"/>
                  </a:lnTo>
                  <a:close/>
                </a:path>
                <a:path w="897889" h="1400809">
                  <a:moveTo>
                    <a:pt x="563880" y="510540"/>
                  </a:moveTo>
                  <a:lnTo>
                    <a:pt x="559308" y="507492"/>
                  </a:lnTo>
                  <a:lnTo>
                    <a:pt x="556260" y="510540"/>
                  </a:lnTo>
                  <a:lnTo>
                    <a:pt x="560832" y="513588"/>
                  </a:lnTo>
                  <a:lnTo>
                    <a:pt x="563880" y="510540"/>
                  </a:lnTo>
                  <a:close/>
                </a:path>
                <a:path w="897889" h="1400809">
                  <a:moveTo>
                    <a:pt x="568439" y="501396"/>
                  </a:moveTo>
                  <a:lnTo>
                    <a:pt x="565404" y="498335"/>
                  </a:lnTo>
                  <a:lnTo>
                    <a:pt x="562356" y="502920"/>
                  </a:lnTo>
                  <a:lnTo>
                    <a:pt x="566928" y="505968"/>
                  </a:lnTo>
                  <a:lnTo>
                    <a:pt x="568439" y="501396"/>
                  </a:lnTo>
                  <a:close/>
                </a:path>
                <a:path w="897889" h="1400809">
                  <a:moveTo>
                    <a:pt x="573024" y="1065276"/>
                  </a:moveTo>
                  <a:lnTo>
                    <a:pt x="569976" y="1060704"/>
                  </a:lnTo>
                  <a:lnTo>
                    <a:pt x="565404" y="1062228"/>
                  </a:lnTo>
                  <a:lnTo>
                    <a:pt x="568439" y="1066800"/>
                  </a:lnTo>
                  <a:lnTo>
                    <a:pt x="573024" y="1065276"/>
                  </a:lnTo>
                  <a:close/>
                </a:path>
                <a:path w="897889" h="1400809">
                  <a:moveTo>
                    <a:pt x="574548" y="493776"/>
                  </a:moveTo>
                  <a:lnTo>
                    <a:pt x="569976" y="490728"/>
                  </a:lnTo>
                  <a:lnTo>
                    <a:pt x="566928" y="495300"/>
                  </a:lnTo>
                  <a:lnTo>
                    <a:pt x="571487" y="496824"/>
                  </a:lnTo>
                  <a:lnTo>
                    <a:pt x="574548" y="493776"/>
                  </a:lnTo>
                  <a:close/>
                </a:path>
                <a:path w="897889" h="1400809">
                  <a:moveTo>
                    <a:pt x="579120" y="484619"/>
                  </a:moveTo>
                  <a:lnTo>
                    <a:pt x="576072" y="483108"/>
                  </a:lnTo>
                  <a:lnTo>
                    <a:pt x="573024" y="486156"/>
                  </a:lnTo>
                  <a:lnTo>
                    <a:pt x="577596" y="489204"/>
                  </a:lnTo>
                  <a:lnTo>
                    <a:pt x="579120" y="484619"/>
                  </a:lnTo>
                  <a:close/>
                </a:path>
                <a:path w="897889" h="1400809">
                  <a:moveTo>
                    <a:pt x="580644" y="1059180"/>
                  </a:moveTo>
                  <a:lnTo>
                    <a:pt x="577596" y="1054608"/>
                  </a:lnTo>
                  <a:lnTo>
                    <a:pt x="574548" y="1057656"/>
                  </a:lnTo>
                  <a:lnTo>
                    <a:pt x="576072" y="1062228"/>
                  </a:lnTo>
                  <a:lnTo>
                    <a:pt x="580644" y="1059180"/>
                  </a:lnTo>
                  <a:close/>
                </a:path>
                <a:path w="897889" h="1400809">
                  <a:moveTo>
                    <a:pt x="585203" y="477012"/>
                  </a:moveTo>
                  <a:lnTo>
                    <a:pt x="580644" y="473964"/>
                  </a:lnTo>
                  <a:lnTo>
                    <a:pt x="577596" y="478536"/>
                  </a:lnTo>
                  <a:lnTo>
                    <a:pt x="582155" y="481584"/>
                  </a:lnTo>
                  <a:lnTo>
                    <a:pt x="585203" y="477012"/>
                  </a:lnTo>
                  <a:close/>
                </a:path>
                <a:path w="897889" h="1400809">
                  <a:moveTo>
                    <a:pt x="588264" y="1054608"/>
                  </a:moveTo>
                  <a:lnTo>
                    <a:pt x="586740" y="1050036"/>
                  </a:lnTo>
                  <a:lnTo>
                    <a:pt x="582155" y="1053084"/>
                  </a:lnTo>
                  <a:lnTo>
                    <a:pt x="585203" y="1057656"/>
                  </a:lnTo>
                  <a:lnTo>
                    <a:pt x="588264" y="1054608"/>
                  </a:lnTo>
                  <a:close/>
                </a:path>
                <a:path w="897889" h="1400809">
                  <a:moveTo>
                    <a:pt x="589788" y="469392"/>
                  </a:moveTo>
                  <a:lnTo>
                    <a:pt x="586740" y="466344"/>
                  </a:lnTo>
                  <a:lnTo>
                    <a:pt x="583692" y="470903"/>
                  </a:lnTo>
                  <a:lnTo>
                    <a:pt x="588264" y="472440"/>
                  </a:lnTo>
                  <a:lnTo>
                    <a:pt x="589788" y="469392"/>
                  </a:lnTo>
                  <a:close/>
                </a:path>
                <a:path w="897889" h="1400809">
                  <a:moveTo>
                    <a:pt x="595871" y="460235"/>
                  </a:moveTo>
                  <a:lnTo>
                    <a:pt x="591312" y="458724"/>
                  </a:lnTo>
                  <a:lnTo>
                    <a:pt x="588264" y="461772"/>
                  </a:lnTo>
                  <a:lnTo>
                    <a:pt x="592823" y="464820"/>
                  </a:lnTo>
                  <a:lnTo>
                    <a:pt x="595871" y="460235"/>
                  </a:lnTo>
                  <a:close/>
                </a:path>
                <a:path w="897889" h="1400809">
                  <a:moveTo>
                    <a:pt x="597408" y="1050036"/>
                  </a:moveTo>
                  <a:lnTo>
                    <a:pt x="594360" y="1045464"/>
                  </a:lnTo>
                  <a:lnTo>
                    <a:pt x="591312" y="1046988"/>
                  </a:lnTo>
                  <a:lnTo>
                    <a:pt x="592823" y="1051560"/>
                  </a:lnTo>
                  <a:lnTo>
                    <a:pt x="597408" y="1050036"/>
                  </a:lnTo>
                  <a:close/>
                </a:path>
                <a:path w="897889" h="1400809">
                  <a:moveTo>
                    <a:pt x="600456" y="452628"/>
                  </a:moveTo>
                  <a:lnTo>
                    <a:pt x="597408" y="449580"/>
                  </a:lnTo>
                  <a:lnTo>
                    <a:pt x="594360" y="454152"/>
                  </a:lnTo>
                  <a:lnTo>
                    <a:pt x="597408" y="457200"/>
                  </a:lnTo>
                  <a:lnTo>
                    <a:pt x="600456" y="452628"/>
                  </a:lnTo>
                  <a:close/>
                </a:path>
                <a:path w="897889" h="1400809">
                  <a:moveTo>
                    <a:pt x="605028" y="1043940"/>
                  </a:moveTo>
                  <a:lnTo>
                    <a:pt x="603504" y="1039368"/>
                  </a:lnTo>
                  <a:lnTo>
                    <a:pt x="598932" y="1042403"/>
                  </a:lnTo>
                  <a:lnTo>
                    <a:pt x="601980" y="1046988"/>
                  </a:lnTo>
                  <a:lnTo>
                    <a:pt x="605028" y="1043940"/>
                  </a:lnTo>
                  <a:close/>
                </a:path>
                <a:path w="897889" h="1400809">
                  <a:moveTo>
                    <a:pt x="606539" y="445008"/>
                  </a:moveTo>
                  <a:lnTo>
                    <a:pt x="601980" y="441960"/>
                  </a:lnTo>
                  <a:lnTo>
                    <a:pt x="598932" y="446519"/>
                  </a:lnTo>
                  <a:lnTo>
                    <a:pt x="603504" y="448056"/>
                  </a:lnTo>
                  <a:lnTo>
                    <a:pt x="606539" y="445008"/>
                  </a:lnTo>
                  <a:close/>
                </a:path>
                <a:path w="897889" h="1400809">
                  <a:moveTo>
                    <a:pt x="611124" y="435864"/>
                  </a:moveTo>
                  <a:lnTo>
                    <a:pt x="608076" y="434340"/>
                  </a:lnTo>
                  <a:lnTo>
                    <a:pt x="605028" y="437388"/>
                  </a:lnTo>
                  <a:lnTo>
                    <a:pt x="608076" y="440436"/>
                  </a:lnTo>
                  <a:lnTo>
                    <a:pt x="611124" y="435864"/>
                  </a:lnTo>
                  <a:close/>
                </a:path>
                <a:path w="897889" h="1400809">
                  <a:moveTo>
                    <a:pt x="614172" y="1039368"/>
                  </a:moveTo>
                  <a:lnTo>
                    <a:pt x="611124" y="1034796"/>
                  </a:lnTo>
                  <a:lnTo>
                    <a:pt x="606539" y="1037844"/>
                  </a:lnTo>
                  <a:lnTo>
                    <a:pt x="609587" y="1042403"/>
                  </a:lnTo>
                  <a:lnTo>
                    <a:pt x="614172" y="1039368"/>
                  </a:lnTo>
                  <a:close/>
                </a:path>
                <a:path w="897889" h="1400809">
                  <a:moveTo>
                    <a:pt x="617220" y="428244"/>
                  </a:moveTo>
                  <a:lnTo>
                    <a:pt x="612648" y="425196"/>
                  </a:lnTo>
                  <a:lnTo>
                    <a:pt x="609587" y="429768"/>
                  </a:lnTo>
                  <a:lnTo>
                    <a:pt x="614172" y="432803"/>
                  </a:lnTo>
                  <a:lnTo>
                    <a:pt x="617220" y="428244"/>
                  </a:lnTo>
                  <a:close/>
                </a:path>
                <a:path w="897889" h="1400809">
                  <a:moveTo>
                    <a:pt x="621792" y="1034796"/>
                  </a:moveTo>
                  <a:lnTo>
                    <a:pt x="620255" y="1030224"/>
                  </a:lnTo>
                  <a:lnTo>
                    <a:pt x="615696" y="1033272"/>
                  </a:lnTo>
                  <a:lnTo>
                    <a:pt x="618744" y="1036320"/>
                  </a:lnTo>
                  <a:lnTo>
                    <a:pt x="621792" y="1034796"/>
                  </a:lnTo>
                  <a:close/>
                </a:path>
                <a:path w="897889" h="1400809">
                  <a:moveTo>
                    <a:pt x="621792" y="420624"/>
                  </a:moveTo>
                  <a:lnTo>
                    <a:pt x="618744" y="417576"/>
                  </a:lnTo>
                  <a:lnTo>
                    <a:pt x="615696" y="420624"/>
                  </a:lnTo>
                  <a:lnTo>
                    <a:pt x="618744" y="423672"/>
                  </a:lnTo>
                  <a:lnTo>
                    <a:pt x="621792" y="420624"/>
                  </a:lnTo>
                  <a:close/>
                </a:path>
                <a:path w="897889" h="1400809">
                  <a:moveTo>
                    <a:pt x="627888" y="411480"/>
                  </a:moveTo>
                  <a:lnTo>
                    <a:pt x="623303" y="408419"/>
                  </a:lnTo>
                  <a:lnTo>
                    <a:pt x="620255" y="413004"/>
                  </a:lnTo>
                  <a:lnTo>
                    <a:pt x="624840" y="416052"/>
                  </a:lnTo>
                  <a:lnTo>
                    <a:pt x="627888" y="411480"/>
                  </a:lnTo>
                  <a:close/>
                </a:path>
                <a:path w="897889" h="1400809">
                  <a:moveTo>
                    <a:pt x="630923" y="1028700"/>
                  </a:moveTo>
                  <a:lnTo>
                    <a:pt x="627888" y="1025652"/>
                  </a:lnTo>
                  <a:lnTo>
                    <a:pt x="623303" y="1027176"/>
                  </a:lnTo>
                  <a:lnTo>
                    <a:pt x="626364" y="1031748"/>
                  </a:lnTo>
                  <a:lnTo>
                    <a:pt x="630923" y="1028700"/>
                  </a:lnTo>
                  <a:close/>
                </a:path>
                <a:path w="897889" h="1400809">
                  <a:moveTo>
                    <a:pt x="632460" y="403860"/>
                  </a:moveTo>
                  <a:lnTo>
                    <a:pt x="627888" y="400812"/>
                  </a:lnTo>
                  <a:lnTo>
                    <a:pt x="626364" y="405384"/>
                  </a:lnTo>
                  <a:lnTo>
                    <a:pt x="629412" y="406908"/>
                  </a:lnTo>
                  <a:lnTo>
                    <a:pt x="632460" y="403860"/>
                  </a:lnTo>
                  <a:close/>
                </a:path>
                <a:path w="897889" h="1400809">
                  <a:moveTo>
                    <a:pt x="638556" y="1024128"/>
                  </a:moveTo>
                  <a:lnTo>
                    <a:pt x="637032" y="1019556"/>
                  </a:lnTo>
                  <a:lnTo>
                    <a:pt x="632460" y="1022604"/>
                  </a:lnTo>
                  <a:lnTo>
                    <a:pt x="635508" y="1027176"/>
                  </a:lnTo>
                  <a:lnTo>
                    <a:pt x="638556" y="1024128"/>
                  </a:lnTo>
                  <a:close/>
                </a:path>
                <a:path w="897889" h="1400809">
                  <a:moveTo>
                    <a:pt x="638556" y="394703"/>
                  </a:moveTo>
                  <a:lnTo>
                    <a:pt x="633971" y="393192"/>
                  </a:lnTo>
                  <a:lnTo>
                    <a:pt x="630923" y="396240"/>
                  </a:lnTo>
                  <a:lnTo>
                    <a:pt x="635508" y="399288"/>
                  </a:lnTo>
                  <a:lnTo>
                    <a:pt x="638556" y="394703"/>
                  </a:lnTo>
                  <a:close/>
                </a:path>
                <a:path w="897889" h="1400809">
                  <a:moveTo>
                    <a:pt x="643128" y="387096"/>
                  </a:moveTo>
                  <a:lnTo>
                    <a:pt x="638556" y="384035"/>
                  </a:lnTo>
                  <a:lnTo>
                    <a:pt x="637032" y="388620"/>
                  </a:lnTo>
                  <a:lnTo>
                    <a:pt x="640080" y="391668"/>
                  </a:lnTo>
                  <a:lnTo>
                    <a:pt x="643128" y="387096"/>
                  </a:lnTo>
                  <a:close/>
                </a:path>
                <a:path w="897889" h="1400809">
                  <a:moveTo>
                    <a:pt x="647687" y="1019556"/>
                  </a:moveTo>
                  <a:lnTo>
                    <a:pt x="644639" y="1014984"/>
                  </a:lnTo>
                  <a:lnTo>
                    <a:pt x="640080" y="1018019"/>
                  </a:lnTo>
                  <a:lnTo>
                    <a:pt x="643128" y="1021080"/>
                  </a:lnTo>
                  <a:lnTo>
                    <a:pt x="647687" y="1019556"/>
                  </a:lnTo>
                  <a:close/>
                </a:path>
                <a:path w="897889" h="1400809">
                  <a:moveTo>
                    <a:pt x="649224" y="379476"/>
                  </a:moveTo>
                  <a:lnTo>
                    <a:pt x="644639" y="376428"/>
                  </a:lnTo>
                  <a:lnTo>
                    <a:pt x="641604" y="381000"/>
                  </a:lnTo>
                  <a:lnTo>
                    <a:pt x="646176" y="382524"/>
                  </a:lnTo>
                  <a:lnTo>
                    <a:pt x="649224" y="379476"/>
                  </a:lnTo>
                  <a:close/>
                </a:path>
                <a:path w="897889" h="1400809">
                  <a:moveTo>
                    <a:pt x="653796" y="370319"/>
                  </a:moveTo>
                  <a:lnTo>
                    <a:pt x="649224" y="368808"/>
                  </a:lnTo>
                  <a:lnTo>
                    <a:pt x="647687" y="371856"/>
                  </a:lnTo>
                  <a:lnTo>
                    <a:pt x="650748" y="374904"/>
                  </a:lnTo>
                  <a:lnTo>
                    <a:pt x="653796" y="370319"/>
                  </a:lnTo>
                  <a:close/>
                </a:path>
                <a:path w="897889" h="1400809">
                  <a:moveTo>
                    <a:pt x="655320" y="1013460"/>
                  </a:moveTo>
                  <a:lnTo>
                    <a:pt x="653796" y="1010412"/>
                  </a:lnTo>
                  <a:lnTo>
                    <a:pt x="649224" y="1011936"/>
                  </a:lnTo>
                  <a:lnTo>
                    <a:pt x="650748" y="1016508"/>
                  </a:lnTo>
                  <a:lnTo>
                    <a:pt x="655320" y="1013460"/>
                  </a:lnTo>
                  <a:close/>
                </a:path>
                <a:path w="897889" h="1400809">
                  <a:moveTo>
                    <a:pt x="659892" y="362712"/>
                  </a:moveTo>
                  <a:lnTo>
                    <a:pt x="655320" y="359664"/>
                  </a:lnTo>
                  <a:lnTo>
                    <a:pt x="652272" y="364236"/>
                  </a:lnTo>
                  <a:lnTo>
                    <a:pt x="656844" y="367284"/>
                  </a:lnTo>
                  <a:lnTo>
                    <a:pt x="659892" y="362712"/>
                  </a:lnTo>
                  <a:close/>
                </a:path>
                <a:path w="897889" h="1400809">
                  <a:moveTo>
                    <a:pt x="664464" y="1008888"/>
                  </a:moveTo>
                  <a:lnTo>
                    <a:pt x="661403" y="1004303"/>
                  </a:lnTo>
                  <a:lnTo>
                    <a:pt x="656844" y="1007364"/>
                  </a:lnTo>
                  <a:lnTo>
                    <a:pt x="659892" y="1011936"/>
                  </a:lnTo>
                  <a:lnTo>
                    <a:pt x="664464" y="1008888"/>
                  </a:lnTo>
                  <a:close/>
                </a:path>
                <a:path w="897889" h="1400809">
                  <a:moveTo>
                    <a:pt x="664464" y="355092"/>
                  </a:moveTo>
                  <a:lnTo>
                    <a:pt x="659892" y="352044"/>
                  </a:lnTo>
                  <a:lnTo>
                    <a:pt x="658355" y="356603"/>
                  </a:lnTo>
                  <a:lnTo>
                    <a:pt x="661403" y="358140"/>
                  </a:lnTo>
                  <a:lnTo>
                    <a:pt x="664464" y="355092"/>
                  </a:lnTo>
                  <a:close/>
                </a:path>
                <a:path w="897889" h="1400809">
                  <a:moveTo>
                    <a:pt x="670560" y="345935"/>
                  </a:moveTo>
                  <a:lnTo>
                    <a:pt x="665988" y="344424"/>
                  </a:lnTo>
                  <a:lnTo>
                    <a:pt x="662940" y="347472"/>
                  </a:lnTo>
                  <a:lnTo>
                    <a:pt x="667512" y="350520"/>
                  </a:lnTo>
                  <a:lnTo>
                    <a:pt x="670560" y="345935"/>
                  </a:lnTo>
                  <a:close/>
                </a:path>
                <a:path w="897889" h="1400809">
                  <a:moveTo>
                    <a:pt x="672071" y="1004303"/>
                  </a:moveTo>
                  <a:lnTo>
                    <a:pt x="669023" y="999744"/>
                  </a:lnTo>
                  <a:lnTo>
                    <a:pt x="665988" y="1002792"/>
                  </a:lnTo>
                  <a:lnTo>
                    <a:pt x="667512" y="1005840"/>
                  </a:lnTo>
                  <a:lnTo>
                    <a:pt x="672071" y="1004303"/>
                  </a:lnTo>
                  <a:close/>
                </a:path>
                <a:path w="897889" h="1400809">
                  <a:moveTo>
                    <a:pt x="675132" y="338328"/>
                  </a:moveTo>
                  <a:lnTo>
                    <a:pt x="670560" y="335280"/>
                  </a:lnTo>
                  <a:lnTo>
                    <a:pt x="669023" y="339852"/>
                  </a:lnTo>
                  <a:lnTo>
                    <a:pt x="672071" y="342900"/>
                  </a:lnTo>
                  <a:lnTo>
                    <a:pt x="675132" y="338328"/>
                  </a:lnTo>
                  <a:close/>
                </a:path>
                <a:path w="897889" h="1400809">
                  <a:moveTo>
                    <a:pt x="681228" y="998220"/>
                  </a:moveTo>
                  <a:lnTo>
                    <a:pt x="678180" y="995172"/>
                  </a:lnTo>
                  <a:lnTo>
                    <a:pt x="673608" y="996696"/>
                  </a:lnTo>
                  <a:lnTo>
                    <a:pt x="676656" y="1001268"/>
                  </a:lnTo>
                  <a:lnTo>
                    <a:pt x="681228" y="998220"/>
                  </a:lnTo>
                  <a:close/>
                </a:path>
                <a:path w="897889" h="1400809">
                  <a:moveTo>
                    <a:pt x="681228" y="330708"/>
                  </a:moveTo>
                  <a:lnTo>
                    <a:pt x="676656" y="327660"/>
                  </a:lnTo>
                  <a:lnTo>
                    <a:pt x="673608" y="330708"/>
                  </a:lnTo>
                  <a:lnTo>
                    <a:pt x="678180" y="333756"/>
                  </a:lnTo>
                  <a:lnTo>
                    <a:pt x="681228" y="330708"/>
                  </a:lnTo>
                  <a:close/>
                </a:path>
                <a:path w="897889" h="1400809">
                  <a:moveTo>
                    <a:pt x="685787" y="321564"/>
                  </a:moveTo>
                  <a:lnTo>
                    <a:pt x="681228" y="318503"/>
                  </a:lnTo>
                  <a:lnTo>
                    <a:pt x="679704" y="323088"/>
                  </a:lnTo>
                  <a:lnTo>
                    <a:pt x="682739" y="326136"/>
                  </a:lnTo>
                  <a:lnTo>
                    <a:pt x="685787" y="321564"/>
                  </a:lnTo>
                  <a:close/>
                </a:path>
                <a:path w="897889" h="1400809">
                  <a:moveTo>
                    <a:pt x="688848" y="993648"/>
                  </a:moveTo>
                  <a:lnTo>
                    <a:pt x="685787" y="989076"/>
                  </a:lnTo>
                  <a:lnTo>
                    <a:pt x="682739" y="992124"/>
                  </a:lnTo>
                  <a:lnTo>
                    <a:pt x="684276" y="996696"/>
                  </a:lnTo>
                  <a:lnTo>
                    <a:pt x="688848" y="993648"/>
                  </a:lnTo>
                  <a:close/>
                </a:path>
                <a:path w="897889" h="1400809">
                  <a:moveTo>
                    <a:pt x="691896" y="313944"/>
                  </a:moveTo>
                  <a:lnTo>
                    <a:pt x="687324" y="310896"/>
                  </a:lnTo>
                  <a:lnTo>
                    <a:pt x="684276" y="315468"/>
                  </a:lnTo>
                  <a:lnTo>
                    <a:pt x="688848" y="316992"/>
                  </a:lnTo>
                  <a:lnTo>
                    <a:pt x="691896" y="313944"/>
                  </a:lnTo>
                  <a:close/>
                </a:path>
                <a:path w="897889" h="1400809">
                  <a:moveTo>
                    <a:pt x="696455" y="989076"/>
                  </a:moveTo>
                  <a:lnTo>
                    <a:pt x="694944" y="984504"/>
                  </a:lnTo>
                  <a:lnTo>
                    <a:pt x="690372" y="987552"/>
                  </a:lnTo>
                  <a:lnTo>
                    <a:pt x="693420" y="990600"/>
                  </a:lnTo>
                  <a:lnTo>
                    <a:pt x="696455" y="989076"/>
                  </a:lnTo>
                  <a:close/>
                </a:path>
                <a:path w="897889" h="1400809">
                  <a:moveTo>
                    <a:pt x="696455" y="304800"/>
                  </a:moveTo>
                  <a:lnTo>
                    <a:pt x="691896" y="303276"/>
                  </a:lnTo>
                  <a:lnTo>
                    <a:pt x="690372" y="306324"/>
                  </a:lnTo>
                  <a:lnTo>
                    <a:pt x="693420" y="309372"/>
                  </a:lnTo>
                  <a:lnTo>
                    <a:pt x="696455" y="304800"/>
                  </a:lnTo>
                  <a:close/>
                </a:path>
                <a:path w="897889" h="1400809">
                  <a:moveTo>
                    <a:pt x="701040" y="297180"/>
                  </a:moveTo>
                  <a:lnTo>
                    <a:pt x="697992" y="294119"/>
                  </a:lnTo>
                  <a:lnTo>
                    <a:pt x="694944" y="298704"/>
                  </a:lnTo>
                  <a:lnTo>
                    <a:pt x="699503" y="301752"/>
                  </a:lnTo>
                  <a:lnTo>
                    <a:pt x="701040" y="297180"/>
                  </a:lnTo>
                  <a:close/>
                </a:path>
                <a:path w="897889" h="1400809">
                  <a:moveTo>
                    <a:pt x="705612" y="982980"/>
                  </a:moveTo>
                  <a:lnTo>
                    <a:pt x="702564" y="979919"/>
                  </a:lnTo>
                  <a:lnTo>
                    <a:pt x="699503" y="981456"/>
                  </a:lnTo>
                  <a:lnTo>
                    <a:pt x="701040" y="986028"/>
                  </a:lnTo>
                  <a:lnTo>
                    <a:pt x="705612" y="982980"/>
                  </a:lnTo>
                  <a:close/>
                </a:path>
                <a:path w="897889" h="1400809">
                  <a:moveTo>
                    <a:pt x="707123" y="289560"/>
                  </a:moveTo>
                  <a:lnTo>
                    <a:pt x="702564" y="286512"/>
                  </a:lnTo>
                  <a:lnTo>
                    <a:pt x="701040" y="291084"/>
                  </a:lnTo>
                  <a:lnTo>
                    <a:pt x="704088" y="292608"/>
                  </a:lnTo>
                  <a:lnTo>
                    <a:pt x="707123" y="289560"/>
                  </a:lnTo>
                  <a:close/>
                </a:path>
                <a:path w="897889" h="1400809">
                  <a:moveTo>
                    <a:pt x="711708" y="280403"/>
                  </a:moveTo>
                  <a:lnTo>
                    <a:pt x="708660" y="278892"/>
                  </a:lnTo>
                  <a:lnTo>
                    <a:pt x="705612" y="281940"/>
                  </a:lnTo>
                  <a:lnTo>
                    <a:pt x="710171" y="284988"/>
                  </a:lnTo>
                  <a:lnTo>
                    <a:pt x="711708" y="280403"/>
                  </a:lnTo>
                  <a:close/>
                </a:path>
                <a:path w="897889" h="1400809">
                  <a:moveTo>
                    <a:pt x="713232" y="978408"/>
                  </a:moveTo>
                  <a:lnTo>
                    <a:pt x="711708" y="973836"/>
                  </a:lnTo>
                  <a:lnTo>
                    <a:pt x="707123" y="976884"/>
                  </a:lnTo>
                  <a:lnTo>
                    <a:pt x="710171" y="981456"/>
                  </a:lnTo>
                  <a:lnTo>
                    <a:pt x="713232" y="978408"/>
                  </a:lnTo>
                  <a:close/>
                </a:path>
                <a:path w="897889" h="1400809">
                  <a:moveTo>
                    <a:pt x="717804" y="272796"/>
                  </a:moveTo>
                  <a:lnTo>
                    <a:pt x="713232" y="269735"/>
                  </a:lnTo>
                  <a:lnTo>
                    <a:pt x="711708" y="274320"/>
                  </a:lnTo>
                  <a:lnTo>
                    <a:pt x="714756" y="277368"/>
                  </a:lnTo>
                  <a:lnTo>
                    <a:pt x="717804" y="272796"/>
                  </a:lnTo>
                  <a:close/>
                </a:path>
                <a:path w="897889" h="1400809">
                  <a:moveTo>
                    <a:pt x="722376" y="973836"/>
                  </a:moveTo>
                  <a:lnTo>
                    <a:pt x="719328" y="969264"/>
                  </a:lnTo>
                  <a:lnTo>
                    <a:pt x="716280" y="972312"/>
                  </a:lnTo>
                  <a:lnTo>
                    <a:pt x="717804" y="975360"/>
                  </a:lnTo>
                  <a:lnTo>
                    <a:pt x="722376" y="973836"/>
                  </a:lnTo>
                  <a:close/>
                </a:path>
                <a:path w="897889" h="1400809">
                  <a:moveTo>
                    <a:pt x="722376" y="265176"/>
                  </a:moveTo>
                  <a:lnTo>
                    <a:pt x="719328" y="262128"/>
                  </a:lnTo>
                  <a:lnTo>
                    <a:pt x="716280" y="266700"/>
                  </a:lnTo>
                  <a:lnTo>
                    <a:pt x="720839" y="268224"/>
                  </a:lnTo>
                  <a:lnTo>
                    <a:pt x="722376" y="265176"/>
                  </a:lnTo>
                  <a:close/>
                </a:path>
                <a:path w="897889" h="1400809">
                  <a:moveTo>
                    <a:pt x="728472" y="256019"/>
                  </a:moveTo>
                  <a:lnTo>
                    <a:pt x="723887" y="254508"/>
                  </a:lnTo>
                  <a:lnTo>
                    <a:pt x="722376" y="257556"/>
                  </a:lnTo>
                  <a:lnTo>
                    <a:pt x="725424" y="260604"/>
                  </a:lnTo>
                  <a:lnTo>
                    <a:pt x="728472" y="256019"/>
                  </a:lnTo>
                  <a:close/>
                </a:path>
                <a:path w="897889" h="1400809">
                  <a:moveTo>
                    <a:pt x="729996" y="967740"/>
                  </a:moveTo>
                  <a:lnTo>
                    <a:pt x="728472" y="964692"/>
                  </a:lnTo>
                  <a:lnTo>
                    <a:pt x="723887" y="966203"/>
                  </a:lnTo>
                  <a:lnTo>
                    <a:pt x="726948" y="970788"/>
                  </a:lnTo>
                  <a:lnTo>
                    <a:pt x="729996" y="967740"/>
                  </a:lnTo>
                  <a:close/>
                </a:path>
                <a:path w="897889" h="1400809">
                  <a:moveTo>
                    <a:pt x="733044" y="248412"/>
                  </a:moveTo>
                  <a:lnTo>
                    <a:pt x="729996" y="245364"/>
                  </a:lnTo>
                  <a:lnTo>
                    <a:pt x="726948" y="249936"/>
                  </a:lnTo>
                  <a:lnTo>
                    <a:pt x="731520" y="252984"/>
                  </a:lnTo>
                  <a:lnTo>
                    <a:pt x="733044" y="248412"/>
                  </a:lnTo>
                  <a:close/>
                </a:path>
                <a:path w="897889" h="1400809">
                  <a:moveTo>
                    <a:pt x="739140" y="963168"/>
                  </a:moveTo>
                  <a:lnTo>
                    <a:pt x="736092" y="958596"/>
                  </a:lnTo>
                  <a:lnTo>
                    <a:pt x="731520" y="961644"/>
                  </a:lnTo>
                  <a:lnTo>
                    <a:pt x="734555" y="966203"/>
                  </a:lnTo>
                  <a:lnTo>
                    <a:pt x="739140" y="963168"/>
                  </a:lnTo>
                  <a:close/>
                </a:path>
                <a:path w="897889" h="1400809">
                  <a:moveTo>
                    <a:pt x="739140" y="240792"/>
                  </a:moveTo>
                  <a:lnTo>
                    <a:pt x="734555" y="237744"/>
                  </a:lnTo>
                  <a:lnTo>
                    <a:pt x="731520" y="240792"/>
                  </a:lnTo>
                  <a:lnTo>
                    <a:pt x="736092" y="243840"/>
                  </a:lnTo>
                  <a:lnTo>
                    <a:pt x="739140" y="240792"/>
                  </a:lnTo>
                  <a:close/>
                </a:path>
                <a:path w="897889" h="1400809">
                  <a:moveTo>
                    <a:pt x="743712" y="231635"/>
                  </a:moveTo>
                  <a:lnTo>
                    <a:pt x="740664" y="228600"/>
                  </a:lnTo>
                  <a:lnTo>
                    <a:pt x="737603" y="233172"/>
                  </a:lnTo>
                  <a:lnTo>
                    <a:pt x="742188" y="236220"/>
                  </a:lnTo>
                  <a:lnTo>
                    <a:pt x="743712" y="231635"/>
                  </a:lnTo>
                  <a:close/>
                </a:path>
                <a:path w="897889" h="1400809">
                  <a:moveTo>
                    <a:pt x="746760" y="958596"/>
                  </a:moveTo>
                  <a:lnTo>
                    <a:pt x="745223" y="954024"/>
                  </a:lnTo>
                  <a:lnTo>
                    <a:pt x="740664" y="957072"/>
                  </a:lnTo>
                  <a:lnTo>
                    <a:pt x="743712" y="960120"/>
                  </a:lnTo>
                  <a:lnTo>
                    <a:pt x="746760" y="958596"/>
                  </a:lnTo>
                  <a:close/>
                </a:path>
                <a:path w="897889" h="1400809">
                  <a:moveTo>
                    <a:pt x="749808" y="224028"/>
                  </a:moveTo>
                  <a:lnTo>
                    <a:pt x="745223" y="220980"/>
                  </a:lnTo>
                  <a:lnTo>
                    <a:pt x="742188" y="225552"/>
                  </a:lnTo>
                  <a:lnTo>
                    <a:pt x="746760" y="227076"/>
                  </a:lnTo>
                  <a:lnTo>
                    <a:pt x="749808" y="224028"/>
                  </a:lnTo>
                  <a:close/>
                </a:path>
                <a:path w="897889" h="1400809">
                  <a:moveTo>
                    <a:pt x="754380" y="214884"/>
                  </a:moveTo>
                  <a:lnTo>
                    <a:pt x="751332" y="213360"/>
                  </a:lnTo>
                  <a:lnTo>
                    <a:pt x="748271" y="216408"/>
                  </a:lnTo>
                  <a:lnTo>
                    <a:pt x="752856" y="219456"/>
                  </a:lnTo>
                  <a:lnTo>
                    <a:pt x="754380" y="214884"/>
                  </a:lnTo>
                  <a:close/>
                </a:path>
                <a:path w="897889" h="1400809">
                  <a:moveTo>
                    <a:pt x="755904" y="952500"/>
                  </a:moveTo>
                  <a:lnTo>
                    <a:pt x="752856" y="949452"/>
                  </a:lnTo>
                  <a:lnTo>
                    <a:pt x="748271" y="950976"/>
                  </a:lnTo>
                  <a:lnTo>
                    <a:pt x="751332" y="955548"/>
                  </a:lnTo>
                  <a:lnTo>
                    <a:pt x="755904" y="952500"/>
                  </a:lnTo>
                  <a:close/>
                </a:path>
                <a:path w="897889" h="1400809">
                  <a:moveTo>
                    <a:pt x="760476" y="207264"/>
                  </a:moveTo>
                  <a:lnTo>
                    <a:pt x="755904" y="204203"/>
                  </a:lnTo>
                  <a:lnTo>
                    <a:pt x="752856" y="208788"/>
                  </a:lnTo>
                  <a:lnTo>
                    <a:pt x="757428" y="211836"/>
                  </a:lnTo>
                  <a:lnTo>
                    <a:pt x="760476" y="207264"/>
                  </a:lnTo>
                  <a:close/>
                </a:path>
                <a:path w="897889" h="1400809">
                  <a:moveTo>
                    <a:pt x="763524" y="947928"/>
                  </a:moveTo>
                  <a:lnTo>
                    <a:pt x="761987" y="943356"/>
                  </a:lnTo>
                  <a:lnTo>
                    <a:pt x="757428" y="946404"/>
                  </a:lnTo>
                  <a:lnTo>
                    <a:pt x="758939" y="950976"/>
                  </a:lnTo>
                  <a:lnTo>
                    <a:pt x="763524" y="947928"/>
                  </a:lnTo>
                  <a:close/>
                </a:path>
                <a:path w="897889" h="1400809">
                  <a:moveTo>
                    <a:pt x="765048" y="199644"/>
                  </a:moveTo>
                  <a:lnTo>
                    <a:pt x="761987" y="196596"/>
                  </a:lnTo>
                  <a:lnTo>
                    <a:pt x="758939" y="201168"/>
                  </a:lnTo>
                  <a:lnTo>
                    <a:pt x="763524" y="202692"/>
                  </a:lnTo>
                  <a:lnTo>
                    <a:pt x="765048" y="199644"/>
                  </a:lnTo>
                  <a:close/>
                </a:path>
                <a:path w="897889" h="1400809">
                  <a:moveTo>
                    <a:pt x="771144" y="190500"/>
                  </a:moveTo>
                  <a:lnTo>
                    <a:pt x="766572" y="188976"/>
                  </a:lnTo>
                  <a:lnTo>
                    <a:pt x="763524" y="192024"/>
                  </a:lnTo>
                  <a:lnTo>
                    <a:pt x="768096" y="195072"/>
                  </a:lnTo>
                  <a:lnTo>
                    <a:pt x="771144" y="190500"/>
                  </a:lnTo>
                  <a:close/>
                </a:path>
                <a:path w="897889" h="1400809">
                  <a:moveTo>
                    <a:pt x="772655" y="943356"/>
                  </a:moveTo>
                  <a:lnTo>
                    <a:pt x="769620" y="938784"/>
                  </a:lnTo>
                  <a:lnTo>
                    <a:pt x="765048" y="941819"/>
                  </a:lnTo>
                  <a:lnTo>
                    <a:pt x="768096" y="944880"/>
                  </a:lnTo>
                  <a:lnTo>
                    <a:pt x="772655" y="943356"/>
                  </a:lnTo>
                  <a:close/>
                </a:path>
                <a:path w="897889" h="1400809">
                  <a:moveTo>
                    <a:pt x="775703" y="182880"/>
                  </a:moveTo>
                  <a:lnTo>
                    <a:pt x="772655" y="179819"/>
                  </a:lnTo>
                  <a:lnTo>
                    <a:pt x="769620" y="184404"/>
                  </a:lnTo>
                  <a:lnTo>
                    <a:pt x="774192" y="187452"/>
                  </a:lnTo>
                  <a:lnTo>
                    <a:pt x="775703" y="182880"/>
                  </a:lnTo>
                  <a:close/>
                </a:path>
                <a:path w="897889" h="1400809">
                  <a:moveTo>
                    <a:pt x="780288" y="937260"/>
                  </a:moveTo>
                  <a:lnTo>
                    <a:pt x="777240" y="934212"/>
                  </a:lnTo>
                  <a:lnTo>
                    <a:pt x="774192" y="935736"/>
                  </a:lnTo>
                  <a:lnTo>
                    <a:pt x="775703" y="940308"/>
                  </a:lnTo>
                  <a:lnTo>
                    <a:pt x="780288" y="937260"/>
                  </a:lnTo>
                  <a:close/>
                </a:path>
                <a:path w="897889" h="1400809">
                  <a:moveTo>
                    <a:pt x="781812" y="175260"/>
                  </a:moveTo>
                  <a:lnTo>
                    <a:pt x="777240" y="172212"/>
                  </a:lnTo>
                  <a:lnTo>
                    <a:pt x="774192" y="176784"/>
                  </a:lnTo>
                  <a:lnTo>
                    <a:pt x="778764" y="178308"/>
                  </a:lnTo>
                  <a:lnTo>
                    <a:pt x="781812" y="175260"/>
                  </a:lnTo>
                  <a:close/>
                </a:path>
                <a:path w="897889" h="1400809">
                  <a:moveTo>
                    <a:pt x="786371" y="166103"/>
                  </a:moveTo>
                  <a:lnTo>
                    <a:pt x="783323" y="164592"/>
                  </a:lnTo>
                  <a:lnTo>
                    <a:pt x="780288" y="167640"/>
                  </a:lnTo>
                  <a:lnTo>
                    <a:pt x="784860" y="170688"/>
                  </a:lnTo>
                  <a:lnTo>
                    <a:pt x="786371" y="166103"/>
                  </a:lnTo>
                  <a:close/>
                </a:path>
                <a:path w="897889" h="1400809">
                  <a:moveTo>
                    <a:pt x="789432" y="932688"/>
                  </a:moveTo>
                  <a:lnTo>
                    <a:pt x="786371" y="928103"/>
                  </a:lnTo>
                  <a:lnTo>
                    <a:pt x="781812" y="931164"/>
                  </a:lnTo>
                  <a:lnTo>
                    <a:pt x="784860" y="935736"/>
                  </a:lnTo>
                  <a:lnTo>
                    <a:pt x="789432" y="932688"/>
                  </a:lnTo>
                  <a:close/>
                </a:path>
                <a:path w="897889" h="1400809">
                  <a:moveTo>
                    <a:pt x="792480" y="158496"/>
                  </a:moveTo>
                  <a:lnTo>
                    <a:pt x="787908" y="155435"/>
                  </a:lnTo>
                  <a:lnTo>
                    <a:pt x="784860" y="160020"/>
                  </a:lnTo>
                  <a:lnTo>
                    <a:pt x="789432" y="163068"/>
                  </a:lnTo>
                  <a:lnTo>
                    <a:pt x="792480" y="158496"/>
                  </a:lnTo>
                  <a:close/>
                </a:path>
                <a:path w="897889" h="1400809">
                  <a:moveTo>
                    <a:pt x="797039" y="928103"/>
                  </a:moveTo>
                  <a:lnTo>
                    <a:pt x="794004" y="923544"/>
                  </a:lnTo>
                  <a:lnTo>
                    <a:pt x="790956" y="926592"/>
                  </a:lnTo>
                  <a:lnTo>
                    <a:pt x="792480" y="929640"/>
                  </a:lnTo>
                  <a:lnTo>
                    <a:pt x="797039" y="928103"/>
                  </a:lnTo>
                  <a:close/>
                </a:path>
                <a:path w="897889" h="1400809">
                  <a:moveTo>
                    <a:pt x="797039" y="150876"/>
                  </a:moveTo>
                  <a:lnTo>
                    <a:pt x="794004" y="147828"/>
                  </a:lnTo>
                  <a:lnTo>
                    <a:pt x="790956" y="150876"/>
                  </a:lnTo>
                  <a:lnTo>
                    <a:pt x="795528" y="153924"/>
                  </a:lnTo>
                  <a:lnTo>
                    <a:pt x="797039" y="150876"/>
                  </a:lnTo>
                  <a:close/>
                </a:path>
                <a:path w="897889" h="1400809">
                  <a:moveTo>
                    <a:pt x="803148" y="141719"/>
                  </a:moveTo>
                  <a:lnTo>
                    <a:pt x="798576" y="138684"/>
                  </a:lnTo>
                  <a:lnTo>
                    <a:pt x="795528" y="143256"/>
                  </a:lnTo>
                  <a:lnTo>
                    <a:pt x="800087" y="146304"/>
                  </a:lnTo>
                  <a:lnTo>
                    <a:pt x="803148" y="141719"/>
                  </a:lnTo>
                  <a:close/>
                </a:path>
                <a:path w="897889" h="1400809">
                  <a:moveTo>
                    <a:pt x="806196" y="922020"/>
                  </a:moveTo>
                  <a:lnTo>
                    <a:pt x="803148" y="918972"/>
                  </a:lnTo>
                  <a:lnTo>
                    <a:pt x="798576" y="920496"/>
                  </a:lnTo>
                  <a:lnTo>
                    <a:pt x="801624" y="925068"/>
                  </a:lnTo>
                  <a:lnTo>
                    <a:pt x="806196" y="922020"/>
                  </a:lnTo>
                  <a:close/>
                </a:path>
                <a:path w="897889" h="1400809">
                  <a:moveTo>
                    <a:pt x="807720" y="134112"/>
                  </a:moveTo>
                  <a:lnTo>
                    <a:pt x="804672" y="131064"/>
                  </a:lnTo>
                  <a:lnTo>
                    <a:pt x="801624" y="135636"/>
                  </a:lnTo>
                  <a:lnTo>
                    <a:pt x="806196" y="138684"/>
                  </a:lnTo>
                  <a:lnTo>
                    <a:pt x="807720" y="134112"/>
                  </a:lnTo>
                  <a:close/>
                </a:path>
                <a:path w="897889" h="1400809">
                  <a:moveTo>
                    <a:pt x="813803" y="917448"/>
                  </a:moveTo>
                  <a:lnTo>
                    <a:pt x="810755" y="912876"/>
                  </a:lnTo>
                  <a:lnTo>
                    <a:pt x="807720" y="915924"/>
                  </a:lnTo>
                  <a:lnTo>
                    <a:pt x="809244" y="920496"/>
                  </a:lnTo>
                  <a:lnTo>
                    <a:pt x="813803" y="917448"/>
                  </a:lnTo>
                  <a:close/>
                </a:path>
                <a:path w="897889" h="1400809">
                  <a:moveTo>
                    <a:pt x="813803" y="124968"/>
                  </a:moveTo>
                  <a:lnTo>
                    <a:pt x="809244" y="123444"/>
                  </a:lnTo>
                  <a:lnTo>
                    <a:pt x="806196" y="126492"/>
                  </a:lnTo>
                  <a:lnTo>
                    <a:pt x="810755" y="129540"/>
                  </a:lnTo>
                  <a:lnTo>
                    <a:pt x="813803" y="124968"/>
                  </a:lnTo>
                  <a:close/>
                </a:path>
                <a:path w="897889" h="1400809">
                  <a:moveTo>
                    <a:pt x="818388" y="117335"/>
                  </a:moveTo>
                  <a:lnTo>
                    <a:pt x="815340" y="114300"/>
                  </a:lnTo>
                  <a:lnTo>
                    <a:pt x="812292" y="118872"/>
                  </a:lnTo>
                  <a:lnTo>
                    <a:pt x="815340" y="121920"/>
                  </a:lnTo>
                  <a:lnTo>
                    <a:pt x="818388" y="117335"/>
                  </a:lnTo>
                  <a:close/>
                </a:path>
                <a:path w="897889" h="1400809">
                  <a:moveTo>
                    <a:pt x="821423" y="912876"/>
                  </a:moveTo>
                  <a:lnTo>
                    <a:pt x="819912" y="908304"/>
                  </a:lnTo>
                  <a:lnTo>
                    <a:pt x="815340" y="911352"/>
                  </a:lnTo>
                  <a:lnTo>
                    <a:pt x="818388" y="915924"/>
                  </a:lnTo>
                  <a:lnTo>
                    <a:pt x="821423" y="912876"/>
                  </a:lnTo>
                  <a:close/>
                </a:path>
                <a:path w="897889" h="1400809">
                  <a:moveTo>
                    <a:pt x="824471" y="109728"/>
                  </a:moveTo>
                  <a:lnTo>
                    <a:pt x="819912" y="106680"/>
                  </a:lnTo>
                  <a:lnTo>
                    <a:pt x="816864" y="111252"/>
                  </a:lnTo>
                  <a:lnTo>
                    <a:pt x="821423" y="112776"/>
                  </a:lnTo>
                  <a:lnTo>
                    <a:pt x="824471" y="109728"/>
                  </a:lnTo>
                  <a:close/>
                </a:path>
                <a:path w="897889" h="1400809">
                  <a:moveTo>
                    <a:pt x="829056" y="100584"/>
                  </a:moveTo>
                  <a:lnTo>
                    <a:pt x="826008" y="99060"/>
                  </a:lnTo>
                  <a:lnTo>
                    <a:pt x="822960" y="102108"/>
                  </a:lnTo>
                  <a:lnTo>
                    <a:pt x="826008" y="105156"/>
                  </a:lnTo>
                  <a:lnTo>
                    <a:pt x="829056" y="100584"/>
                  </a:lnTo>
                  <a:close/>
                </a:path>
                <a:path w="897889" h="1400809">
                  <a:moveTo>
                    <a:pt x="830580" y="908304"/>
                  </a:moveTo>
                  <a:lnTo>
                    <a:pt x="827532" y="903719"/>
                  </a:lnTo>
                  <a:lnTo>
                    <a:pt x="824471" y="905256"/>
                  </a:lnTo>
                  <a:lnTo>
                    <a:pt x="826008" y="909828"/>
                  </a:lnTo>
                  <a:lnTo>
                    <a:pt x="830580" y="908304"/>
                  </a:lnTo>
                  <a:close/>
                </a:path>
                <a:path w="897889" h="1400809">
                  <a:moveTo>
                    <a:pt x="835139" y="92964"/>
                  </a:moveTo>
                  <a:lnTo>
                    <a:pt x="830580" y="89903"/>
                  </a:lnTo>
                  <a:lnTo>
                    <a:pt x="827532" y="94488"/>
                  </a:lnTo>
                  <a:lnTo>
                    <a:pt x="832104" y="97536"/>
                  </a:lnTo>
                  <a:lnTo>
                    <a:pt x="835139" y="92964"/>
                  </a:lnTo>
                  <a:close/>
                </a:path>
                <a:path w="897889" h="1400809">
                  <a:moveTo>
                    <a:pt x="838187" y="902208"/>
                  </a:moveTo>
                  <a:lnTo>
                    <a:pt x="836676" y="897636"/>
                  </a:lnTo>
                  <a:lnTo>
                    <a:pt x="832104" y="900684"/>
                  </a:lnTo>
                  <a:lnTo>
                    <a:pt x="835139" y="905256"/>
                  </a:lnTo>
                  <a:lnTo>
                    <a:pt x="838187" y="902208"/>
                  </a:lnTo>
                  <a:close/>
                </a:path>
                <a:path w="897889" h="1400809">
                  <a:moveTo>
                    <a:pt x="839724" y="85344"/>
                  </a:moveTo>
                  <a:lnTo>
                    <a:pt x="835139" y="82296"/>
                  </a:lnTo>
                  <a:lnTo>
                    <a:pt x="833628" y="86868"/>
                  </a:lnTo>
                  <a:lnTo>
                    <a:pt x="836676" y="88392"/>
                  </a:lnTo>
                  <a:lnTo>
                    <a:pt x="839724" y="85344"/>
                  </a:lnTo>
                  <a:close/>
                </a:path>
                <a:path w="897889" h="1400809">
                  <a:moveTo>
                    <a:pt x="845820" y="76200"/>
                  </a:moveTo>
                  <a:lnTo>
                    <a:pt x="841248" y="74676"/>
                  </a:lnTo>
                  <a:lnTo>
                    <a:pt x="838187" y="77724"/>
                  </a:lnTo>
                  <a:lnTo>
                    <a:pt x="842772" y="80772"/>
                  </a:lnTo>
                  <a:lnTo>
                    <a:pt x="845820" y="76200"/>
                  </a:lnTo>
                  <a:close/>
                </a:path>
                <a:path w="897889" h="1400809">
                  <a:moveTo>
                    <a:pt x="847344" y="897636"/>
                  </a:moveTo>
                  <a:lnTo>
                    <a:pt x="844296" y="893064"/>
                  </a:lnTo>
                  <a:lnTo>
                    <a:pt x="839724" y="896112"/>
                  </a:lnTo>
                  <a:lnTo>
                    <a:pt x="842772" y="900684"/>
                  </a:lnTo>
                  <a:lnTo>
                    <a:pt x="847344" y="897636"/>
                  </a:lnTo>
                  <a:close/>
                </a:path>
                <a:path w="897889" h="1400809">
                  <a:moveTo>
                    <a:pt x="850392" y="68580"/>
                  </a:moveTo>
                  <a:lnTo>
                    <a:pt x="845820" y="65519"/>
                  </a:lnTo>
                  <a:lnTo>
                    <a:pt x="844296" y="70104"/>
                  </a:lnTo>
                  <a:lnTo>
                    <a:pt x="847344" y="73152"/>
                  </a:lnTo>
                  <a:lnTo>
                    <a:pt x="850392" y="68580"/>
                  </a:lnTo>
                  <a:close/>
                </a:path>
                <a:path w="897889" h="1400809">
                  <a:moveTo>
                    <a:pt x="854964" y="893064"/>
                  </a:moveTo>
                  <a:lnTo>
                    <a:pt x="853440" y="888492"/>
                  </a:lnTo>
                  <a:lnTo>
                    <a:pt x="848855" y="890003"/>
                  </a:lnTo>
                  <a:lnTo>
                    <a:pt x="851903" y="894588"/>
                  </a:lnTo>
                  <a:lnTo>
                    <a:pt x="854964" y="893064"/>
                  </a:lnTo>
                  <a:close/>
                </a:path>
                <a:path w="897889" h="1400809">
                  <a:moveTo>
                    <a:pt x="856488" y="60960"/>
                  </a:moveTo>
                  <a:lnTo>
                    <a:pt x="851903" y="57912"/>
                  </a:lnTo>
                  <a:lnTo>
                    <a:pt x="848855" y="60960"/>
                  </a:lnTo>
                  <a:lnTo>
                    <a:pt x="853440" y="64008"/>
                  </a:lnTo>
                  <a:lnTo>
                    <a:pt x="856488" y="60960"/>
                  </a:lnTo>
                  <a:close/>
                </a:path>
                <a:path w="897889" h="1400809">
                  <a:moveTo>
                    <a:pt x="861060" y="51803"/>
                  </a:moveTo>
                  <a:lnTo>
                    <a:pt x="856488" y="48768"/>
                  </a:lnTo>
                  <a:lnTo>
                    <a:pt x="854964" y="53340"/>
                  </a:lnTo>
                  <a:lnTo>
                    <a:pt x="858012" y="56388"/>
                  </a:lnTo>
                  <a:lnTo>
                    <a:pt x="861060" y="51803"/>
                  </a:lnTo>
                  <a:close/>
                </a:path>
                <a:path w="897889" h="1400809">
                  <a:moveTo>
                    <a:pt x="864108" y="886968"/>
                  </a:moveTo>
                  <a:lnTo>
                    <a:pt x="861060" y="882396"/>
                  </a:lnTo>
                  <a:lnTo>
                    <a:pt x="856488" y="885444"/>
                  </a:lnTo>
                  <a:lnTo>
                    <a:pt x="859523" y="890003"/>
                  </a:lnTo>
                  <a:lnTo>
                    <a:pt x="864108" y="886968"/>
                  </a:lnTo>
                  <a:close/>
                </a:path>
                <a:path w="897889" h="1400809">
                  <a:moveTo>
                    <a:pt x="867156" y="44196"/>
                  </a:moveTo>
                  <a:lnTo>
                    <a:pt x="862571" y="41135"/>
                  </a:lnTo>
                  <a:lnTo>
                    <a:pt x="859523" y="45720"/>
                  </a:lnTo>
                  <a:lnTo>
                    <a:pt x="864108" y="48768"/>
                  </a:lnTo>
                  <a:lnTo>
                    <a:pt x="867156" y="44196"/>
                  </a:lnTo>
                  <a:close/>
                </a:path>
                <a:path w="897889" h="1400809">
                  <a:moveTo>
                    <a:pt x="871728" y="882396"/>
                  </a:moveTo>
                  <a:lnTo>
                    <a:pt x="870204" y="877824"/>
                  </a:lnTo>
                  <a:lnTo>
                    <a:pt x="865632" y="880872"/>
                  </a:lnTo>
                  <a:lnTo>
                    <a:pt x="868680" y="885444"/>
                  </a:lnTo>
                  <a:lnTo>
                    <a:pt x="871728" y="882396"/>
                  </a:lnTo>
                  <a:close/>
                </a:path>
                <a:path w="897889" h="1400809">
                  <a:moveTo>
                    <a:pt x="871728" y="35052"/>
                  </a:moveTo>
                  <a:lnTo>
                    <a:pt x="867156" y="33528"/>
                  </a:lnTo>
                  <a:lnTo>
                    <a:pt x="865632" y="36576"/>
                  </a:lnTo>
                  <a:lnTo>
                    <a:pt x="868680" y="39624"/>
                  </a:lnTo>
                  <a:lnTo>
                    <a:pt x="871728" y="35052"/>
                  </a:lnTo>
                  <a:close/>
                </a:path>
                <a:path w="897889" h="1400809">
                  <a:moveTo>
                    <a:pt x="877824" y="27419"/>
                  </a:moveTo>
                  <a:lnTo>
                    <a:pt x="873239" y="24384"/>
                  </a:lnTo>
                  <a:lnTo>
                    <a:pt x="870204" y="28956"/>
                  </a:lnTo>
                  <a:lnTo>
                    <a:pt x="874776" y="32004"/>
                  </a:lnTo>
                  <a:lnTo>
                    <a:pt x="877824" y="27419"/>
                  </a:lnTo>
                  <a:close/>
                </a:path>
                <a:path w="897889" h="1400809">
                  <a:moveTo>
                    <a:pt x="880872" y="877824"/>
                  </a:moveTo>
                  <a:lnTo>
                    <a:pt x="877824" y="873252"/>
                  </a:lnTo>
                  <a:lnTo>
                    <a:pt x="873239" y="876300"/>
                  </a:lnTo>
                  <a:lnTo>
                    <a:pt x="876287" y="879348"/>
                  </a:lnTo>
                  <a:lnTo>
                    <a:pt x="880872" y="877824"/>
                  </a:lnTo>
                  <a:close/>
                </a:path>
                <a:path w="897889" h="1400809">
                  <a:moveTo>
                    <a:pt x="882396" y="19812"/>
                  </a:moveTo>
                  <a:lnTo>
                    <a:pt x="877824" y="16751"/>
                  </a:lnTo>
                  <a:lnTo>
                    <a:pt x="876287" y="21336"/>
                  </a:lnTo>
                  <a:lnTo>
                    <a:pt x="879348" y="22860"/>
                  </a:lnTo>
                  <a:lnTo>
                    <a:pt x="882396" y="19812"/>
                  </a:lnTo>
                  <a:close/>
                </a:path>
                <a:path w="897889" h="1400809">
                  <a:moveTo>
                    <a:pt x="888492" y="871728"/>
                  </a:moveTo>
                  <a:lnTo>
                    <a:pt x="886955" y="868680"/>
                  </a:lnTo>
                  <a:lnTo>
                    <a:pt x="882396" y="870204"/>
                  </a:lnTo>
                  <a:lnTo>
                    <a:pt x="883920" y="874776"/>
                  </a:lnTo>
                  <a:lnTo>
                    <a:pt x="888492" y="871728"/>
                  </a:lnTo>
                  <a:close/>
                </a:path>
                <a:path w="897889" h="1400809">
                  <a:moveTo>
                    <a:pt x="888492" y="10668"/>
                  </a:moveTo>
                  <a:lnTo>
                    <a:pt x="883920" y="9144"/>
                  </a:lnTo>
                  <a:lnTo>
                    <a:pt x="880872" y="12192"/>
                  </a:lnTo>
                  <a:lnTo>
                    <a:pt x="885444" y="15240"/>
                  </a:lnTo>
                  <a:lnTo>
                    <a:pt x="888492" y="10668"/>
                  </a:lnTo>
                  <a:close/>
                </a:path>
                <a:path w="897889" h="1400809">
                  <a:moveTo>
                    <a:pt x="893064" y="3035"/>
                  </a:moveTo>
                  <a:lnTo>
                    <a:pt x="888492" y="0"/>
                  </a:lnTo>
                  <a:lnTo>
                    <a:pt x="886955" y="4572"/>
                  </a:lnTo>
                  <a:lnTo>
                    <a:pt x="890003" y="7620"/>
                  </a:lnTo>
                  <a:lnTo>
                    <a:pt x="893064" y="3035"/>
                  </a:lnTo>
                  <a:close/>
                </a:path>
                <a:path w="897889" h="1400809">
                  <a:moveTo>
                    <a:pt x="897623" y="867156"/>
                  </a:moveTo>
                  <a:lnTo>
                    <a:pt x="894588" y="862584"/>
                  </a:lnTo>
                  <a:lnTo>
                    <a:pt x="890003" y="865619"/>
                  </a:lnTo>
                  <a:lnTo>
                    <a:pt x="893064" y="870204"/>
                  </a:lnTo>
                  <a:lnTo>
                    <a:pt x="897623" y="8671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5660123" y="7405128"/>
              <a:ext cx="518159" cy="274320"/>
            </a:xfrm>
            <a:custGeom>
              <a:avLst/>
              <a:gdLst/>
              <a:ahLst/>
              <a:cxnLst/>
              <a:rect l="l" t="t" r="r" b="b"/>
              <a:pathLst>
                <a:path w="518160" h="274320">
                  <a:moveTo>
                    <a:pt x="428256" y="122174"/>
                  </a:moveTo>
                  <a:lnTo>
                    <a:pt x="426732" y="122174"/>
                  </a:lnTo>
                  <a:lnTo>
                    <a:pt x="426732" y="120904"/>
                  </a:lnTo>
                  <a:lnTo>
                    <a:pt x="113169" y="120904"/>
                  </a:lnTo>
                  <a:lnTo>
                    <a:pt x="113169" y="122174"/>
                  </a:lnTo>
                  <a:lnTo>
                    <a:pt x="112788" y="122174"/>
                  </a:lnTo>
                  <a:lnTo>
                    <a:pt x="112788" y="124714"/>
                  </a:lnTo>
                  <a:lnTo>
                    <a:pt x="112788" y="166624"/>
                  </a:lnTo>
                  <a:lnTo>
                    <a:pt x="112788" y="169164"/>
                  </a:lnTo>
                  <a:lnTo>
                    <a:pt x="112788" y="170434"/>
                  </a:lnTo>
                  <a:lnTo>
                    <a:pt x="427621" y="170434"/>
                  </a:lnTo>
                  <a:lnTo>
                    <a:pt x="427621" y="169164"/>
                  </a:lnTo>
                  <a:lnTo>
                    <a:pt x="428256" y="169164"/>
                  </a:lnTo>
                  <a:lnTo>
                    <a:pt x="428256" y="166624"/>
                  </a:lnTo>
                  <a:lnTo>
                    <a:pt x="428256" y="124714"/>
                  </a:lnTo>
                  <a:lnTo>
                    <a:pt x="428256" y="122174"/>
                  </a:lnTo>
                  <a:close/>
                </a:path>
                <a:path w="518160" h="274320">
                  <a:moveTo>
                    <a:pt x="518160" y="87109"/>
                  </a:moveTo>
                  <a:lnTo>
                    <a:pt x="513588" y="87109"/>
                  </a:lnTo>
                  <a:lnTo>
                    <a:pt x="513588" y="90919"/>
                  </a:lnTo>
                  <a:lnTo>
                    <a:pt x="513588" y="265709"/>
                  </a:lnTo>
                  <a:lnTo>
                    <a:pt x="455688" y="188976"/>
                  </a:lnTo>
                  <a:lnTo>
                    <a:pt x="451104" y="192011"/>
                  </a:lnTo>
                  <a:lnTo>
                    <a:pt x="511416" y="269989"/>
                  </a:lnTo>
                  <a:lnTo>
                    <a:pt x="71628" y="269989"/>
                  </a:lnTo>
                  <a:lnTo>
                    <a:pt x="71628" y="269735"/>
                  </a:lnTo>
                  <a:lnTo>
                    <a:pt x="71628" y="188468"/>
                  </a:lnTo>
                  <a:lnTo>
                    <a:pt x="449211" y="188468"/>
                  </a:lnTo>
                  <a:lnTo>
                    <a:pt x="449211" y="187198"/>
                  </a:lnTo>
                  <a:lnTo>
                    <a:pt x="450481" y="187198"/>
                  </a:lnTo>
                  <a:lnTo>
                    <a:pt x="450481" y="185928"/>
                  </a:lnTo>
                  <a:lnTo>
                    <a:pt x="451116" y="185928"/>
                  </a:lnTo>
                  <a:lnTo>
                    <a:pt x="451116" y="183388"/>
                  </a:lnTo>
                  <a:lnTo>
                    <a:pt x="451116" y="90919"/>
                  </a:lnTo>
                  <a:lnTo>
                    <a:pt x="513588" y="90919"/>
                  </a:lnTo>
                  <a:lnTo>
                    <a:pt x="513588" y="87109"/>
                  </a:lnTo>
                  <a:lnTo>
                    <a:pt x="451116" y="87109"/>
                  </a:lnTo>
                  <a:lnTo>
                    <a:pt x="451116" y="86855"/>
                  </a:lnTo>
                  <a:lnTo>
                    <a:pt x="516636" y="86855"/>
                  </a:lnTo>
                  <a:lnTo>
                    <a:pt x="516636" y="85331"/>
                  </a:lnTo>
                  <a:lnTo>
                    <a:pt x="513600" y="85331"/>
                  </a:lnTo>
                  <a:lnTo>
                    <a:pt x="516636" y="82296"/>
                  </a:lnTo>
                  <a:lnTo>
                    <a:pt x="513575" y="78244"/>
                  </a:lnTo>
                  <a:lnTo>
                    <a:pt x="513575" y="85331"/>
                  </a:lnTo>
                  <a:lnTo>
                    <a:pt x="451116" y="85331"/>
                  </a:lnTo>
                  <a:lnTo>
                    <a:pt x="451116" y="4584"/>
                  </a:lnTo>
                  <a:lnTo>
                    <a:pt x="513575" y="85331"/>
                  </a:lnTo>
                  <a:lnTo>
                    <a:pt x="513575" y="78244"/>
                  </a:lnTo>
                  <a:lnTo>
                    <a:pt x="455688" y="1511"/>
                  </a:lnTo>
                  <a:lnTo>
                    <a:pt x="451116" y="4559"/>
                  </a:lnTo>
                  <a:lnTo>
                    <a:pt x="451116" y="4318"/>
                  </a:lnTo>
                  <a:lnTo>
                    <a:pt x="451116" y="1778"/>
                  </a:lnTo>
                  <a:lnTo>
                    <a:pt x="445020" y="1778"/>
                  </a:lnTo>
                  <a:lnTo>
                    <a:pt x="445020" y="4318"/>
                  </a:lnTo>
                  <a:lnTo>
                    <a:pt x="445020" y="85331"/>
                  </a:lnTo>
                  <a:lnTo>
                    <a:pt x="68580" y="85331"/>
                  </a:lnTo>
                  <a:lnTo>
                    <a:pt x="68580" y="86855"/>
                  </a:lnTo>
                  <a:lnTo>
                    <a:pt x="445020" y="86855"/>
                  </a:lnTo>
                  <a:lnTo>
                    <a:pt x="445020" y="87109"/>
                  </a:lnTo>
                  <a:lnTo>
                    <a:pt x="445020" y="90919"/>
                  </a:lnTo>
                  <a:lnTo>
                    <a:pt x="445020" y="183388"/>
                  </a:lnTo>
                  <a:lnTo>
                    <a:pt x="71628" y="183388"/>
                  </a:lnTo>
                  <a:lnTo>
                    <a:pt x="71628" y="90919"/>
                  </a:lnTo>
                  <a:lnTo>
                    <a:pt x="445020" y="90919"/>
                  </a:lnTo>
                  <a:lnTo>
                    <a:pt x="445020" y="87109"/>
                  </a:lnTo>
                  <a:lnTo>
                    <a:pt x="67056" y="87109"/>
                  </a:lnTo>
                  <a:lnTo>
                    <a:pt x="67056" y="90919"/>
                  </a:lnTo>
                  <a:lnTo>
                    <a:pt x="67056" y="183388"/>
                  </a:lnTo>
                  <a:lnTo>
                    <a:pt x="4572" y="183388"/>
                  </a:lnTo>
                  <a:lnTo>
                    <a:pt x="4572" y="182880"/>
                  </a:lnTo>
                  <a:lnTo>
                    <a:pt x="4572" y="10477"/>
                  </a:lnTo>
                  <a:lnTo>
                    <a:pt x="62484" y="85344"/>
                  </a:lnTo>
                  <a:lnTo>
                    <a:pt x="67068" y="82296"/>
                  </a:lnTo>
                  <a:lnTo>
                    <a:pt x="6731" y="4318"/>
                  </a:lnTo>
                  <a:lnTo>
                    <a:pt x="445020" y="4318"/>
                  </a:lnTo>
                  <a:lnTo>
                    <a:pt x="445020" y="1778"/>
                  </a:lnTo>
                  <a:lnTo>
                    <a:pt x="4775" y="1778"/>
                  </a:lnTo>
                  <a:lnTo>
                    <a:pt x="4572" y="1524"/>
                  </a:lnTo>
                  <a:lnTo>
                    <a:pt x="449592" y="1524"/>
                  </a:lnTo>
                  <a:lnTo>
                    <a:pt x="449592" y="0"/>
                  </a:lnTo>
                  <a:lnTo>
                    <a:pt x="1524" y="0"/>
                  </a:lnTo>
                  <a:lnTo>
                    <a:pt x="1524" y="1524"/>
                  </a:lnTo>
                  <a:lnTo>
                    <a:pt x="4546" y="1524"/>
                  </a:lnTo>
                  <a:lnTo>
                    <a:pt x="4165" y="1778"/>
                  </a:lnTo>
                  <a:lnTo>
                    <a:pt x="0" y="1778"/>
                  </a:lnTo>
                  <a:lnTo>
                    <a:pt x="0" y="4318"/>
                  </a:lnTo>
                  <a:lnTo>
                    <a:pt x="0" y="4559"/>
                  </a:lnTo>
                  <a:lnTo>
                    <a:pt x="0" y="183388"/>
                  </a:lnTo>
                  <a:lnTo>
                    <a:pt x="0" y="185928"/>
                  </a:lnTo>
                  <a:lnTo>
                    <a:pt x="0" y="187198"/>
                  </a:lnTo>
                  <a:lnTo>
                    <a:pt x="1524" y="187198"/>
                  </a:lnTo>
                  <a:lnTo>
                    <a:pt x="1524" y="188468"/>
                  </a:lnTo>
                  <a:lnTo>
                    <a:pt x="67056" y="188468"/>
                  </a:lnTo>
                  <a:lnTo>
                    <a:pt x="67056" y="269735"/>
                  </a:lnTo>
                  <a:lnTo>
                    <a:pt x="4572" y="188976"/>
                  </a:lnTo>
                  <a:lnTo>
                    <a:pt x="0" y="192011"/>
                  </a:lnTo>
                  <a:lnTo>
                    <a:pt x="62484" y="272796"/>
                  </a:lnTo>
                  <a:lnTo>
                    <a:pt x="67056" y="269760"/>
                  </a:lnTo>
                  <a:lnTo>
                    <a:pt x="67056" y="269989"/>
                  </a:lnTo>
                  <a:lnTo>
                    <a:pt x="67056" y="271259"/>
                  </a:lnTo>
                  <a:lnTo>
                    <a:pt x="67056" y="272529"/>
                  </a:lnTo>
                  <a:lnTo>
                    <a:pt x="513372" y="272529"/>
                  </a:lnTo>
                  <a:lnTo>
                    <a:pt x="513575" y="272783"/>
                  </a:lnTo>
                  <a:lnTo>
                    <a:pt x="68580" y="272783"/>
                  </a:lnTo>
                  <a:lnTo>
                    <a:pt x="68580" y="274307"/>
                  </a:lnTo>
                  <a:lnTo>
                    <a:pt x="516636" y="274307"/>
                  </a:lnTo>
                  <a:lnTo>
                    <a:pt x="516636" y="272783"/>
                  </a:lnTo>
                  <a:lnTo>
                    <a:pt x="513600" y="272783"/>
                  </a:lnTo>
                  <a:lnTo>
                    <a:pt x="513854" y="272529"/>
                  </a:lnTo>
                  <a:lnTo>
                    <a:pt x="518160" y="272529"/>
                  </a:lnTo>
                  <a:lnTo>
                    <a:pt x="518160" y="271259"/>
                  </a:lnTo>
                  <a:lnTo>
                    <a:pt x="518160" y="269989"/>
                  </a:lnTo>
                  <a:lnTo>
                    <a:pt x="518160" y="90919"/>
                  </a:lnTo>
                  <a:lnTo>
                    <a:pt x="518160" y="8710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18631" y="7469123"/>
              <a:ext cx="160019" cy="164592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6039612" y="7491983"/>
              <a:ext cx="52069" cy="134620"/>
            </a:xfrm>
            <a:custGeom>
              <a:avLst/>
              <a:gdLst/>
              <a:ahLst/>
              <a:cxnLst/>
              <a:rect l="l" t="t" r="r" b="b"/>
              <a:pathLst>
                <a:path w="52070" h="134620">
                  <a:moveTo>
                    <a:pt x="51816" y="0"/>
                  </a:moveTo>
                  <a:lnTo>
                    <a:pt x="48768" y="0"/>
                  </a:lnTo>
                  <a:lnTo>
                    <a:pt x="45720" y="0"/>
                  </a:lnTo>
                  <a:lnTo>
                    <a:pt x="45720" y="1816"/>
                  </a:lnTo>
                  <a:lnTo>
                    <a:pt x="0" y="28956"/>
                  </a:lnTo>
                  <a:lnTo>
                    <a:pt x="3048" y="33540"/>
                  </a:lnTo>
                  <a:lnTo>
                    <a:pt x="45720" y="6870"/>
                  </a:lnTo>
                  <a:lnTo>
                    <a:pt x="45720" y="129336"/>
                  </a:lnTo>
                  <a:lnTo>
                    <a:pt x="7620" y="85356"/>
                  </a:lnTo>
                  <a:lnTo>
                    <a:pt x="4559" y="88404"/>
                  </a:lnTo>
                  <a:lnTo>
                    <a:pt x="44183" y="134124"/>
                  </a:lnTo>
                  <a:lnTo>
                    <a:pt x="45720" y="132588"/>
                  </a:lnTo>
                  <a:lnTo>
                    <a:pt x="45720" y="134124"/>
                  </a:lnTo>
                  <a:lnTo>
                    <a:pt x="51816" y="134124"/>
                  </a:lnTo>
                  <a:lnTo>
                    <a:pt x="51816" y="3060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5324843" y="6947915"/>
              <a:ext cx="1097280" cy="1066800"/>
            </a:xfrm>
            <a:custGeom>
              <a:avLst/>
              <a:gdLst/>
              <a:ahLst/>
              <a:cxnLst/>
              <a:rect l="l" t="t" r="r" b="b"/>
              <a:pathLst>
                <a:path w="1097279" h="1066800">
                  <a:moveTo>
                    <a:pt x="152400" y="1062240"/>
                  </a:moveTo>
                  <a:lnTo>
                    <a:pt x="4584" y="885456"/>
                  </a:lnTo>
                  <a:lnTo>
                    <a:pt x="1536" y="888492"/>
                  </a:lnTo>
                  <a:lnTo>
                    <a:pt x="147828" y="1065288"/>
                  </a:lnTo>
                  <a:lnTo>
                    <a:pt x="152400" y="1062240"/>
                  </a:lnTo>
                  <a:close/>
                </a:path>
                <a:path w="1097279" h="1066800">
                  <a:moveTo>
                    <a:pt x="1095768" y="117360"/>
                  </a:moveTo>
                  <a:lnTo>
                    <a:pt x="949452" y="1524"/>
                  </a:lnTo>
                  <a:lnTo>
                    <a:pt x="946416" y="4572"/>
                  </a:lnTo>
                  <a:lnTo>
                    <a:pt x="1092720" y="121920"/>
                  </a:lnTo>
                  <a:lnTo>
                    <a:pt x="1095768" y="117360"/>
                  </a:lnTo>
                  <a:close/>
                </a:path>
                <a:path w="1097279" h="1066800">
                  <a:moveTo>
                    <a:pt x="1097280" y="123952"/>
                  </a:moveTo>
                  <a:lnTo>
                    <a:pt x="1092708" y="123952"/>
                  </a:lnTo>
                  <a:lnTo>
                    <a:pt x="1092708" y="126492"/>
                  </a:lnTo>
                  <a:lnTo>
                    <a:pt x="1092708" y="1058545"/>
                  </a:lnTo>
                  <a:lnTo>
                    <a:pt x="949452" y="885456"/>
                  </a:lnTo>
                  <a:lnTo>
                    <a:pt x="944880" y="888492"/>
                  </a:lnTo>
                  <a:lnTo>
                    <a:pt x="1090371" y="1062482"/>
                  </a:lnTo>
                  <a:lnTo>
                    <a:pt x="156972" y="1062482"/>
                  </a:lnTo>
                  <a:lnTo>
                    <a:pt x="156972" y="1062228"/>
                  </a:lnTo>
                  <a:lnTo>
                    <a:pt x="156972" y="883920"/>
                  </a:lnTo>
                  <a:lnTo>
                    <a:pt x="943356" y="883920"/>
                  </a:lnTo>
                  <a:lnTo>
                    <a:pt x="944880" y="883920"/>
                  </a:lnTo>
                  <a:lnTo>
                    <a:pt x="944880" y="882396"/>
                  </a:lnTo>
                  <a:lnTo>
                    <a:pt x="944880" y="880872"/>
                  </a:lnTo>
                  <a:lnTo>
                    <a:pt x="944880" y="126492"/>
                  </a:lnTo>
                  <a:lnTo>
                    <a:pt x="1092708" y="126492"/>
                  </a:lnTo>
                  <a:lnTo>
                    <a:pt x="1092708" y="123952"/>
                  </a:lnTo>
                  <a:lnTo>
                    <a:pt x="944880" y="123952"/>
                  </a:lnTo>
                  <a:lnTo>
                    <a:pt x="944880" y="123444"/>
                  </a:lnTo>
                  <a:lnTo>
                    <a:pt x="1095756" y="123444"/>
                  </a:lnTo>
                  <a:lnTo>
                    <a:pt x="1095756" y="121920"/>
                  </a:lnTo>
                  <a:lnTo>
                    <a:pt x="1092720" y="121920"/>
                  </a:lnTo>
                  <a:lnTo>
                    <a:pt x="944880" y="121920"/>
                  </a:lnTo>
                  <a:lnTo>
                    <a:pt x="944880" y="4572"/>
                  </a:lnTo>
                  <a:lnTo>
                    <a:pt x="944880" y="1524"/>
                  </a:lnTo>
                  <a:lnTo>
                    <a:pt x="943356" y="1524"/>
                  </a:lnTo>
                  <a:lnTo>
                    <a:pt x="943356" y="0"/>
                  </a:lnTo>
                  <a:lnTo>
                    <a:pt x="940308" y="0"/>
                  </a:lnTo>
                  <a:lnTo>
                    <a:pt x="940308" y="4572"/>
                  </a:lnTo>
                  <a:lnTo>
                    <a:pt x="940308" y="121920"/>
                  </a:lnTo>
                  <a:lnTo>
                    <a:pt x="940308" y="126492"/>
                  </a:lnTo>
                  <a:lnTo>
                    <a:pt x="940308" y="879348"/>
                  </a:lnTo>
                  <a:lnTo>
                    <a:pt x="156972" y="879348"/>
                  </a:lnTo>
                  <a:lnTo>
                    <a:pt x="156972" y="126492"/>
                  </a:lnTo>
                  <a:lnTo>
                    <a:pt x="940308" y="126492"/>
                  </a:lnTo>
                  <a:lnTo>
                    <a:pt x="940308" y="121920"/>
                  </a:lnTo>
                  <a:lnTo>
                    <a:pt x="153924" y="121920"/>
                  </a:lnTo>
                  <a:lnTo>
                    <a:pt x="153924" y="123444"/>
                  </a:lnTo>
                  <a:lnTo>
                    <a:pt x="152400" y="123444"/>
                  </a:lnTo>
                  <a:lnTo>
                    <a:pt x="152400" y="123952"/>
                  </a:lnTo>
                  <a:lnTo>
                    <a:pt x="152400" y="126492"/>
                  </a:lnTo>
                  <a:lnTo>
                    <a:pt x="152400" y="879348"/>
                  </a:lnTo>
                  <a:lnTo>
                    <a:pt x="4572" y="879348"/>
                  </a:lnTo>
                  <a:lnTo>
                    <a:pt x="4572" y="7010"/>
                  </a:lnTo>
                  <a:lnTo>
                    <a:pt x="147828" y="121920"/>
                  </a:lnTo>
                  <a:lnTo>
                    <a:pt x="150888" y="117360"/>
                  </a:lnTo>
                  <a:lnTo>
                    <a:pt x="8432" y="4572"/>
                  </a:lnTo>
                  <a:lnTo>
                    <a:pt x="940308" y="4572"/>
                  </a:lnTo>
                  <a:lnTo>
                    <a:pt x="940308" y="0"/>
                  </a:lnTo>
                  <a:lnTo>
                    <a:pt x="1524" y="0"/>
                  </a:lnTo>
                  <a:lnTo>
                    <a:pt x="1524" y="1524"/>
                  </a:lnTo>
                  <a:lnTo>
                    <a:pt x="0" y="1524"/>
                  </a:lnTo>
                  <a:lnTo>
                    <a:pt x="0" y="882396"/>
                  </a:lnTo>
                  <a:lnTo>
                    <a:pt x="1524" y="883920"/>
                  </a:lnTo>
                  <a:lnTo>
                    <a:pt x="152400" y="883920"/>
                  </a:lnTo>
                  <a:lnTo>
                    <a:pt x="152400" y="1062240"/>
                  </a:lnTo>
                  <a:lnTo>
                    <a:pt x="152400" y="1062482"/>
                  </a:lnTo>
                  <a:lnTo>
                    <a:pt x="152400" y="1063752"/>
                  </a:lnTo>
                  <a:lnTo>
                    <a:pt x="152400" y="1065022"/>
                  </a:lnTo>
                  <a:lnTo>
                    <a:pt x="1092492" y="1065022"/>
                  </a:lnTo>
                  <a:lnTo>
                    <a:pt x="1092708" y="1065276"/>
                  </a:lnTo>
                  <a:lnTo>
                    <a:pt x="153924" y="1065276"/>
                  </a:lnTo>
                  <a:lnTo>
                    <a:pt x="153924" y="1066800"/>
                  </a:lnTo>
                  <a:lnTo>
                    <a:pt x="1095756" y="1066800"/>
                  </a:lnTo>
                  <a:lnTo>
                    <a:pt x="1095756" y="1065276"/>
                  </a:lnTo>
                  <a:lnTo>
                    <a:pt x="1092733" y="1065276"/>
                  </a:lnTo>
                  <a:lnTo>
                    <a:pt x="1092987" y="1065022"/>
                  </a:lnTo>
                  <a:lnTo>
                    <a:pt x="1097280" y="1065022"/>
                  </a:lnTo>
                  <a:lnTo>
                    <a:pt x="1097280" y="1063752"/>
                  </a:lnTo>
                  <a:lnTo>
                    <a:pt x="1097280" y="1062482"/>
                  </a:lnTo>
                  <a:lnTo>
                    <a:pt x="1097280" y="126492"/>
                  </a:lnTo>
                  <a:lnTo>
                    <a:pt x="1097280" y="123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 txBox="1"/>
          <p:nvPr/>
        </p:nvSpPr>
        <p:spPr>
          <a:xfrm>
            <a:off x="5615432" y="7232589"/>
            <a:ext cx="5511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0" dirty="0">
                <a:latin typeface="Calibri"/>
                <a:cs typeface="Calibri"/>
              </a:rPr>
              <a:t>tracking</a:t>
            </a:r>
            <a:r>
              <a:rPr sz="800" b="1" spc="25" dirty="0">
                <a:latin typeface="Calibri"/>
                <a:cs typeface="Calibri"/>
              </a:rPr>
              <a:t> </a:t>
            </a:r>
            <a:r>
              <a:rPr sz="800" b="1" spc="-20" dirty="0">
                <a:latin typeface="Calibri"/>
                <a:cs typeface="Calibri"/>
              </a:rPr>
              <a:t>gate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4442460" y="7071372"/>
            <a:ext cx="1039494" cy="1277620"/>
          </a:xfrm>
          <a:custGeom>
            <a:avLst/>
            <a:gdLst/>
            <a:ahLst/>
            <a:cxnLst/>
            <a:rect l="l" t="t" r="r" b="b"/>
            <a:pathLst>
              <a:path w="1039495" h="1277620">
                <a:moveTo>
                  <a:pt x="6096" y="1275588"/>
                </a:moveTo>
                <a:lnTo>
                  <a:pt x="4572" y="1271016"/>
                </a:lnTo>
                <a:lnTo>
                  <a:pt x="0" y="1272540"/>
                </a:lnTo>
                <a:lnTo>
                  <a:pt x="1524" y="1277112"/>
                </a:lnTo>
                <a:lnTo>
                  <a:pt x="6096" y="1275588"/>
                </a:lnTo>
                <a:close/>
              </a:path>
              <a:path w="1039495" h="1277620">
                <a:moveTo>
                  <a:pt x="15240" y="1272540"/>
                </a:moveTo>
                <a:lnTo>
                  <a:pt x="13716" y="1267968"/>
                </a:lnTo>
                <a:lnTo>
                  <a:pt x="9131" y="1269492"/>
                </a:lnTo>
                <a:lnTo>
                  <a:pt x="10668" y="1274051"/>
                </a:lnTo>
                <a:lnTo>
                  <a:pt x="15240" y="1272540"/>
                </a:lnTo>
                <a:close/>
              </a:path>
              <a:path w="1039495" h="1277620">
                <a:moveTo>
                  <a:pt x="24384" y="1269492"/>
                </a:moveTo>
                <a:lnTo>
                  <a:pt x="22860" y="1264920"/>
                </a:lnTo>
                <a:lnTo>
                  <a:pt x="18288" y="1266444"/>
                </a:lnTo>
                <a:lnTo>
                  <a:pt x="19812" y="1271016"/>
                </a:lnTo>
                <a:lnTo>
                  <a:pt x="24384" y="1269492"/>
                </a:lnTo>
                <a:close/>
              </a:path>
              <a:path w="1039495" h="1277620">
                <a:moveTo>
                  <a:pt x="32004" y="1243584"/>
                </a:moveTo>
                <a:lnTo>
                  <a:pt x="27432" y="1240536"/>
                </a:lnTo>
                <a:lnTo>
                  <a:pt x="24384" y="1243584"/>
                </a:lnTo>
                <a:lnTo>
                  <a:pt x="28956" y="1246632"/>
                </a:lnTo>
                <a:lnTo>
                  <a:pt x="32004" y="1243584"/>
                </a:lnTo>
                <a:close/>
              </a:path>
              <a:path w="1039495" h="1277620">
                <a:moveTo>
                  <a:pt x="35052" y="1266444"/>
                </a:moveTo>
                <a:lnTo>
                  <a:pt x="33528" y="1261872"/>
                </a:lnTo>
                <a:lnTo>
                  <a:pt x="28956" y="1263396"/>
                </a:lnTo>
                <a:lnTo>
                  <a:pt x="28956" y="1267968"/>
                </a:lnTo>
                <a:lnTo>
                  <a:pt x="35052" y="1266444"/>
                </a:lnTo>
                <a:close/>
              </a:path>
              <a:path w="1039495" h="1277620">
                <a:moveTo>
                  <a:pt x="44196" y="1263396"/>
                </a:moveTo>
                <a:lnTo>
                  <a:pt x="42672" y="1258824"/>
                </a:lnTo>
                <a:lnTo>
                  <a:pt x="38100" y="1260335"/>
                </a:lnTo>
                <a:lnTo>
                  <a:pt x="39624" y="1264920"/>
                </a:lnTo>
                <a:lnTo>
                  <a:pt x="44196" y="1263396"/>
                </a:lnTo>
                <a:close/>
              </a:path>
              <a:path w="1039495" h="1277620">
                <a:moveTo>
                  <a:pt x="44196" y="1228344"/>
                </a:moveTo>
                <a:lnTo>
                  <a:pt x="39624" y="1225296"/>
                </a:lnTo>
                <a:lnTo>
                  <a:pt x="30480" y="1237488"/>
                </a:lnTo>
                <a:lnTo>
                  <a:pt x="35052" y="1240536"/>
                </a:lnTo>
                <a:lnTo>
                  <a:pt x="44196" y="1228344"/>
                </a:lnTo>
                <a:close/>
              </a:path>
              <a:path w="1039495" h="1277620">
                <a:moveTo>
                  <a:pt x="53340" y="1260335"/>
                </a:moveTo>
                <a:lnTo>
                  <a:pt x="51816" y="1255776"/>
                </a:lnTo>
                <a:lnTo>
                  <a:pt x="47231" y="1257300"/>
                </a:lnTo>
                <a:lnTo>
                  <a:pt x="48768" y="1261872"/>
                </a:lnTo>
                <a:lnTo>
                  <a:pt x="53340" y="1260335"/>
                </a:lnTo>
                <a:close/>
              </a:path>
              <a:path w="1039495" h="1277620">
                <a:moveTo>
                  <a:pt x="56388" y="1213104"/>
                </a:moveTo>
                <a:lnTo>
                  <a:pt x="51816" y="1210056"/>
                </a:lnTo>
                <a:lnTo>
                  <a:pt x="42672" y="1222235"/>
                </a:lnTo>
                <a:lnTo>
                  <a:pt x="47231" y="1225296"/>
                </a:lnTo>
                <a:lnTo>
                  <a:pt x="56388" y="1213104"/>
                </a:lnTo>
                <a:close/>
              </a:path>
              <a:path w="1039495" h="1277620">
                <a:moveTo>
                  <a:pt x="62484" y="1257300"/>
                </a:moveTo>
                <a:lnTo>
                  <a:pt x="60960" y="1252728"/>
                </a:lnTo>
                <a:lnTo>
                  <a:pt x="56388" y="1254252"/>
                </a:lnTo>
                <a:lnTo>
                  <a:pt x="57912" y="1258824"/>
                </a:lnTo>
                <a:lnTo>
                  <a:pt x="62484" y="1257300"/>
                </a:lnTo>
                <a:close/>
              </a:path>
              <a:path w="1039495" h="1277620">
                <a:moveTo>
                  <a:pt x="68580" y="1197851"/>
                </a:moveTo>
                <a:lnTo>
                  <a:pt x="64008" y="1194816"/>
                </a:lnTo>
                <a:lnTo>
                  <a:pt x="54864" y="1207008"/>
                </a:lnTo>
                <a:lnTo>
                  <a:pt x="59436" y="1210056"/>
                </a:lnTo>
                <a:lnTo>
                  <a:pt x="68580" y="1197851"/>
                </a:lnTo>
                <a:close/>
              </a:path>
              <a:path w="1039495" h="1277620">
                <a:moveTo>
                  <a:pt x="71628" y="1254252"/>
                </a:moveTo>
                <a:lnTo>
                  <a:pt x="70104" y="1249680"/>
                </a:lnTo>
                <a:lnTo>
                  <a:pt x="65532" y="1251204"/>
                </a:lnTo>
                <a:lnTo>
                  <a:pt x="67056" y="1255776"/>
                </a:lnTo>
                <a:lnTo>
                  <a:pt x="71628" y="1254252"/>
                </a:lnTo>
                <a:close/>
              </a:path>
              <a:path w="1039495" h="1277620">
                <a:moveTo>
                  <a:pt x="80772" y="1251204"/>
                </a:moveTo>
                <a:lnTo>
                  <a:pt x="79248" y="1246632"/>
                </a:lnTo>
                <a:lnTo>
                  <a:pt x="74676" y="1248156"/>
                </a:lnTo>
                <a:lnTo>
                  <a:pt x="76200" y="1252728"/>
                </a:lnTo>
                <a:lnTo>
                  <a:pt x="80772" y="1251204"/>
                </a:lnTo>
                <a:close/>
              </a:path>
              <a:path w="1039495" h="1277620">
                <a:moveTo>
                  <a:pt x="80772" y="1184135"/>
                </a:moveTo>
                <a:lnTo>
                  <a:pt x="76200" y="1181100"/>
                </a:lnTo>
                <a:lnTo>
                  <a:pt x="67056" y="1191768"/>
                </a:lnTo>
                <a:lnTo>
                  <a:pt x="71628" y="1194816"/>
                </a:lnTo>
                <a:lnTo>
                  <a:pt x="80772" y="1184135"/>
                </a:lnTo>
                <a:close/>
              </a:path>
              <a:path w="1039495" h="1277620">
                <a:moveTo>
                  <a:pt x="89916" y="1248156"/>
                </a:moveTo>
                <a:lnTo>
                  <a:pt x="88392" y="1243584"/>
                </a:lnTo>
                <a:lnTo>
                  <a:pt x="83820" y="1245108"/>
                </a:lnTo>
                <a:lnTo>
                  <a:pt x="85331" y="1249680"/>
                </a:lnTo>
                <a:lnTo>
                  <a:pt x="89916" y="1248156"/>
                </a:lnTo>
                <a:close/>
              </a:path>
              <a:path w="1039495" h="1277620">
                <a:moveTo>
                  <a:pt x="92964" y="1168908"/>
                </a:moveTo>
                <a:lnTo>
                  <a:pt x="88392" y="1165860"/>
                </a:lnTo>
                <a:lnTo>
                  <a:pt x="79248" y="1176528"/>
                </a:lnTo>
                <a:lnTo>
                  <a:pt x="83820" y="1179576"/>
                </a:lnTo>
                <a:lnTo>
                  <a:pt x="92964" y="1168908"/>
                </a:lnTo>
                <a:close/>
              </a:path>
              <a:path w="1039495" h="1277620">
                <a:moveTo>
                  <a:pt x="99060" y="1245108"/>
                </a:moveTo>
                <a:lnTo>
                  <a:pt x="97536" y="1240536"/>
                </a:lnTo>
                <a:lnTo>
                  <a:pt x="92964" y="1242060"/>
                </a:lnTo>
                <a:lnTo>
                  <a:pt x="94488" y="1246632"/>
                </a:lnTo>
                <a:lnTo>
                  <a:pt x="99060" y="1245108"/>
                </a:lnTo>
                <a:close/>
              </a:path>
              <a:path w="1039495" h="1277620">
                <a:moveTo>
                  <a:pt x="105156" y="1153668"/>
                </a:moveTo>
                <a:lnTo>
                  <a:pt x="100584" y="1150620"/>
                </a:lnTo>
                <a:lnTo>
                  <a:pt x="91440" y="1161288"/>
                </a:lnTo>
                <a:lnTo>
                  <a:pt x="96012" y="1164336"/>
                </a:lnTo>
                <a:lnTo>
                  <a:pt x="105156" y="1153668"/>
                </a:lnTo>
                <a:close/>
              </a:path>
              <a:path w="1039495" h="1277620">
                <a:moveTo>
                  <a:pt x="108204" y="1242060"/>
                </a:moveTo>
                <a:lnTo>
                  <a:pt x="106680" y="1237488"/>
                </a:lnTo>
                <a:lnTo>
                  <a:pt x="102108" y="1239012"/>
                </a:lnTo>
                <a:lnTo>
                  <a:pt x="103632" y="1243584"/>
                </a:lnTo>
                <a:lnTo>
                  <a:pt x="108204" y="1242060"/>
                </a:lnTo>
                <a:close/>
              </a:path>
              <a:path w="1039495" h="1277620">
                <a:moveTo>
                  <a:pt x="117348" y="1239012"/>
                </a:moveTo>
                <a:lnTo>
                  <a:pt x="115824" y="1234440"/>
                </a:lnTo>
                <a:lnTo>
                  <a:pt x="111252" y="1235951"/>
                </a:lnTo>
                <a:lnTo>
                  <a:pt x="112776" y="1240536"/>
                </a:lnTo>
                <a:lnTo>
                  <a:pt x="117348" y="1239012"/>
                </a:lnTo>
                <a:close/>
              </a:path>
              <a:path w="1039495" h="1277620">
                <a:moveTo>
                  <a:pt x="117348" y="1138428"/>
                </a:moveTo>
                <a:lnTo>
                  <a:pt x="112776" y="1135380"/>
                </a:lnTo>
                <a:lnTo>
                  <a:pt x="103632" y="1146035"/>
                </a:lnTo>
                <a:lnTo>
                  <a:pt x="108204" y="1149096"/>
                </a:lnTo>
                <a:lnTo>
                  <a:pt x="117348" y="1138428"/>
                </a:lnTo>
                <a:close/>
              </a:path>
              <a:path w="1039495" h="1277620">
                <a:moveTo>
                  <a:pt x="128016" y="1237488"/>
                </a:moveTo>
                <a:lnTo>
                  <a:pt x="126492" y="1231392"/>
                </a:lnTo>
                <a:lnTo>
                  <a:pt x="120396" y="1232916"/>
                </a:lnTo>
                <a:lnTo>
                  <a:pt x="121920" y="1237488"/>
                </a:lnTo>
                <a:lnTo>
                  <a:pt x="128016" y="1237488"/>
                </a:lnTo>
                <a:close/>
              </a:path>
              <a:path w="1039495" h="1277620">
                <a:moveTo>
                  <a:pt x="129540" y="1123188"/>
                </a:moveTo>
                <a:lnTo>
                  <a:pt x="126492" y="1120140"/>
                </a:lnTo>
                <a:lnTo>
                  <a:pt x="117348" y="1130808"/>
                </a:lnTo>
                <a:lnTo>
                  <a:pt x="120396" y="1133856"/>
                </a:lnTo>
                <a:lnTo>
                  <a:pt x="129540" y="1123188"/>
                </a:lnTo>
                <a:close/>
              </a:path>
              <a:path w="1039495" h="1277620">
                <a:moveTo>
                  <a:pt x="137160" y="1234440"/>
                </a:moveTo>
                <a:lnTo>
                  <a:pt x="135636" y="1229868"/>
                </a:lnTo>
                <a:lnTo>
                  <a:pt x="131064" y="1231392"/>
                </a:lnTo>
                <a:lnTo>
                  <a:pt x="132588" y="1235951"/>
                </a:lnTo>
                <a:lnTo>
                  <a:pt x="137160" y="1234440"/>
                </a:lnTo>
                <a:close/>
              </a:path>
              <a:path w="1039495" h="1277620">
                <a:moveTo>
                  <a:pt x="141732" y="1107935"/>
                </a:moveTo>
                <a:lnTo>
                  <a:pt x="138684" y="1104900"/>
                </a:lnTo>
                <a:lnTo>
                  <a:pt x="129540" y="1115568"/>
                </a:lnTo>
                <a:lnTo>
                  <a:pt x="132588" y="1118616"/>
                </a:lnTo>
                <a:lnTo>
                  <a:pt x="141732" y="1107935"/>
                </a:lnTo>
                <a:close/>
              </a:path>
              <a:path w="1039495" h="1277620">
                <a:moveTo>
                  <a:pt x="146304" y="1231392"/>
                </a:moveTo>
                <a:lnTo>
                  <a:pt x="144780" y="1226820"/>
                </a:lnTo>
                <a:lnTo>
                  <a:pt x="140208" y="1228344"/>
                </a:lnTo>
                <a:lnTo>
                  <a:pt x="141732" y="1232916"/>
                </a:lnTo>
                <a:lnTo>
                  <a:pt x="146304" y="1231392"/>
                </a:lnTo>
                <a:close/>
              </a:path>
              <a:path w="1039495" h="1277620">
                <a:moveTo>
                  <a:pt x="153924" y="1092708"/>
                </a:moveTo>
                <a:lnTo>
                  <a:pt x="150876" y="1089660"/>
                </a:lnTo>
                <a:lnTo>
                  <a:pt x="141732" y="1100328"/>
                </a:lnTo>
                <a:lnTo>
                  <a:pt x="144780" y="1103376"/>
                </a:lnTo>
                <a:lnTo>
                  <a:pt x="153924" y="1092708"/>
                </a:lnTo>
                <a:close/>
              </a:path>
              <a:path w="1039495" h="1277620">
                <a:moveTo>
                  <a:pt x="155448" y="1228344"/>
                </a:moveTo>
                <a:lnTo>
                  <a:pt x="153924" y="1223772"/>
                </a:lnTo>
                <a:lnTo>
                  <a:pt x="149352" y="1225296"/>
                </a:lnTo>
                <a:lnTo>
                  <a:pt x="150876" y="1229868"/>
                </a:lnTo>
                <a:lnTo>
                  <a:pt x="155448" y="1228344"/>
                </a:lnTo>
                <a:close/>
              </a:path>
              <a:path w="1039495" h="1277620">
                <a:moveTo>
                  <a:pt x="164592" y="1225296"/>
                </a:moveTo>
                <a:lnTo>
                  <a:pt x="163068" y="1220724"/>
                </a:lnTo>
                <a:lnTo>
                  <a:pt x="158496" y="1222235"/>
                </a:lnTo>
                <a:lnTo>
                  <a:pt x="160020" y="1226820"/>
                </a:lnTo>
                <a:lnTo>
                  <a:pt x="164592" y="1225296"/>
                </a:lnTo>
                <a:close/>
              </a:path>
              <a:path w="1039495" h="1277620">
                <a:moveTo>
                  <a:pt x="166116" y="1077468"/>
                </a:moveTo>
                <a:lnTo>
                  <a:pt x="163068" y="1074420"/>
                </a:lnTo>
                <a:lnTo>
                  <a:pt x="153924" y="1085088"/>
                </a:lnTo>
                <a:lnTo>
                  <a:pt x="156972" y="1088136"/>
                </a:lnTo>
                <a:lnTo>
                  <a:pt x="166116" y="1077468"/>
                </a:lnTo>
                <a:close/>
              </a:path>
              <a:path w="1039495" h="1277620">
                <a:moveTo>
                  <a:pt x="173736" y="1222235"/>
                </a:moveTo>
                <a:lnTo>
                  <a:pt x="172212" y="1217676"/>
                </a:lnTo>
                <a:lnTo>
                  <a:pt x="167640" y="1219200"/>
                </a:lnTo>
                <a:lnTo>
                  <a:pt x="169164" y="1223772"/>
                </a:lnTo>
                <a:lnTo>
                  <a:pt x="173736" y="1222235"/>
                </a:lnTo>
                <a:close/>
              </a:path>
              <a:path w="1039495" h="1277620">
                <a:moveTo>
                  <a:pt x="178308" y="1062228"/>
                </a:moveTo>
                <a:lnTo>
                  <a:pt x="175260" y="1059180"/>
                </a:lnTo>
                <a:lnTo>
                  <a:pt x="166116" y="1071372"/>
                </a:lnTo>
                <a:lnTo>
                  <a:pt x="169164" y="1074420"/>
                </a:lnTo>
                <a:lnTo>
                  <a:pt x="178308" y="1062228"/>
                </a:lnTo>
                <a:close/>
              </a:path>
              <a:path w="1039495" h="1277620">
                <a:moveTo>
                  <a:pt x="182880" y="1219200"/>
                </a:moveTo>
                <a:lnTo>
                  <a:pt x="181356" y="1214628"/>
                </a:lnTo>
                <a:lnTo>
                  <a:pt x="176784" y="1216152"/>
                </a:lnTo>
                <a:lnTo>
                  <a:pt x="178308" y="1220724"/>
                </a:lnTo>
                <a:lnTo>
                  <a:pt x="182880" y="1219200"/>
                </a:lnTo>
                <a:close/>
              </a:path>
              <a:path w="1039495" h="1277620">
                <a:moveTo>
                  <a:pt x="190500" y="1046988"/>
                </a:moveTo>
                <a:lnTo>
                  <a:pt x="187452" y="1043940"/>
                </a:lnTo>
                <a:lnTo>
                  <a:pt x="178308" y="1056132"/>
                </a:lnTo>
                <a:lnTo>
                  <a:pt x="181356" y="1059180"/>
                </a:lnTo>
                <a:lnTo>
                  <a:pt x="190500" y="1046988"/>
                </a:lnTo>
                <a:close/>
              </a:path>
              <a:path w="1039495" h="1277620">
                <a:moveTo>
                  <a:pt x="192024" y="1216152"/>
                </a:moveTo>
                <a:lnTo>
                  <a:pt x="190500" y="1211580"/>
                </a:lnTo>
                <a:lnTo>
                  <a:pt x="185928" y="1213104"/>
                </a:lnTo>
                <a:lnTo>
                  <a:pt x="187452" y="1217676"/>
                </a:lnTo>
                <a:lnTo>
                  <a:pt x="192024" y="1216152"/>
                </a:lnTo>
                <a:close/>
              </a:path>
              <a:path w="1039495" h="1277620">
                <a:moveTo>
                  <a:pt x="201168" y="1213104"/>
                </a:moveTo>
                <a:lnTo>
                  <a:pt x="199631" y="1208532"/>
                </a:lnTo>
                <a:lnTo>
                  <a:pt x="195072" y="1210056"/>
                </a:lnTo>
                <a:lnTo>
                  <a:pt x="196596" y="1214628"/>
                </a:lnTo>
                <a:lnTo>
                  <a:pt x="201168" y="1213104"/>
                </a:lnTo>
                <a:close/>
              </a:path>
              <a:path w="1039495" h="1277620">
                <a:moveTo>
                  <a:pt x="202692" y="1031735"/>
                </a:moveTo>
                <a:lnTo>
                  <a:pt x="199631" y="1028700"/>
                </a:lnTo>
                <a:lnTo>
                  <a:pt x="190500" y="1040892"/>
                </a:lnTo>
                <a:lnTo>
                  <a:pt x="193548" y="1043940"/>
                </a:lnTo>
                <a:lnTo>
                  <a:pt x="202692" y="1031735"/>
                </a:lnTo>
                <a:close/>
              </a:path>
              <a:path w="1039495" h="1277620">
                <a:moveTo>
                  <a:pt x="210312" y="1210056"/>
                </a:moveTo>
                <a:lnTo>
                  <a:pt x="208788" y="1205484"/>
                </a:lnTo>
                <a:lnTo>
                  <a:pt x="204216" y="1207008"/>
                </a:lnTo>
                <a:lnTo>
                  <a:pt x="205740" y="1211580"/>
                </a:lnTo>
                <a:lnTo>
                  <a:pt x="210312" y="1210056"/>
                </a:lnTo>
                <a:close/>
              </a:path>
              <a:path w="1039495" h="1277620">
                <a:moveTo>
                  <a:pt x="214884" y="1016508"/>
                </a:moveTo>
                <a:lnTo>
                  <a:pt x="211836" y="1013460"/>
                </a:lnTo>
                <a:lnTo>
                  <a:pt x="202692" y="1025652"/>
                </a:lnTo>
                <a:lnTo>
                  <a:pt x="205740" y="1028700"/>
                </a:lnTo>
                <a:lnTo>
                  <a:pt x="214884" y="1016508"/>
                </a:lnTo>
                <a:close/>
              </a:path>
              <a:path w="1039495" h="1277620">
                <a:moveTo>
                  <a:pt x="219456" y="1202436"/>
                </a:moveTo>
                <a:lnTo>
                  <a:pt x="213360" y="1203960"/>
                </a:lnTo>
                <a:lnTo>
                  <a:pt x="214884" y="1208532"/>
                </a:lnTo>
                <a:lnTo>
                  <a:pt x="219456" y="1207008"/>
                </a:lnTo>
                <a:lnTo>
                  <a:pt x="219456" y="1202436"/>
                </a:lnTo>
                <a:close/>
              </a:path>
              <a:path w="1039495" h="1277620">
                <a:moveTo>
                  <a:pt x="228600" y="1001268"/>
                </a:moveTo>
                <a:lnTo>
                  <a:pt x="224028" y="998220"/>
                </a:lnTo>
                <a:lnTo>
                  <a:pt x="214884" y="1010412"/>
                </a:lnTo>
                <a:lnTo>
                  <a:pt x="219456" y="1013460"/>
                </a:lnTo>
                <a:lnTo>
                  <a:pt x="228600" y="1001268"/>
                </a:lnTo>
                <a:close/>
              </a:path>
              <a:path w="1039495" h="1277620">
                <a:moveTo>
                  <a:pt x="230124" y="1203960"/>
                </a:moveTo>
                <a:lnTo>
                  <a:pt x="228600" y="1199388"/>
                </a:lnTo>
                <a:lnTo>
                  <a:pt x="224028" y="1200912"/>
                </a:lnTo>
                <a:lnTo>
                  <a:pt x="225552" y="1205484"/>
                </a:lnTo>
                <a:lnTo>
                  <a:pt x="230124" y="1203960"/>
                </a:lnTo>
                <a:close/>
              </a:path>
              <a:path w="1039495" h="1277620">
                <a:moveTo>
                  <a:pt x="239268" y="1200912"/>
                </a:moveTo>
                <a:lnTo>
                  <a:pt x="237731" y="1196340"/>
                </a:lnTo>
                <a:lnTo>
                  <a:pt x="233172" y="1197851"/>
                </a:lnTo>
                <a:lnTo>
                  <a:pt x="234696" y="1202436"/>
                </a:lnTo>
                <a:lnTo>
                  <a:pt x="239268" y="1200912"/>
                </a:lnTo>
                <a:close/>
              </a:path>
              <a:path w="1039495" h="1277620">
                <a:moveTo>
                  <a:pt x="240792" y="986028"/>
                </a:moveTo>
                <a:lnTo>
                  <a:pt x="236220" y="982980"/>
                </a:lnTo>
                <a:lnTo>
                  <a:pt x="227076" y="995172"/>
                </a:lnTo>
                <a:lnTo>
                  <a:pt x="231648" y="998220"/>
                </a:lnTo>
                <a:lnTo>
                  <a:pt x="240792" y="986028"/>
                </a:lnTo>
                <a:close/>
              </a:path>
              <a:path w="1039495" h="1277620">
                <a:moveTo>
                  <a:pt x="248412" y="1197851"/>
                </a:moveTo>
                <a:lnTo>
                  <a:pt x="246888" y="1193292"/>
                </a:lnTo>
                <a:lnTo>
                  <a:pt x="242316" y="1194816"/>
                </a:lnTo>
                <a:lnTo>
                  <a:pt x="243840" y="1199388"/>
                </a:lnTo>
                <a:lnTo>
                  <a:pt x="248412" y="1197851"/>
                </a:lnTo>
                <a:close/>
              </a:path>
              <a:path w="1039495" h="1277620">
                <a:moveTo>
                  <a:pt x="252984" y="970788"/>
                </a:moveTo>
                <a:lnTo>
                  <a:pt x="248412" y="967740"/>
                </a:lnTo>
                <a:lnTo>
                  <a:pt x="239268" y="979932"/>
                </a:lnTo>
                <a:lnTo>
                  <a:pt x="243840" y="982980"/>
                </a:lnTo>
                <a:lnTo>
                  <a:pt x="252984" y="970788"/>
                </a:lnTo>
                <a:close/>
              </a:path>
              <a:path w="1039495" h="1277620">
                <a:moveTo>
                  <a:pt x="257556" y="1194816"/>
                </a:moveTo>
                <a:lnTo>
                  <a:pt x="256032" y="1190244"/>
                </a:lnTo>
                <a:lnTo>
                  <a:pt x="251460" y="1191768"/>
                </a:lnTo>
                <a:lnTo>
                  <a:pt x="252984" y="1196340"/>
                </a:lnTo>
                <a:lnTo>
                  <a:pt x="257556" y="1194816"/>
                </a:lnTo>
                <a:close/>
              </a:path>
              <a:path w="1039495" h="1277620">
                <a:moveTo>
                  <a:pt x="265176" y="957072"/>
                </a:moveTo>
                <a:lnTo>
                  <a:pt x="260604" y="954024"/>
                </a:lnTo>
                <a:lnTo>
                  <a:pt x="251460" y="964692"/>
                </a:lnTo>
                <a:lnTo>
                  <a:pt x="256032" y="967740"/>
                </a:lnTo>
                <a:lnTo>
                  <a:pt x="265176" y="957072"/>
                </a:lnTo>
                <a:close/>
              </a:path>
              <a:path w="1039495" h="1277620">
                <a:moveTo>
                  <a:pt x="266700" y="1193292"/>
                </a:moveTo>
                <a:lnTo>
                  <a:pt x="265176" y="1187196"/>
                </a:lnTo>
                <a:lnTo>
                  <a:pt x="260604" y="1188720"/>
                </a:lnTo>
                <a:lnTo>
                  <a:pt x="262128" y="1193292"/>
                </a:lnTo>
                <a:lnTo>
                  <a:pt x="266700" y="1193292"/>
                </a:lnTo>
                <a:close/>
              </a:path>
              <a:path w="1039495" h="1277620">
                <a:moveTo>
                  <a:pt x="275831" y="1190244"/>
                </a:moveTo>
                <a:lnTo>
                  <a:pt x="274320" y="1185672"/>
                </a:lnTo>
                <a:lnTo>
                  <a:pt x="269748" y="1187196"/>
                </a:lnTo>
                <a:lnTo>
                  <a:pt x="271272" y="1191768"/>
                </a:lnTo>
                <a:lnTo>
                  <a:pt x="275831" y="1190244"/>
                </a:lnTo>
                <a:close/>
              </a:path>
              <a:path w="1039495" h="1277620">
                <a:moveTo>
                  <a:pt x="277368" y="941832"/>
                </a:moveTo>
                <a:lnTo>
                  <a:pt x="272796" y="938784"/>
                </a:lnTo>
                <a:lnTo>
                  <a:pt x="263652" y="949452"/>
                </a:lnTo>
                <a:lnTo>
                  <a:pt x="268224" y="952500"/>
                </a:lnTo>
                <a:lnTo>
                  <a:pt x="277368" y="941832"/>
                </a:lnTo>
                <a:close/>
              </a:path>
              <a:path w="1039495" h="1277620">
                <a:moveTo>
                  <a:pt x="284988" y="1187196"/>
                </a:moveTo>
                <a:lnTo>
                  <a:pt x="283464" y="1182624"/>
                </a:lnTo>
                <a:lnTo>
                  <a:pt x="278892" y="1184135"/>
                </a:lnTo>
                <a:lnTo>
                  <a:pt x="280416" y="1188720"/>
                </a:lnTo>
                <a:lnTo>
                  <a:pt x="284988" y="1187196"/>
                </a:lnTo>
                <a:close/>
              </a:path>
              <a:path w="1039495" h="1277620">
                <a:moveTo>
                  <a:pt x="289560" y="926592"/>
                </a:moveTo>
                <a:lnTo>
                  <a:pt x="284988" y="923544"/>
                </a:lnTo>
                <a:lnTo>
                  <a:pt x="275831" y="934212"/>
                </a:lnTo>
                <a:lnTo>
                  <a:pt x="280416" y="937260"/>
                </a:lnTo>
                <a:lnTo>
                  <a:pt x="289560" y="926592"/>
                </a:lnTo>
                <a:close/>
              </a:path>
              <a:path w="1039495" h="1277620">
                <a:moveTo>
                  <a:pt x="294132" y="1184135"/>
                </a:moveTo>
                <a:lnTo>
                  <a:pt x="292608" y="1179576"/>
                </a:lnTo>
                <a:lnTo>
                  <a:pt x="288036" y="1181100"/>
                </a:lnTo>
                <a:lnTo>
                  <a:pt x="289560" y="1185672"/>
                </a:lnTo>
                <a:lnTo>
                  <a:pt x="294132" y="1184135"/>
                </a:lnTo>
                <a:close/>
              </a:path>
              <a:path w="1039495" h="1277620">
                <a:moveTo>
                  <a:pt x="301752" y="911352"/>
                </a:moveTo>
                <a:lnTo>
                  <a:pt x="297180" y="908304"/>
                </a:lnTo>
                <a:lnTo>
                  <a:pt x="288036" y="918972"/>
                </a:lnTo>
                <a:lnTo>
                  <a:pt x="292608" y="922020"/>
                </a:lnTo>
                <a:lnTo>
                  <a:pt x="301752" y="911352"/>
                </a:lnTo>
                <a:close/>
              </a:path>
              <a:path w="1039495" h="1277620">
                <a:moveTo>
                  <a:pt x="303276" y="1181100"/>
                </a:moveTo>
                <a:lnTo>
                  <a:pt x="301752" y="1176528"/>
                </a:lnTo>
                <a:lnTo>
                  <a:pt x="297180" y="1178052"/>
                </a:lnTo>
                <a:lnTo>
                  <a:pt x="298704" y="1182624"/>
                </a:lnTo>
                <a:lnTo>
                  <a:pt x="303276" y="1181100"/>
                </a:lnTo>
                <a:close/>
              </a:path>
              <a:path w="1039495" h="1277620">
                <a:moveTo>
                  <a:pt x="312420" y="1173480"/>
                </a:moveTo>
                <a:lnTo>
                  <a:pt x="306324" y="1175004"/>
                </a:lnTo>
                <a:lnTo>
                  <a:pt x="307848" y="1179576"/>
                </a:lnTo>
                <a:lnTo>
                  <a:pt x="312420" y="1178052"/>
                </a:lnTo>
                <a:lnTo>
                  <a:pt x="312420" y="1173480"/>
                </a:lnTo>
                <a:close/>
              </a:path>
              <a:path w="1039495" h="1277620">
                <a:moveTo>
                  <a:pt x="313931" y="896112"/>
                </a:moveTo>
                <a:lnTo>
                  <a:pt x="310896" y="893051"/>
                </a:lnTo>
                <a:lnTo>
                  <a:pt x="300228" y="903732"/>
                </a:lnTo>
                <a:lnTo>
                  <a:pt x="304800" y="906780"/>
                </a:lnTo>
                <a:lnTo>
                  <a:pt x="313931" y="896112"/>
                </a:lnTo>
                <a:close/>
              </a:path>
              <a:path w="1039495" h="1277620">
                <a:moveTo>
                  <a:pt x="323088" y="1175004"/>
                </a:moveTo>
                <a:lnTo>
                  <a:pt x="321564" y="1170432"/>
                </a:lnTo>
                <a:lnTo>
                  <a:pt x="316992" y="1171956"/>
                </a:lnTo>
                <a:lnTo>
                  <a:pt x="318516" y="1176528"/>
                </a:lnTo>
                <a:lnTo>
                  <a:pt x="323088" y="1175004"/>
                </a:lnTo>
                <a:close/>
              </a:path>
              <a:path w="1039495" h="1277620">
                <a:moveTo>
                  <a:pt x="326136" y="880872"/>
                </a:moveTo>
                <a:lnTo>
                  <a:pt x="323088" y="877824"/>
                </a:lnTo>
                <a:lnTo>
                  <a:pt x="313931" y="888492"/>
                </a:lnTo>
                <a:lnTo>
                  <a:pt x="316992" y="891540"/>
                </a:lnTo>
                <a:lnTo>
                  <a:pt x="326136" y="880872"/>
                </a:lnTo>
                <a:close/>
              </a:path>
              <a:path w="1039495" h="1277620">
                <a:moveTo>
                  <a:pt x="332232" y="1171956"/>
                </a:moveTo>
                <a:lnTo>
                  <a:pt x="330708" y="1167384"/>
                </a:lnTo>
                <a:lnTo>
                  <a:pt x="326136" y="1168908"/>
                </a:lnTo>
                <a:lnTo>
                  <a:pt x="327660" y="1173480"/>
                </a:lnTo>
                <a:lnTo>
                  <a:pt x="332232" y="1171956"/>
                </a:lnTo>
                <a:close/>
              </a:path>
              <a:path w="1039495" h="1277620">
                <a:moveTo>
                  <a:pt x="338328" y="865632"/>
                </a:moveTo>
                <a:lnTo>
                  <a:pt x="335280" y="862584"/>
                </a:lnTo>
                <a:lnTo>
                  <a:pt x="326136" y="873252"/>
                </a:lnTo>
                <a:lnTo>
                  <a:pt x="329184" y="876300"/>
                </a:lnTo>
                <a:lnTo>
                  <a:pt x="338328" y="865632"/>
                </a:lnTo>
                <a:close/>
              </a:path>
              <a:path w="1039495" h="1277620">
                <a:moveTo>
                  <a:pt x="341376" y="1168908"/>
                </a:moveTo>
                <a:lnTo>
                  <a:pt x="339852" y="1164336"/>
                </a:lnTo>
                <a:lnTo>
                  <a:pt x="335280" y="1165860"/>
                </a:lnTo>
                <a:lnTo>
                  <a:pt x="336804" y="1170432"/>
                </a:lnTo>
                <a:lnTo>
                  <a:pt x="341376" y="1168908"/>
                </a:lnTo>
                <a:close/>
              </a:path>
              <a:path w="1039495" h="1277620">
                <a:moveTo>
                  <a:pt x="350520" y="1165860"/>
                </a:moveTo>
                <a:lnTo>
                  <a:pt x="348996" y="1161288"/>
                </a:lnTo>
                <a:lnTo>
                  <a:pt x="344424" y="1162812"/>
                </a:lnTo>
                <a:lnTo>
                  <a:pt x="345948" y="1167384"/>
                </a:lnTo>
                <a:lnTo>
                  <a:pt x="350520" y="1165860"/>
                </a:lnTo>
                <a:close/>
              </a:path>
              <a:path w="1039495" h="1277620">
                <a:moveTo>
                  <a:pt x="350520" y="850392"/>
                </a:moveTo>
                <a:lnTo>
                  <a:pt x="347472" y="847344"/>
                </a:lnTo>
                <a:lnTo>
                  <a:pt x="338328" y="858012"/>
                </a:lnTo>
                <a:lnTo>
                  <a:pt x="341376" y="861060"/>
                </a:lnTo>
                <a:lnTo>
                  <a:pt x="350520" y="850392"/>
                </a:lnTo>
                <a:close/>
              </a:path>
              <a:path w="1039495" h="1277620">
                <a:moveTo>
                  <a:pt x="359664" y="1162812"/>
                </a:moveTo>
                <a:lnTo>
                  <a:pt x="358140" y="1158240"/>
                </a:lnTo>
                <a:lnTo>
                  <a:pt x="353568" y="1159751"/>
                </a:lnTo>
                <a:lnTo>
                  <a:pt x="355092" y="1164336"/>
                </a:lnTo>
                <a:lnTo>
                  <a:pt x="359664" y="1162812"/>
                </a:lnTo>
                <a:close/>
              </a:path>
              <a:path w="1039495" h="1277620">
                <a:moveTo>
                  <a:pt x="362712" y="835152"/>
                </a:moveTo>
                <a:lnTo>
                  <a:pt x="359664" y="832104"/>
                </a:lnTo>
                <a:lnTo>
                  <a:pt x="350520" y="844296"/>
                </a:lnTo>
                <a:lnTo>
                  <a:pt x="353568" y="847344"/>
                </a:lnTo>
                <a:lnTo>
                  <a:pt x="362712" y="835152"/>
                </a:lnTo>
                <a:close/>
              </a:path>
              <a:path w="1039495" h="1277620">
                <a:moveTo>
                  <a:pt x="368808" y="1159751"/>
                </a:moveTo>
                <a:lnTo>
                  <a:pt x="367284" y="1155192"/>
                </a:lnTo>
                <a:lnTo>
                  <a:pt x="362712" y="1156716"/>
                </a:lnTo>
                <a:lnTo>
                  <a:pt x="364236" y="1161288"/>
                </a:lnTo>
                <a:lnTo>
                  <a:pt x="368808" y="1159751"/>
                </a:lnTo>
                <a:close/>
              </a:path>
              <a:path w="1039495" h="1277620">
                <a:moveTo>
                  <a:pt x="374904" y="819912"/>
                </a:moveTo>
                <a:lnTo>
                  <a:pt x="371856" y="816851"/>
                </a:lnTo>
                <a:lnTo>
                  <a:pt x="362712" y="829056"/>
                </a:lnTo>
                <a:lnTo>
                  <a:pt x="365760" y="832104"/>
                </a:lnTo>
                <a:lnTo>
                  <a:pt x="374904" y="819912"/>
                </a:lnTo>
                <a:close/>
              </a:path>
              <a:path w="1039495" h="1277620">
                <a:moveTo>
                  <a:pt x="377952" y="1156716"/>
                </a:moveTo>
                <a:lnTo>
                  <a:pt x="376428" y="1152144"/>
                </a:lnTo>
                <a:lnTo>
                  <a:pt x="371856" y="1153668"/>
                </a:lnTo>
                <a:lnTo>
                  <a:pt x="373380" y="1158240"/>
                </a:lnTo>
                <a:lnTo>
                  <a:pt x="377952" y="1156716"/>
                </a:lnTo>
                <a:close/>
              </a:path>
              <a:path w="1039495" h="1277620">
                <a:moveTo>
                  <a:pt x="387096" y="1153668"/>
                </a:moveTo>
                <a:lnTo>
                  <a:pt x="385572" y="1149096"/>
                </a:lnTo>
                <a:lnTo>
                  <a:pt x="381000" y="1150620"/>
                </a:lnTo>
                <a:lnTo>
                  <a:pt x="382524" y="1155192"/>
                </a:lnTo>
                <a:lnTo>
                  <a:pt x="387096" y="1153668"/>
                </a:lnTo>
                <a:close/>
              </a:path>
              <a:path w="1039495" h="1277620">
                <a:moveTo>
                  <a:pt x="387096" y="804672"/>
                </a:moveTo>
                <a:lnTo>
                  <a:pt x="384048" y="801624"/>
                </a:lnTo>
                <a:lnTo>
                  <a:pt x="374904" y="813816"/>
                </a:lnTo>
                <a:lnTo>
                  <a:pt x="377952" y="816851"/>
                </a:lnTo>
                <a:lnTo>
                  <a:pt x="387096" y="804672"/>
                </a:lnTo>
                <a:close/>
              </a:path>
              <a:path w="1039495" h="1277620">
                <a:moveTo>
                  <a:pt x="396240" y="1150620"/>
                </a:moveTo>
                <a:lnTo>
                  <a:pt x="394716" y="1146035"/>
                </a:lnTo>
                <a:lnTo>
                  <a:pt x="390144" y="1147572"/>
                </a:lnTo>
                <a:lnTo>
                  <a:pt x="391668" y="1152144"/>
                </a:lnTo>
                <a:lnTo>
                  <a:pt x="396240" y="1150620"/>
                </a:lnTo>
                <a:close/>
              </a:path>
              <a:path w="1039495" h="1277620">
                <a:moveTo>
                  <a:pt x="399288" y="789432"/>
                </a:moveTo>
                <a:lnTo>
                  <a:pt x="396240" y="786384"/>
                </a:lnTo>
                <a:lnTo>
                  <a:pt x="387096" y="798576"/>
                </a:lnTo>
                <a:lnTo>
                  <a:pt x="390144" y="801624"/>
                </a:lnTo>
                <a:lnTo>
                  <a:pt x="399288" y="789432"/>
                </a:lnTo>
                <a:close/>
              </a:path>
              <a:path w="1039495" h="1277620">
                <a:moveTo>
                  <a:pt x="405384" y="1149096"/>
                </a:moveTo>
                <a:lnTo>
                  <a:pt x="403860" y="1143000"/>
                </a:lnTo>
                <a:lnTo>
                  <a:pt x="399288" y="1144524"/>
                </a:lnTo>
                <a:lnTo>
                  <a:pt x="400812" y="1149096"/>
                </a:lnTo>
                <a:lnTo>
                  <a:pt x="405384" y="1149096"/>
                </a:lnTo>
                <a:close/>
              </a:path>
              <a:path w="1039495" h="1277620">
                <a:moveTo>
                  <a:pt x="413004" y="774192"/>
                </a:moveTo>
                <a:lnTo>
                  <a:pt x="408432" y="771144"/>
                </a:lnTo>
                <a:lnTo>
                  <a:pt x="399288" y="783336"/>
                </a:lnTo>
                <a:lnTo>
                  <a:pt x="402336" y="786384"/>
                </a:lnTo>
                <a:lnTo>
                  <a:pt x="413004" y="774192"/>
                </a:lnTo>
                <a:close/>
              </a:path>
              <a:path w="1039495" h="1277620">
                <a:moveTo>
                  <a:pt x="416052" y="1146035"/>
                </a:moveTo>
                <a:lnTo>
                  <a:pt x="414528" y="1141476"/>
                </a:lnTo>
                <a:lnTo>
                  <a:pt x="409956" y="1143000"/>
                </a:lnTo>
                <a:lnTo>
                  <a:pt x="409956" y="1147572"/>
                </a:lnTo>
                <a:lnTo>
                  <a:pt x="416052" y="1146035"/>
                </a:lnTo>
                <a:close/>
              </a:path>
              <a:path w="1039495" h="1277620">
                <a:moveTo>
                  <a:pt x="425196" y="1143000"/>
                </a:moveTo>
                <a:lnTo>
                  <a:pt x="423672" y="1138428"/>
                </a:lnTo>
                <a:lnTo>
                  <a:pt x="419100" y="1139952"/>
                </a:lnTo>
                <a:lnTo>
                  <a:pt x="420624" y="1144524"/>
                </a:lnTo>
                <a:lnTo>
                  <a:pt x="425196" y="1143000"/>
                </a:lnTo>
                <a:close/>
              </a:path>
              <a:path w="1039495" h="1277620">
                <a:moveTo>
                  <a:pt x="425196" y="758952"/>
                </a:moveTo>
                <a:lnTo>
                  <a:pt x="420624" y="755904"/>
                </a:lnTo>
                <a:lnTo>
                  <a:pt x="411480" y="768096"/>
                </a:lnTo>
                <a:lnTo>
                  <a:pt x="416052" y="771144"/>
                </a:lnTo>
                <a:lnTo>
                  <a:pt x="425196" y="758952"/>
                </a:lnTo>
                <a:close/>
              </a:path>
              <a:path w="1039495" h="1277620">
                <a:moveTo>
                  <a:pt x="434340" y="1139952"/>
                </a:moveTo>
                <a:lnTo>
                  <a:pt x="432816" y="1135380"/>
                </a:lnTo>
                <a:lnTo>
                  <a:pt x="428244" y="1136904"/>
                </a:lnTo>
                <a:lnTo>
                  <a:pt x="429768" y="1141476"/>
                </a:lnTo>
                <a:lnTo>
                  <a:pt x="434340" y="1139952"/>
                </a:lnTo>
                <a:close/>
              </a:path>
              <a:path w="1039495" h="1277620">
                <a:moveTo>
                  <a:pt x="437388" y="743712"/>
                </a:moveTo>
                <a:lnTo>
                  <a:pt x="432816" y="740651"/>
                </a:lnTo>
                <a:lnTo>
                  <a:pt x="423672" y="752856"/>
                </a:lnTo>
                <a:lnTo>
                  <a:pt x="428244" y="755904"/>
                </a:lnTo>
                <a:lnTo>
                  <a:pt x="437388" y="743712"/>
                </a:lnTo>
                <a:close/>
              </a:path>
              <a:path w="1039495" h="1277620">
                <a:moveTo>
                  <a:pt x="443484" y="1136904"/>
                </a:moveTo>
                <a:lnTo>
                  <a:pt x="441960" y="1132332"/>
                </a:lnTo>
                <a:lnTo>
                  <a:pt x="437388" y="1133856"/>
                </a:lnTo>
                <a:lnTo>
                  <a:pt x="438899" y="1138428"/>
                </a:lnTo>
                <a:lnTo>
                  <a:pt x="443484" y="1136904"/>
                </a:lnTo>
                <a:close/>
              </a:path>
              <a:path w="1039495" h="1277620">
                <a:moveTo>
                  <a:pt x="449567" y="729996"/>
                </a:moveTo>
                <a:lnTo>
                  <a:pt x="445008" y="726935"/>
                </a:lnTo>
                <a:lnTo>
                  <a:pt x="435851" y="737616"/>
                </a:lnTo>
                <a:lnTo>
                  <a:pt x="440436" y="740651"/>
                </a:lnTo>
                <a:lnTo>
                  <a:pt x="449567" y="729996"/>
                </a:lnTo>
                <a:close/>
              </a:path>
              <a:path w="1039495" h="1277620">
                <a:moveTo>
                  <a:pt x="452615" y="1133856"/>
                </a:moveTo>
                <a:lnTo>
                  <a:pt x="451104" y="1129284"/>
                </a:lnTo>
                <a:lnTo>
                  <a:pt x="446532" y="1130808"/>
                </a:lnTo>
                <a:lnTo>
                  <a:pt x="448056" y="1135380"/>
                </a:lnTo>
                <a:lnTo>
                  <a:pt x="452615" y="1133856"/>
                </a:lnTo>
                <a:close/>
              </a:path>
              <a:path w="1039495" h="1277620">
                <a:moveTo>
                  <a:pt x="461772" y="1130808"/>
                </a:moveTo>
                <a:lnTo>
                  <a:pt x="460235" y="1126236"/>
                </a:lnTo>
                <a:lnTo>
                  <a:pt x="455676" y="1127760"/>
                </a:lnTo>
                <a:lnTo>
                  <a:pt x="457200" y="1132332"/>
                </a:lnTo>
                <a:lnTo>
                  <a:pt x="461772" y="1130808"/>
                </a:lnTo>
                <a:close/>
              </a:path>
              <a:path w="1039495" h="1277620">
                <a:moveTo>
                  <a:pt x="461772" y="714756"/>
                </a:moveTo>
                <a:lnTo>
                  <a:pt x="457200" y="711708"/>
                </a:lnTo>
                <a:lnTo>
                  <a:pt x="448056" y="722376"/>
                </a:lnTo>
                <a:lnTo>
                  <a:pt x="452615" y="725424"/>
                </a:lnTo>
                <a:lnTo>
                  <a:pt x="461772" y="714756"/>
                </a:lnTo>
                <a:close/>
              </a:path>
              <a:path w="1039495" h="1277620">
                <a:moveTo>
                  <a:pt x="470916" y="1127760"/>
                </a:moveTo>
                <a:lnTo>
                  <a:pt x="469392" y="1123188"/>
                </a:lnTo>
                <a:lnTo>
                  <a:pt x="464820" y="1124712"/>
                </a:lnTo>
                <a:lnTo>
                  <a:pt x="466344" y="1129284"/>
                </a:lnTo>
                <a:lnTo>
                  <a:pt x="470916" y="1127760"/>
                </a:lnTo>
                <a:close/>
              </a:path>
              <a:path w="1039495" h="1277620">
                <a:moveTo>
                  <a:pt x="473951" y="699516"/>
                </a:moveTo>
                <a:lnTo>
                  <a:pt x="469392" y="696468"/>
                </a:lnTo>
                <a:lnTo>
                  <a:pt x="460235" y="707136"/>
                </a:lnTo>
                <a:lnTo>
                  <a:pt x="464820" y="710184"/>
                </a:lnTo>
                <a:lnTo>
                  <a:pt x="473951" y="699516"/>
                </a:lnTo>
                <a:close/>
              </a:path>
              <a:path w="1039495" h="1277620">
                <a:moveTo>
                  <a:pt x="480060" y="1124712"/>
                </a:moveTo>
                <a:lnTo>
                  <a:pt x="478536" y="1120140"/>
                </a:lnTo>
                <a:lnTo>
                  <a:pt x="473951" y="1121651"/>
                </a:lnTo>
                <a:lnTo>
                  <a:pt x="475488" y="1126236"/>
                </a:lnTo>
                <a:lnTo>
                  <a:pt x="480060" y="1124712"/>
                </a:lnTo>
                <a:close/>
              </a:path>
              <a:path w="1039495" h="1277620">
                <a:moveTo>
                  <a:pt x="486156" y="684276"/>
                </a:moveTo>
                <a:lnTo>
                  <a:pt x="481584" y="681228"/>
                </a:lnTo>
                <a:lnTo>
                  <a:pt x="472440" y="691896"/>
                </a:lnTo>
                <a:lnTo>
                  <a:pt x="476999" y="694944"/>
                </a:lnTo>
                <a:lnTo>
                  <a:pt x="486156" y="684276"/>
                </a:lnTo>
                <a:close/>
              </a:path>
              <a:path w="1039495" h="1277620">
                <a:moveTo>
                  <a:pt x="489204" y="1121651"/>
                </a:moveTo>
                <a:lnTo>
                  <a:pt x="487667" y="1117092"/>
                </a:lnTo>
                <a:lnTo>
                  <a:pt x="483108" y="1118616"/>
                </a:lnTo>
                <a:lnTo>
                  <a:pt x="484632" y="1123188"/>
                </a:lnTo>
                <a:lnTo>
                  <a:pt x="489204" y="1121651"/>
                </a:lnTo>
                <a:close/>
              </a:path>
              <a:path w="1039495" h="1277620">
                <a:moveTo>
                  <a:pt x="498335" y="1118616"/>
                </a:moveTo>
                <a:lnTo>
                  <a:pt x="496824" y="1114044"/>
                </a:lnTo>
                <a:lnTo>
                  <a:pt x="492252" y="1115568"/>
                </a:lnTo>
                <a:lnTo>
                  <a:pt x="493776" y="1120140"/>
                </a:lnTo>
                <a:lnTo>
                  <a:pt x="498335" y="1118616"/>
                </a:lnTo>
                <a:close/>
              </a:path>
              <a:path w="1039495" h="1277620">
                <a:moveTo>
                  <a:pt x="498335" y="669036"/>
                </a:moveTo>
                <a:lnTo>
                  <a:pt x="495300" y="665988"/>
                </a:lnTo>
                <a:lnTo>
                  <a:pt x="484632" y="676656"/>
                </a:lnTo>
                <a:lnTo>
                  <a:pt x="489204" y="679704"/>
                </a:lnTo>
                <a:lnTo>
                  <a:pt x="498335" y="669036"/>
                </a:lnTo>
                <a:close/>
              </a:path>
              <a:path w="1039495" h="1277620">
                <a:moveTo>
                  <a:pt x="509016" y="1115568"/>
                </a:moveTo>
                <a:lnTo>
                  <a:pt x="507492" y="1110996"/>
                </a:lnTo>
                <a:lnTo>
                  <a:pt x="502920" y="1112520"/>
                </a:lnTo>
                <a:lnTo>
                  <a:pt x="502920" y="1117092"/>
                </a:lnTo>
                <a:lnTo>
                  <a:pt x="509016" y="1115568"/>
                </a:lnTo>
                <a:close/>
              </a:path>
              <a:path w="1039495" h="1277620">
                <a:moveTo>
                  <a:pt x="510540" y="653796"/>
                </a:moveTo>
                <a:lnTo>
                  <a:pt x="507492" y="650735"/>
                </a:lnTo>
                <a:lnTo>
                  <a:pt x="498335" y="661416"/>
                </a:lnTo>
                <a:lnTo>
                  <a:pt x="501383" y="664451"/>
                </a:lnTo>
                <a:lnTo>
                  <a:pt x="510540" y="653796"/>
                </a:lnTo>
                <a:close/>
              </a:path>
              <a:path w="1039495" h="1277620">
                <a:moveTo>
                  <a:pt x="518160" y="1112520"/>
                </a:moveTo>
                <a:lnTo>
                  <a:pt x="516636" y="1107935"/>
                </a:lnTo>
                <a:lnTo>
                  <a:pt x="512051" y="1109472"/>
                </a:lnTo>
                <a:lnTo>
                  <a:pt x="513588" y="1114044"/>
                </a:lnTo>
                <a:lnTo>
                  <a:pt x="518160" y="1112520"/>
                </a:lnTo>
                <a:close/>
              </a:path>
              <a:path w="1039495" h="1277620">
                <a:moveTo>
                  <a:pt x="522732" y="638556"/>
                </a:moveTo>
                <a:lnTo>
                  <a:pt x="519684" y="635508"/>
                </a:lnTo>
                <a:lnTo>
                  <a:pt x="510540" y="646176"/>
                </a:lnTo>
                <a:lnTo>
                  <a:pt x="513588" y="649224"/>
                </a:lnTo>
                <a:lnTo>
                  <a:pt x="522732" y="638556"/>
                </a:lnTo>
                <a:close/>
              </a:path>
              <a:path w="1039495" h="1277620">
                <a:moveTo>
                  <a:pt x="527304" y="1109472"/>
                </a:moveTo>
                <a:lnTo>
                  <a:pt x="525767" y="1104900"/>
                </a:lnTo>
                <a:lnTo>
                  <a:pt x="521208" y="1106424"/>
                </a:lnTo>
                <a:lnTo>
                  <a:pt x="522732" y="1110996"/>
                </a:lnTo>
                <a:lnTo>
                  <a:pt x="527304" y="1109472"/>
                </a:lnTo>
                <a:close/>
              </a:path>
              <a:path w="1039495" h="1277620">
                <a:moveTo>
                  <a:pt x="534924" y="623316"/>
                </a:moveTo>
                <a:lnTo>
                  <a:pt x="531876" y="620268"/>
                </a:lnTo>
                <a:lnTo>
                  <a:pt x="522732" y="630936"/>
                </a:lnTo>
                <a:lnTo>
                  <a:pt x="525767" y="633984"/>
                </a:lnTo>
                <a:lnTo>
                  <a:pt x="534924" y="623316"/>
                </a:lnTo>
                <a:close/>
              </a:path>
              <a:path w="1039495" h="1277620">
                <a:moveTo>
                  <a:pt x="536435" y="1106424"/>
                </a:moveTo>
                <a:lnTo>
                  <a:pt x="534924" y="1101852"/>
                </a:lnTo>
                <a:lnTo>
                  <a:pt x="530352" y="1103376"/>
                </a:lnTo>
                <a:lnTo>
                  <a:pt x="531876" y="1107935"/>
                </a:lnTo>
                <a:lnTo>
                  <a:pt x="536435" y="1106424"/>
                </a:lnTo>
                <a:close/>
              </a:path>
              <a:path w="1039495" h="1277620">
                <a:moveTo>
                  <a:pt x="545592" y="1104900"/>
                </a:moveTo>
                <a:lnTo>
                  <a:pt x="544068" y="1098804"/>
                </a:lnTo>
                <a:lnTo>
                  <a:pt x="539483" y="1100328"/>
                </a:lnTo>
                <a:lnTo>
                  <a:pt x="541020" y="1104900"/>
                </a:lnTo>
                <a:lnTo>
                  <a:pt x="545592" y="1104900"/>
                </a:lnTo>
                <a:close/>
              </a:path>
              <a:path w="1039495" h="1277620">
                <a:moveTo>
                  <a:pt x="547116" y="608076"/>
                </a:moveTo>
                <a:lnTo>
                  <a:pt x="544068" y="605028"/>
                </a:lnTo>
                <a:lnTo>
                  <a:pt x="534924" y="617220"/>
                </a:lnTo>
                <a:lnTo>
                  <a:pt x="537972" y="620268"/>
                </a:lnTo>
                <a:lnTo>
                  <a:pt x="547116" y="608076"/>
                </a:lnTo>
                <a:close/>
              </a:path>
              <a:path w="1039495" h="1277620">
                <a:moveTo>
                  <a:pt x="554736" y="1101852"/>
                </a:moveTo>
                <a:lnTo>
                  <a:pt x="553199" y="1097280"/>
                </a:lnTo>
                <a:lnTo>
                  <a:pt x="548640" y="1098804"/>
                </a:lnTo>
                <a:lnTo>
                  <a:pt x="550151" y="1103376"/>
                </a:lnTo>
                <a:lnTo>
                  <a:pt x="554736" y="1101852"/>
                </a:lnTo>
                <a:close/>
              </a:path>
              <a:path w="1039495" h="1277620">
                <a:moveTo>
                  <a:pt x="559308" y="592836"/>
                </a:moveTo>
                <a:lnTo>
                  <a:pt x="556260" y="589788"/>
                </a:lnTo>
                <a:lnTo>
                  <a:pt x="547116" y="601980"/>
                </a:lnTo>
                <a:lnTo>
                  <a:pt x="550151" y="605028"/>
                </a:lnTo>
                <a:lnTo>
                  <a:pt x="559308" y="592836"/>
                </a:lnTo>
                <a:close/>
              </a:path>
              <a:path w="1039495" h="1277620">
                <a:moveTo>
                  <a:pt x="563867" y="1098804"/>
                </a:moveTo>
                <a:lnTo>
                  <a:pt x="562356" y="1094232"/>
                </a:lnTo>
                <a:lnTo>
                  <a:pt x="557784" y="1095756"/>
                </a:lnTo>
                <a:lnTo>
                  <a:pt x="559308" y="1100328"/>
                </a:lnTo>
                <a:lnTo>
                  <a:pt x="563867" y="1098804"/>
                </a:lnTo>
                <a:close/>
              </a:path>
              <a:path w="1039495" h="1277620">
                <a:moveTo>
                  <a:pt x="571500" y="577596"/>
                </a:moveTo>
                <a:lnTo>
                  <a:pt x="568452" y="574535"/>
                </a:lnTo>
                <a:lnTo>
                  <a:pt x="559308" y="586740"/>
                </a:lnTo>
                <a:lnTo>
                  <a:pt x="562356" y="589788"/>
                </a:lnTo>
                <a:lnTo>
                  <a:pt x="571500" y="577596"/>
                </a:lnTo>
                <a:close/>
              </a:path>
              <a:path w="1039495" h="1277620">
                <a:moveTo>
                  <a:pt x="573024" y="1095756"/>
                </a:moveTo>
                <a:lnTo>
                  <a:pt x="571500" y="1091184"/>
                </a:lnTo>
                <a:lnTo>
                  <a:pt x="566915" y="1092708"/>
                </a:lnTo>
                <a:lnTo>
                  <a:pt x="568452" y="1097280"/>
                </a:lnTo>
                <a:lnTo>
                  <a:pt x="573024" y="1095756"/>
                </a:lnTo>
                <a:close/>
              </a:path>
              <a:path w="1039495" h="1277620">
                <a:moveTo>
                  <a:pt x="582168" y="1092708"/>
                </a:moveTo>
                <a:lnTo>
                  <a:pt x="580644" y="1088136"/>
                </a:lnTo>
                <a:lnTo>
                  <a:pt x="576072" y="1089660"/>
                </a:lnTo>
                <a:lnTo>
                  <a:pt x="577583" y="1094232"/>
                </a:lnTo>
                <a:lnTo>
                  <a:pt x="582168" y="1092708"/>
                </a:lnTo>
                <a:close/>
              </a:path>
              <a:path w="1039495" h="1277620">
                <a:moveTo>
                  <a:pt x="583692" y="562356"/>
                </a:moveTo>
                <a:lnTo>
                  <a:pt x="580644" y="559308"/>
                </a:lnTo>
                <a:lnTo>
                  <a:pt x="571500" y="571500"/>
                </a:lnTo>
                <a:lnTo>
                  <a:pt x="574535" y="574535"/>
                </a:lnTo>
                <a:lnTo>
                  <a:pt x="583692" y="562356"/>
                </a:lnTo>
                <a:close/>
              </a:path>
              <a:path w="1039495" h="1277620">
                <a:moveTo>
                  <a:pt x="591299" y="1089660"/>
                </a:moveTo>
                <a:lnTo>
                  <a:pt x="589788" y="1085088"/>
                </a:lnTo>
                <a:lnTo>
                  <a:pt x="585216" y="1086612"/>
                </a:lnTo>
                <a:lnTo>
                  <a:pt x="586740" y="1091184"/>
                </a:lnTo>
                <a:lnTo>
                  <a:pt x="591299" y="1089660"/>
                </a:lnTo>
                <a:close/>
              </a:path>
              <a:path w="1039495" h="1277620">
                <a:moveTo>
                  <a:pt x="597408" y="547116"/>
                </a:moveTo>
                <a:lnTo>
                  <a:pt x="592836" y="544068"/>
                </a:lnTo>
                <a:lnTo>
                  <a:pt x="583692" y="556260"/>
                </a:lnTo>
                <a:lnTo>
                  <a:pt x="586740" y="559308"/>
                </a:lnTo>
                <a:lnTo>
                  <a:pt x="597408" y="547116"/>
                </a:lnTo>
                <a:close/>
              </a:path>
              <a:path w="1039495" h="1277620">
                <a:moveTo>
                  <a:pt x="600456" y="1082040"/>
                </a:moveTo>
                <a:lnTo>
                  <a:pt x="594360" y="1083551"/>
                </a:lnTo>
                <a:lnTo>
                  <a:pt x="595884" y="1088136"/>
                </a:lnTo>
                <a:lnTo>
                  <a:pt x="600456" y="1086612"/>
                </a:lnTo>
                <a:lnTo>
                  <a:pt x="600456" y="1082040"/>
                </a:lnTo>
                <a:close/>
              </a:path>
              <a:path w="1039495" h="1277620">
                <a:moveTo>
                  <a:pt x="609600" y="531876"/>
                </a:moveTo>
                <a:lnTo>
                  <a:pt x="605015" y="528828"/>
                </a:lnTo>
                <a:lnTo>
                  <a:pt x="595884" y="541020"/>
                </a:lnTo>
                <a:lnTo>
                  <a:pt x="600456" y="544068"/>
                </a:lnTo>
                <a:lnTo>
                  <a:pt x="609600" y="531876"/>
                </a:lnTo>
                <a:close/>
              </a:path>
              <a:path w="1039495" h="1277620">
                <a:moveTo>
                  <a:pt x="611124" y="1083551"/>
                </a:moveTo>
                <a:lnTo>
                  <a:pt x="609600" y="1078992"/>
                </a:lnTo>
                <a:lnTo>
                  <a:pt x="605015" y="1080516"/>
                </a:lnTo>
                <a:lnTo>
                  <a:pt x="606552" y="1085088"/>
                </a:lnTo>
                <a:lnTo>
                  <a:pt x="611124" y="1083551"/>
                </a:lnTo>
                <a:close/>
              </a:path>
              <a:path w="1039495" h="1277620">
                <a:moveTo>
                  <a:pt x="620268" y="1080516"/>
                </a:moveTo>
                <a:lnTo>
                  <a:pt x="618744" y="1075944"/>
                </a:lnTo>
                <a:lnTo>
                  <a:pt x="614172" y="1077468"/>
                </a:lnTo>
                <a:lnTo>
                  <a:pt x="615683" y="1082040"/>
                </a:lnTo>
                <a:lnTo>
                  <a:pt x="620268" y="1080516"/>
                </a:lnTo>
                <a:close/>
              </a:path>
              <a:path w="1039495" h="1277620">
                <a:moveTo>
                  <a:pt x="621792" y="516636"/>
                </a:moveTo>
                <a:lnTo>
                  <a:pt x="617220" y="513588"/>
                </a:lnTo>
                <a:lnTo>
                  <a:pt x="608076" y="525767"/>
                </a:lnTo>
                <a:lnTo>
                  <a:pt x="612635" y="528828"/>
                </a:lnTo>
                <a:lnTo>
                  <a:pt x="621792" y="516636"/>
                </a:lnTo>
                <a:close/>
              </a:path>
              <a:path w="1039495" h="1277620">
                <a:moveTo>
                  <a:pt x="629399" y="1077468"/>
                </a:moveTo>
                <a:lnTo>
                  <a:pt x="627888" y="1072896"/>
                </a:lnTo>
                <a:lnTo>
                  <a:pt x="623316" y="1074420"/>
                </a:lnTo>
                <a:lnTo>
                  <a:pt x="624840" y="1078992"/>
                </a:lnTo>
                <a:lnTo>
                  <a:pt x="629399" y="1077468"/>
                </a:lnTo>
                <a:close/>
              </a:path>
              <a:path w="1039495" h="1277620">
                <a:moveTo>
                  <a:pt x="633984" y="502920"/>
                </a:moveTo>
                <a:lnTo>
                  <a:pt x="629399" y="499872"/>
                </a:lnTo>
                <a:lnTo>
                  <a:pt x="620268" y="510540"/>
                </a:lnTo>
                <a:lnTo>
                  <a:pt x="624840" y="513588"/>
                </a:lnTo>
                <a:lnTo>
                  <a:pt x="633984" y="502920"/>
                </a:lnTo>
                <a:close/>
              </a:path>
              <a:path w="1039495" h="1277620">
                <a:moveTo>
                  <a:pt x="638556" y="1074420"/>
                </a:moveTo>
                <a:lnTo>
                  <a:pt x="637032" y="1069835"/>
                </a:lnTo>
                <a:lnTo>
                  <a:pt x="632460" y="1071372"/>
                </a:lnTo>
                <a:lnTo>
                  <a:pt x="633984" y="1075944"/>
                </a:lnTo>
                <a:lnTo>
                  <a:pt x="638556" y="1074420"/>
                </a:lnTo>
                <a:close/>
              </a:path>
              <a:path w="1039495" h="1277620">
                <a:moveTo>
                  <a:pt x="646176" y="487667"/>
                </a:moveTo>
                <a:lnTo>
                  <a:pt x="641604" y="484632"/>
                </a:lnTo>
                <a:lnTo>
                  <a:pt x="632460" y="495300"/>
                </a:lnTo>
                <a:lnTo>
                  <a:pt x="637032" y="498335"/>
                </a:lnTo>
                <a:lnTo>
                  <a:pt x="646176" y="487667"/>
                </a:lnTo>
                <a:close/>
              </a:path>
              <a:path w="1039495" h="1277620">
                <a:moveTo>
                  <a:pt x="647700" y="1071372"/>
                </a:moveTo>
                <a:lnTo>
                  <a:pt x="646176" y="1066800"/>
                </a:lnTo>
                <a:lnTo>
                  <a:pt x="641604" y="1068324"/>
                </a:lnTo>
                <a:lnTo>
                  <a:pt x="643115" y="1072896"/>
                </a:lnTo>
                <a:lnTo>
                  <a:pt x="647700" y="1071372"/>
                </a:lnTo>
                <a:close/>
              </a:path>
              <a:path w="1039495" h="1277620">
                <a:moveTo>
                  <a:pt x="656844" y="1068324"/>
                </a:moveTo>
                <a:lnTo>
                  <a:pt x="655320" y="1063752"/>
                </a:lnTo>
                <a:lnTo>
                  <a:pt x="650735" y="1065276"/>
                </a:lnTo>
                <a:lnTo>
                  <a:pt x="652272" y="1069835"/>
                </a:lnTo>
                <a:lnTo>
                  <a:pt x="656844" y="1068324"/>
                </a:lnTo>
                <a:close/>
              </a:path>
              <a:path w="1039495" h="1277620">
                <a:moveTo>
                  <a:pt x="658368" y="472440"/>
                </a:moveTo>
                <a:lnTo>
                  <a:pt x="653783" y="469392"/>
                </a:lnTo>
                <a:lnTo>
                  <a:pt x="644652" y="480060"/>
                </a:lnTo>
                <a:lnTo>
                  <a:pt x="649224" y="483108"/>
                </a:lnTo>
                <a:lnTo>
                  <a:pt x="658368" y="472440"/>
                </a:lnTo>
                <a:close/>
              </a:path>
              <a:path w="1039495" h="1277620">
                <a:moveTo>
                  <a:pt x="665988" y="1065276"/>
                </a:moveTo>
                <a:lnTo>
                  <a:pt x="664451" y="1060704"/>
                </a:lnTo>
                <a:lnTo>
                  <a:pt x="659892" y="1062228"/>
                </a:lnTo>
                <a:lnTo>
                  <a:pt x="661416" y="1066800"/>
                </a:lnTo>
                <a:lnTo>
                  <a:pt x="665988" y="1065276"/>
                </a:lnTo>
                <a:close/>
              </a:path>
              <a:path w="1039495" h="1277620">
                <a:moveTo>
                  <a:pt x="670560" y="457200"/>
                </a:moveTo>
                <a:lnTo>
                  <a:pt x="665988" y="454152"/>
                </a:lnTo>
                <a:lnTo>
                  <a:pt x="656844" y="464820"/>
                </a:lnTo>
                <a:lnTo>
                  <a:pt x="661416" y="467868"/>
                </a:lnTo>
                <a:lnTo>
                  <a:pt x="670560" y="457200"/>
                </a:lnTo>
                <a:close/>
              </a:path>
              <a:path w="1039495" h="1277620">
                <a:moveTo>
                  <a:pt x="675132" y="1062228"/>
                </a:moveTo>
                <a:lnTo>
                  <a:pt x="673608" y="1057656"/>
                </a:lnTo>
                <a:lnTo>
                  <a:pt x="669036" y="1059180"/>
                </a:lnTo>
                <a:lnTo>
                  <a:pt x="670560" y="1063752"/>
                </a:lnTo>
                <a:lnTo>
                  <a:pt x="675132" y="1062228"/>
                </a:lnTo>
                <a:close/>
              </a:path>
              <a:path w="1039495" h="1277620">
                <a:moveTo>
                  <a:pt x="682752" y="441960"/>
                </a:moveTo>
                <a:lnTo>
                  <a:pt x="678167" y="438912"/>
                </a:lnTo>
                <a:lnTo>
                  <a:pt x="669036" y="449567"/>
                </a:lnTo>
                <a:lnTo>
                  <a:pt x="673608" y="452628"/>
                </a:lnTo>
                <a:lnTo>
                  <a:pt x="682752" y="441960"/>
                </a:lnTo>
                <a:close/>
              </a:path>
              <a:path w="1039495" h="1277620">
                <a:moveTo>
                  <a:pt x="684276" y="1060704"/>
                </a:moveTo>
                <a:lnTo>
                  <a:pt x="682752" y="1054608"/>
                </a:lnTo>
                <a:lnTo>
                  <a:pt x="678167" y="1056132"/>
                </a:lnTo>
                <a:lnTo>
                  <a:pt x="679704" y="1060704"/>
                </a:lnTo>
                <a:lnTo>
                  <a:pt x="684276" y="1060704"/>
                </a:lnTo>
                <a:close/>
              </a:path>
              <a:path w="1039495" h="1277620">
                <a:moveTo>
                  <a:pt x="693420" y="1053084"/>
                </a:moveTo>
                <a:lnTo>
                  <a:pt x="687324" y="1054608"/>
                </a:lnTo>
                <a:lnTo>
                  <a:pt x="688835" y="1059180"/>
                </a:lnTo>
                <a:lnTo>
                  <a:pt x="693420" y="1057656"/>
                </a:lnTo>
                <a:lnTo>
                  <a:pt x="693420" y="1053084"/>
                </a:lnTo>
                <a:close/>
              </a:path>
              <a:path w="1039495" h="1277620">
                <a:moveTo>
                  <a:pt x="694944" y="426720"/>
                </a:moveTo>
                <a:lnTo>
                  <a:pt x="691883" y="423672"/>
                </a:lnTo>
                <a:lnTo>
                  <a:pt x="681215" y="434340"/>
                </a:lnTo>
                <a:lnTo>
                  <a:pt x="685800" y="437388"/>
                </a:lnTo>
                <a:lnTo>
                  <a:pt x="694944" y="426720"/>
                </a:lnTo>
                <a:close/>
              </a:path>
              <a:path w="1039495" h="1277620">
                <a:moveTo>
                  <a:pt x="704088" y="1054608"/>
                </a:moveTo>
                <a:lnTo>
                  <a:pt x="702551" y="1050036"/>
                </a:lnTo>
                <a:lnTo>
                  <a:pt x="697992" y="1051560"/>
                </a:lnTo>
                <a:lnTo>
                  <a:pt x="699516" y="1056132"/>
                </a:lnTo>
                <a:lnTo>
                  <a:pt x="704088" y="1054608"/>
                </a:lnTo>
                <a:close/>
              </a:path>
              <a:path w="1039495" h="1277620">
                <a:moveTo>
                  <a:pt x="707136" y="411467"/>
                </a:moveTo>
                <a:lnTo>
                  <a:pt x="704088" y="408432"/>
                </a:lnTo>
                <a:lnTo>
                  <a:pt x="694944" y="419100"/>
                </a:lnTo>
                <a:lnTo>
                  <a:pt x="697992" y="422135"/>
                </a:lnTo>
                <a:lnTo>
                  <a:pt x="707136" y="411467"/>
                </a:lnTo>
                <a:close/>
              </a:path>
              <a:path w="1039495" h="1277620">
                <a:moveTo>
                  <a:pt x="713232" y="1051560"/>
                </a:moveTo>
                <a:lnTo>
                  <a:pt x="711708" y="1046988"/>
                </a:lnTo>
                <a:lnTo>
                  <a:pt x="707136" y="1048512"/>
                </a:lnTo>
                <a:lnTo>
                  <a:pt x="708660" y="1053084"/>
                </a:lnTo>
                <a:lnTo>
                  <a:pt x="713232" y="1051560"/>
                </a:lnTo>
                <a:close/>
              </a:path>
              <a:path w="1039495" h="1277620">
                <a:moveTo>
                  <a:pt x="719315" y="396240"/>
                </a:moveTo>
                <a:lnTo>
                  <a:pt x="716267" y="393192"/>
                </a:lnTo>
                <a:lnTo>
                  <a:pt x="707136" y="403860"/>
                </a:lnTo>
                <a:lnTo>
                  <a:pt x="710184" y="406908"/>
                </a:lnTo>
                <a:lnTo>
                  <a:pt x="719315" y="396240"/>
                </a:lnTo>
                <a:close/>
              </a:path>
              <a:path w="1039495" h="1277620">
                <a:moveTo>
                  <a:pt x="722376" y="1048512"/>
                </a:moveTo>
                <a:lnTo>
                  <a:pt x="720852" y="1043940"/>
                </a:lnTo>
                <a:lnTo>
                  <a:pt x="716267" y="1045451"/>
                </a:lnTo>
                <a:lnTo>
                  <a:pt x="717804" y="1050036"/>
                </a:lnTo>
                <a:lnTo>
                  <a:pt x="722376" y="1048512"/>
                </a:lnTo>
                <a:close/>
              </a:path>
              <a:path w="1039495" h="1277620">
                <a:moveTo>
                  <a:pt x="731520" y="1045451"/>
                </a:moveTo>
                <a:lnTo>
                  <a:pt x="729983" y="1040892"/>
                </a:lnTo>
                <a:lnTo>
                  <a:pt x="725424" y="1042416"/>
                </a:lnTo>
                <a:lnTo>
                  <a:pt x="726935" y="1046988"/>
                </a:lnTo>
                <a:lnTo>
                  <a:pt x="731520" y="1045451"/>
                </a:lnTo>
                <a:close/>
              </a:path>
              <a:path w="1039495" h="1277620">
                <a:moveTo>
                  <a:pt x="731520" y="381000"/>
                </a:moveTo>
                <a:lnTo>
                  <a:pt x="728472" y="377952"/>
                </a:lnTo>
                <a:lnTo>
                  <a:pt x="719315" y="390144"/>
                </a:lnTo>
                <a:lnTo>
                  <a:pt x="722376" y="393192"/>
                </a:lnTo>
                <a:lnTo>
                  <a:pt x="731520" y="381000"/>
                </a:lnTo>
                <a:close/>
              </a:path>
              <a:path w="1039495" h="1277620">
                <a:moveTo>
                  <a:pt x="740651" y="1042416"/>
                </a:moveTo>
                <a:lnTo>
                  <a:pt x="739140" y="1037844"/>
                </a:lnTo>
                <a:lnTo>
                  <a:pt x="734568" y="1039368"/>
                </a:lnTo>
                <a:lnTo>
                  <a:pt x="736092" y="1043940"/>
                </a:lnTo>
                <a:lnTo>
                  <a:pt x="740651" y="1042416"/>
                </a:lnTo>
                <a:close/>
              </a:path>
              <a:path w="1039495" h="1277620">
                <a:moveTo>
                  <a:pt x="743699" y="365760"/>
                </a:moveTo>
                <a:lnTo>
                  <a:pt x="740651" y="362712"/>
                </a:lnTo>
                <a:lnTo>
                  <a:pt x="731520" y="374904"/>
                </a:lnTo>
                <a:lnTo>
                  <a:pt x="734568" y="377952"/>
                </a:lnTo>
                <a:lnTo>
                  <a:pt x="743699" y="365760"/>
                </a:lnTo>
                <a:close/>
              </a:path>
              <a:path w="1039495" h="1277620">
                <a:moveTo>
                  <a:pt x="749808" y="1039368"/>
                </a:moveTo>
                <a:lnTo>
                  <a:pt x="748284" y="1034796"/>
                </a:lnTo>
                <a:lnTo>
                  <a:pt x="743699" y="1036320"/>
                </a:lnTo>
                <a:lnTo>
                  <a:pt x="745236" y="1040892"/>
                </a:lnTo>
                <a:lnTo>
                  <a:pt x="749808" y="1039368"/>
                </a:lnTo>
                <a:close/>
              </a:path>
              <a:path w="1039495" h="1277620">
                <a:moveTo>
                  <a:pt x="755904" y="350520"/>
                </a:moveTo>
                <a:lnTo>
                  <a:pt x="752856" y="347472"/>
                </a:lnTo>
                <a:lnTo>
                  <a:pt x="743699" y="359651"/>
                </a:lnTo>
                <a:lnTo>
                  <a:pt x="746760" y="362712"/>
                </a:lnTo>
                <a:lnTo>
                  <a:pt x="755904" y="350520"/>
                </a:lnTo>
                <a:close/>
              </a:path>
              <a:path w="1039495" h="1277620">
                <a:moveTo>
                  <a:pt x="758952" y="1036320"/>
                </a:moveTo>
                <a:lnTo>
                  <a:pt x="757415" y="1031735"/>
                </a:lnTo>
                <a:lnTo>
                  <a:pt x="752856" y="1033272"/>
                </a:lnTo>
                <a:lnTo>
                  <a:pt x="754367" y="1037844"/>
                </a:lnTo>
                <a:lnTo>
                  <a:pt x="758952" y="1036320"/>
                </a:lnTo>
                <a:close/>
              </a:path>
              <a:path w="1039495" h="1277620">
                <a:moveTo>
                  <a:pt x="768083" y="1033272"/>
                </a:moveTo>
                <a:lnTo>
                  <a:pt x="766572" y="1028700"/>
                </a:lnTo>
                <a:lnTo>
                  <a:pt x="762000" y="1030224"/>
                </a:lnTo>
                <a:lnTo>
                  <a:pt x="763524" y="1034796"/>
                </a:lnTo>
                <a:lnTo>
                  <a:pt x="768083" y="1033272"/>
                </a:lnTo>
                <a:close/>
              </a:path>
              <a:path w="1039495" h="1277620">
                <a:moveTo>
                  <a:pt x="768083" y="335267"/>
                </a:moveTo>
                <a:lnTo>
                  <a:pt x="765035" y="332232"/>
                </a:lnTo>
                <a:lnTo>
                  <a:pt x="755904" y="344424"/>
                </a:lnTo>
                <a:lnTo>
                  <a:pt x="758952" y="347472"/>
                </a:lnTo>
                <a:lnTo>
                  <a:pt x="768083" y="335267"/>
                </a:lnTo>
                <a:close/>
              </a:path>
              <a:path w="1039495" h="1277620">
                <a:moveTo>
                  <a:pt x="777240" y="1030224"/>
                </a:moveTo>
                <a:lnTo>
                  <a:pt x="775716" y="1025652"/>
                </a:lnTo>
                <a:lnTo>
                  <a:pt x="771144" y="1027176"/>
                </a:lnTo>
                <a:lnTo>
                  <a:pt x="772668" y="1031735"/>
                </a:lnTo>
                <a:lnTo>
                  <a:pt x="777240" y="1030224"/>
                </a:lnTo>
                <a:close/>
              </a:path>
              <a:path w="1039495" h="1277620">
                <a:moveTo>
                  <a:pt x="780288" y="320040"/>
                </a:moveTo>
                <a:lnTo>
                  <a:pt x="777240" y="316992"/>
                </a:lnTo>
                <a:lnTo>
                  <a:pt x="768083" y="329184"/>
                </a:lnTo>
                <a:lnTo>
                  <a:pt x="771144" y="332232"/>
                </a:lnTo>
                <a:lnTo>
                  <a:pt x="780288" y="320040"/>
                </a:lnTo>
                <a:close/>
              </a:path>
              <a:path w="1039495" h="1277620">
                <a:moveTo>
                  <a:pt x="786384" y="1027176"/>
                </a:moveTo>
                <a:lnTo>
                  <a:pt x="784860" y="1022604"/>
                </a:lnTo>
                <a:lnTo>
                  <a:pt x="780288" y="1024128"/>
                </a:lnTo>
                <a:lnTo>
                  <a:pt x="781799" y="1028700"/>
                </a:lnTo>
                <a:lnTo>
                  <a:pt x="786384" y="1027176"/>
                </a:lnTo>
                <a:close/>
              </a:path>
              <a:path w="1039495" h="1277620">
                <a:moveTo>
                  <a:pt x="794004" y="304800"/>
                </a:moveTo>
                <a:lnTo>
                  <a:pt x="789432" y="301752"/>
                </a:lnTo>
                <a:lnTo>
                  <a:pt x="780288" y="313944"/>
                </a:lnTo>
                <a:lnTo>
                  <a:pt x="783336" y="316992"/>
                </a:lnTo>
                <a:lnTo>
                  <a:pt x="794004" y="304800"/>
                </a:lnTo>
                <a:close/>
              </a:path>
              <a:path w="1039495" h="1277620">
                <a:moveTo>
                  <a:pt x="797052" y="1024128"/>
                </a:moveTo>
                <a:lnTo>
                  <a:pt x="795515" y="1019556"/>
                </a:lnTo>
                <a:lnTo>
                  <a:pt x="790956" y="1021080"/>
                </a:lnTo>
                <a:lnTo>
                  <a:pt x="790956" y="1025652"/>
                </a:lnTo>
                <a:lnTo>
                  <a:pt x="797052" y="1024128"/>
                </a:lnTo>
                <a:close/>
              </a:path>
              <a:path w="1039495" h="1277620">
                <a:moveTo>
                  <a:pt x="806183" y="1021080"/>
                </a:moveTo>
                <a:lnTo>
                  <a:pt x="804672" y="1016508"/>
                </a:lnTo>
                <a:lnTo>
                  <a:pt x="800100" y="1018032"/>
                </a:lnTo>
                <a:lnTo>
                  <a:pt x="801624" y="1022604"/>
                </a:lnTo>
                <a:lnTo>
                  <a:pt x="806183" y="1021080"/>
                </a:lnTo>
                <a:close/>
              </a:path>
              <a:path w="1039495" h="1277620">
                <a:moveTo>
                  <a:pt x="806183" y="291084"/>
                </a:moveTo>
                <a:lnTo>
                  <a:pt x="801624" y="286512"/>
                </a:lnTo>
                <a:lnTo>
                  <a:pt x="792467" y="298704"/>
                </a:lnTo>
                <a:lnTo>
                  <a:pt x="797052" y="301752"/>
                </a:lnTo>
                <a:lnTo>
                  <a:pt x="806183" y="291084"/>
                </a:lnTo>
                <a:close/>
              </a:path>
              <a:path w="1039495" h="1277620">
                <a:moveTo>
                  <a:pt x="815340" y="1018032"/>
                </a:moveTo>
                <a:lnTo>
                  <a:pt x="813816" y="1013460"/>
                </a:lnTo>
                <a:lnTo>
                  <a:pt x="809244" y="1014984"/>
                </a:lnTo>
                <a:lnTo>
                  <a:pt x="810768" y="1019556"/>
                </a:lnTo>
                <a:lnTo>
                  <a:pt x="815340" y="1018032"/>
                </a:lnTo>
                <a:close/>
              </a:path>
              <a:path w="1039495" h="1277620">
                <a:moveTo>
                  <a:pt x="818388" y="275844"/>
                </a:moveTo>
                <a:lnTo>
                  <a:pt x="813816" y="272796"/>
                </a:lnTo>
                <a:lnTo>
                  <a:pt x="804672" y="283451"/>
                </a:lnTo>
                <a:lnTo>
                  <a:pt x="809244" y="286512"/>
                </a:lnTo>
                <a:lnTo>
                  <a:pt x="818388" y="275844"/>
                </a:lnTo>
                <a:close/>
              </a:path>
              <a:path w="1039495" h="1277620">
                <a:moveTo>
                  <a:pt x="824484" y="1016508"/>
                </a:moveTo>
                <a:lnTo>
                  <a:pt x="822960" y="1010412"/>
                </a:lnTo>
                <a:lnTo>
                  <a:pt x="818388" y="1011936"/>
                </a:lnTo>
                <a:lnTo>
                  <a:pt x="819899" y="1016508"/>
                </a:lnTo>
                <a:lnTo>
                  <a:pt x="824484" y="1016508"/>
                </a:lnTo>
                <a:close/>
              </a:path>
              <a:path w="1039495" h="1277620">
                <a:moveTo>
                  <a:pt x="830567" y="260604"/>
                </a:moveTo>
                <a:lnTo>
                  <a:pt x="826008" y="257556"/>
                </a:lnTo>
                <a:lnTo>
                  <a:pt x="816851" y="268224"/>
                </a:lnTo>
                <a:lnTo>
                  <a:pt x="821436" y="271272"/>
                </a:lnTo>
                <a:lnTo>
                  <a:pt x="830567" y="260604"/>
                </a:lnTo>
                <a:close/>
              </a:path>
              <a:path w="1039495" h="1277620">
                <a:moveTo>
                  <a:pt x="833615" y="1013460"/>
                </a:moveTo>
                <a:lnTo>
                  <a:pt x="832104" y="1008888"/>
                </a:lnTo>
                <a:lnTo>
                  <a:pt x="827532" y="1010412"/>
                </a:lnTo>
                <a:lnTo>
                  <a:pt x="829056" y="1014984"/>
                </a:lnTo>
                <a:lnTo>
                  <a:pt x="833615" y="1013460"/>
                </a:lnTo>
                <a:close/>
              </a:path>
              <a:path w="1039495" h="1277620">
                <a:moveTo>
                  <a:pt x="842772" y="1010412"/>
                </a:moveTo>
                <a:lnTo>
                  <a:pt x="841235" y="1005840"/>
                </a:lnTo>
                <a:lnTo>
                  <a:pt x="836676" y="1007351"/>
                </a:lnTo>
                <a:lnTo>
                  <a:pt x="838200" y="1011936"/>
                </a:lnTo>
                <a:lnTo>
                  <a:pt x="842772" y="1010412"/>
                </a:lnTo>
                <a:close/>
              </a:path>
              <a:path w="1039495" h="1277620">
                <a:moveTo>
                  <a:pt x="842772" y="245351"/>
                </a:moveTo>
                <a:lnTo>
                  <a:pt x="838200" y="242316"/>
                </a:lnTo>
                <a:lnTo>
                  <a:pt x="829056" y="252984"/>
                </a:lnTo>
                <a:lnTo>
                  <a:pt x="833615" y="256032"/>
                </a:lnTo>
                <a:lnTo>
                  <a:pt x="842772" y="245351"/>
                </a:lnTo>
                <a:close/>
              </a:path>
              <a:path w="1039495" h="1277620">
                <a:moveTo>
                  <a:pt x="851916" y="1007351"/>
                </a:moveTo>
                <a:lnTo>
                  <a:pt x="850392" y="1002792"/>
                </a:lnTo>
                <a:lnTo>
                  <a:pt x="845820" y="1004316"/>
                </a:lnTo>
                <a:lnTo>
                  <a:pt x="847344" y="1008888"/>
                </a:lnTo>
                <a:lnTo>
                  <a:pt x="851916" y="1007351"/>
                </a:lnTo>
                <a:close/>
              </a:path>
              <a:path w="1039495" h="1277620">
                <a:moveTo>
                  <a:pt x="854951" y="230124"/>
                </a:moveTo>
                <a:lnTo>
                  <a:pt x="850392" y="227076"/>
                </a:lnTo>
                <a:lnTo>
                  <a:pt x="841235" y="237744"/>
                </a:lnTo>
                <a:lnTo>
                  <a:pt x="845820" y="240792"/>
                </a:lnTo>
                <a:lnTo>
                  <a:pt x="854951" y="230124"/>
                </a:lnTo>
                <a:close/>
              </a:path>
              <a:path w="1039495" h="1277620">
                <a:moveTo>
                  <a:pt x="861060" y="1004316"/>
                </a:moveTo>
                <a:lnTo>
                  <a:pt x="859536" y="999744"/>
                </a:lnTo>
                <a:lnTo>
                  <a:pt x="854951" y="1001268"/>
                </a:lnTo>
                <a:lnTo>
                  <a:pt x="856488" y="1005840"/>
                </a:lnTo>
                <a:lnTo>
                  <a:pt x="861060" y="1004316"/>
                </a:lnTo>
                <a:close/>
              </a:path>
              <a:path w="1039495" h="1277620">
                <a:moveTo>
                  <a:pt x="867156" y="214884"/>
                </a:moveTo>
                <a:lnTo>
                  <a:pt x="862584" y="211836"/>
                </a:lnTo>
                <a:lnTo>
                  <a:pt x="853440" y="222504"/>
                </a:lnTo>
                <a:lnTo>
                  <a:pt x="857999" y="225552"/>
                </a:lnTo>
                <a:lnTo>
                  <a:pt x="867156" y="214884"/>
                </a:lnTo>
                <a:close/>
              </a:path>
              <a:path w="1039495" h="1277620">
                <a:moveTo>
                  <a:pt x="870204" y="1001268"/>
                </a:moveTo>
                <a:lnTo>
                  <a:pt x="868667" y="996696"/>
                </a:lnTo>
                <a:lnTo>
                  <a:pt x="864108" y="998220"/>
                </a:lnTo>
                <a:lnTo>
                  <a:pt x="865632" y="1002792"/>
                </a:lnTo>
                <a:lnTo>
                  <a:pt x="870204" y="1001268"/>
                </a:lnTo>
                <a:close/>
              </a:path>
              <a:path w="1039495" h="1277620">
                <a:moveTo>
                  <a:pt x="879335" y="998220"/>
                </a:moveTo>
                <a:lnTo>
                  <a:pt x="877824" y="993635"/>
                </a:lnTo>
                <a:lnTo>
                  <a:pt x="873252" y="995172"/>
                </a:lnTo>
                <a:lnTo>
                  <a:pt x="874776" y="999744"/>
                </a:lnTo>
                <a:lnTo>
                  <a:pt x="879335" y="998220"/>
                </a:lnTo>
                <a:close/>
              </a:path>
              <a:path w="1039495" h="1277620">
                <a:moveTo>
                  <a:pt x="879335" y="199644"/>
                </a:moveTo>
                <a:lnTo>
                  <a:pt x="876300" y="196596"/>
                </a:lnTo>
                <a:lnTo>
                  <a:pt x="865632" y="207251"/>
                </a:lnTo>
                <a:lnTo>
                  <a:pt x="870204" y="210312"/>
                </a:lnTo>
                <a:lnTo>
                  <a:pt x="879335" y="199644"/>
                </a:lnTo>
                <a:close/>
              </a:path>
              <a:path w="1039495" h="1277620">
                <a:moveTo>
                  <a:pt x="890016" y="995172"/>
                </a:moveTo>
                <a:lnTo>
                  <a:pt x="888492" y="990600"/>
                </a:lnTo>
                <a:lnTo>
                  <a:pt x="883920" y="992124"/>
                </a:lnTo>
                <a:lnTo>
                  <a:pt x="883920" y="996696"/>
                </a:lnTo>
                <a:lnTo>
                  <a:pt x="890016" y="995172"/>
                </a:lnTo>
                <a:close/>
              </a:path>
              <a:path w="1039495" h="1277620">
                <a:moveTo>
                  <a:pt x="891540" y="184404"/>
                </a:moveTo>
                <a:lnTo>
                  <a:pt x="888492" y="181356"/>
                </a:lnTo>
                <a:lnTo>
                  <a:pt x="879335" y="192024"/>
                </a:lnTo>
                <a:lnTo>
                  <a:pt x="882383" y="195072"/>
                </a:lnTo>
                <a:lnTo>
                  <a:pt x="891540" y="184404"/>
                </a:lnTo>
                <a:close/>
              </a:path>
              <a:path w="1039495" h="1277620">
                <a:moveTo>
                  <a:pt x="899160" y="992124"/>
                </a:moveTo>
                <a:lnTo>
                  <a:pt x="897636" y="987552"/>
                </a:lnTo>
                <a:lnTo>
                  <a:pt x="893051" y="989076"/>
                </a:lnTo>
                <a:lnTo>
                  <a:pt x="894588" y="993635"/>
                </a:lnTo>
                <a:lnTo>
                  <a:pt x="899160" y="992124"/>
                </a:lnTo>
                <a:close/>
              </a:path>
              <a:path w="1039495" h="1277620">
                <a:moveTo>
                  <a:pt x="903732" y="169151"/>
                </a:moveTo>
                <a:lnTo>
                  <a:pt x="900684" y="166116"/>
                </a:lnTo>
                <a:lnTo>
                  <a:pt x="891540" y="176784"/>
                </a:lnTo>
                <a:lnTo>
                  <a:pt x="894588" y="179832"/>
                </a:lnTo>
                <a:lnTo>
                  <a:pt x="903732" y="169151"/>
                </a:lnTo>
                <a:close/>
              </a:path>
              <a:path w="1039495" h="1277620">
                <a:moveTo>
                  <a:pt x="908304" y="989076"/>
                </a:moveTo>
                <a:lnTo>
                  <a:pt x="906767" y="984504"/>
                </a:lnTo>
                <a:lnTo>
                  <a:pt x="902208" y="986028"/>
                </a:lnTo>
                <a:lnTo>
                  <a:pt x="903732" y="990600"/>
                </a:lnTo>
                <a:lnTo>
                  <a:pt x="908304" y="989076"/>
                </a:lnTo>
                <a:close/>
              </a:path>
              <a:path w="1039495" h="1277620">
                <a:moveTo>
                  <a:pt x="915924" y="153924"/>
                </a:moveTo>
                <a:lnTo>
                  <a:pt x="912876" y="150876"/>
                </a:lnTo>
                <a:lnTo>
                  <a:pt x="903732" y="163068"/>
                </a:lnTo>
                <a:lnTo>
                  <a:pt x="906767" y="166116"/>
                </a:lnTo>
                <a:lnTo>
                  <a:pt x="915924" y="153924"/>
                </a:lnTo>
                <a:close/>
              </a:path>
              <a:path w="1039495" h="1277620">
                <a:moveTo>
                  <a:pt x="917435" y="986028"/>
                </a:moveTo>
                <a:lnTo>
                  <a:pt x="915924" y="981456"/>
                </a:lnTo>
                <a:lnTo>
                  <a:pt x="911352" y="982980"/>
                </a:lnTo>
                <a:lnTo>
                  <a:pt x="912876" y="987552"/>
                </a:lnTo>
                <a:lnTo>
                  <a:pt x="917435" y="986028"/>
                </a:lnTo>
                <a:close/>
              </a:path>
              <a:path w="1039495" h="1277620">
                <a:moveTo>
                  <a:pt x="926592" y="982980"/>
                </a:moveTo>
                <a:lnTo>
                  <a:pt x="925068" y="978408"/>
                </a:lnTo>
                <a:lnTo>
                  <a:pt x="920483" y="979932"/>
                </a:lnTo>
                <a:lnTo>
                  <a:pt x="922020" y="984504"/>
                </a:lnTo>
                <a:lnTo>
                  <a:pt x="926592" y="982980"/>
                </a:lnTo>
                <a:close/>
              </a:path>
              <a:path w="1039495" h="1277620">
                <a:moveTo>
                  <a:pt x="928116" y="138684"/>
                </a:moveTo>
                <a:lnTo>
                  <a:pt x="925068" y="135636"/>
                </a:lnTo>
                <a:lnTo>
                  <a:pt x="915924" y="147828"/>
                </a:lnTo>
                <a:lnTo>
                  <a:pt x="918972" y="150876"/>
                </a:lnTo>
                <a:lnTo>
                  <a:pt x="928116" y="138684"/>
                </a:lnTo>
                <a:close/>
              </a:path>
              <a:path w="1039495" h="1277620">
                <a:moveTo>
                  <a:pt x="935736" y="979932"/>
                </a:moveTo>
                <a:lnTo>
                  <a:pt x="934199" y="975360"/>
                </a:lnTo>
                <a:lnTo>
                  <a:pt x="929640" y="976884"/>
                </a:lnTo>
                <a:lnTo>
                  <a:pt x="931151" y="981456"/>
                </a:lnTo>
                <a:lnTo>
                  <a:pt x="935736" y="979932"/>
                </a:lnTo>
                <a:close/>
              </a:path>
              <a:path w="1039495" h="1277620">
                <a:moveTo>
                  <a:pt x="940308" y="123444"/>
                </a:moveTo>
                <a:lnTo>
                  <a:pt x="937260" y="120396"/>
                </a:lnTo>
                <a:lnTo>
                  <a:pt x="928116" y="132588"/>
                </a:lnTo>
                <a:lnTo>
                  <a:pt x="931151" y="135636"/>
                </a:lnTo>
                <a:lnTo>
                  <a:pt x="940308" y="123444"/>
                </a:lnTo>
                <a:close/>
              </a:path>
              <a:path w="1039495" h="1277620">
                <a:moveTo>
                  <a:pt x="944867" y="976884"/>
                </a:moveTo>
                <a:lnTo>
                  <a:pt x="943356" y="972312"/>
                </a:lnTo>
                <a:lnTo>
                  <a:pt x="938784" y="973836"/>
                </a:lnTo>
                <a:lnTo>
                  <a:pt x="940308" y="978408"/>
                </a:lnTo>
                <a:lnTo>
                  <a:pt x="944867" y="976884"/>
                </a:lnTo>
                <a:close/>
              </a:path>
              <a:path w="1039495" h="1277620">
                <a:moveTo>
                  <a:pt x="952500" y="108204"/>
                </a:moveTo>
                <a:lnTo>
                  <a:pt x="949452" y="105156"/>
                </a:lnTo>
                <a:lnTo>
                  <a:pt x="940308" y="117335"/>
                </a:lnTo>
                <a:lnTo>
                  <a:pt x="943356" y="120396"/>
                </a:lnTo>
                <a:lnTo>
                  <a:pt x="952500" y="108204"/>
                </a:lnTo>
                <a:close/>
              </a:path>
              <a:path w="1039495" h="1277620">
                <a:moveTo>
                  <a:pt x="954024" y="973836"/>
                </a:moveTo>
                <a:lnTo>
                  <a:pt x="952500" y="969251"/>
                </a:lnTo>
                <a:lnTo>
                  <a:pt x="947915" y="970788"/>
                </a:lnTo>
                <a:lnTo>
                  <a:pt x="949452" y="975360"/>
                </a:lnTo>
                <a:lnTo>
                  <a:pt x="954024" y="973836"/>
                </a:lnTo>
                <a:close/>
              </a:path>
              <a:path w="1039495" h="1277620">
                <a:moveTo>
                  <a:pt x="963168" y="972312"/>
                </a:moveTo>
                <a:lnTo>
                  <a:pt x="961644" y="966216"/>
                </a:lnTo>
                <a:lnTo>
                  <a:pt x="957072" y="967740"/>
                </a:lnTo>
                <a:lnTo>
                  <a:pt x="958583" y="972312"/>
                </a:lnTo>
                <a:lnTo>
                  <a:pt x="963168" y="972312"/>
                </a:lnTo>
                <a:close/>
              </a:path>
              <a:path w="1039495" h="1277620">
                <a:moveTo>
                  <a:pt x="964692" y="92951"/>
                </a:moveTo>
                <a:lnTo>
                  <a:pt x="961644" y="89916"/>
                </a:lnTo>
                <a:lnTo>
                  <a:pt x="952500" y="102108"/>
                </a:lnTo>
                <a:lnTo>
                  <a:pt x="955535" y="105156"/>
                </a:lnTo>
                <a:lnTo>
                  <a:pt x="964692" y="92951"/>
                </a:lnTo>
                <a:close/>
              </a:path>
              <a:path w="1039495" h="1277620">
                <a:moveTo>
                  <a:pt x="972299" y="969251"/>
                </a:moveTo>
                <a:lnTo>
                  <a:pt x="970788" y="964692"/>
                </a:lnTo>
                <a:lnTo>
                  <a:pt x="966216" y="964692"/>
                </a:lnTo>
                <a:lnTo>
                  <a:pt x="967740" y="970788"/>
                </a:lnTo>
                <a:lnTo>
                  <a:pt x="972299" y="969251"/>
                </a:lnTo>
                <a:close/>
              </a:path>
              <a:path w="1039495" h="1277620">
                <a:moveTo>
                  <a:pt x="978408" y="77724"/>
                </a:moveTo>
                <a:lnTo>
                  <a:pt x="973836" y="74676"/>
                </a:lnTo>
                <a:lnTo>
                  <a:pt x="964692" y="86868"/>
                </a:lnTo>
                <a:lnTo>
                  <a:pt x="967740" y="89916"/>
                </a:lnTo>
                <a:lnTo>
                  <a:pt x="978408" y="77724"/>
                </a:lnTo>
                <a:close/>
              </a:path>
              <a:path w="1039495" h="1277620">
                <a:moveTo>
                  <a:pt x="982967" y="966216"/>
                </a:moveTo>
                <a:lnTo>
                  <a:pt x="981456" y="961644"/>
                </a:lnTo>
                <a:lnTo>
                  <a:pt x="975360" y="963168"/>
                </a:lnTo>
                <a:lnTo>
                  <a:pt x="976884" y="967740"/>
                </a:lnTo>
                <a:lnTo>
                  <a:pt x="982967" y="966216"/>
                </a:lnTo>
                <a:close/>
              </a:path>
              <a:path w="1039495" h="1277620">
                <a:moveTo>
                  <a:pt x="990600" y="64008"/>
                </a:moveTo>
                <a:lnTo>
                  <a:pt x="986015" y="59436"/>
                </a:lnTo>
                <a:lnTo>
                  <a:pt x="976884" y="71628"/>
                </a:lnTo>
                <a:lnTo>
                  <a:pt x="981456" y="74676"/>
                </a:lnTo>
                <a:lnTo>
                  <a:pt x="990600" y="64008"/>
                </a:lnTo>
                <a:close/>
              </a:path>
              <a:path w="1039495" h="1277620">
                <a:moveTo>
                  <a:pt x="992124" y="963168"/>
                </a:moveTo>
                <a:lnTo>
                  <a:pt x="990600" y="958596"/>
                </a:lnTo>
                <a:lnTo>
                  <a:pt x="986015" y="960120"/>
                </a:lnTo>
                <a:lnTo>
                  <a:pt x="987552" y="964692"/>
                </a:lnTo>
                <a:lnTo>
                  <a:pt x="992124" y="963168"/>
                </a:lnTo>
                <a:close/>
              </a:path>
              <a:path w="1039495" h="1277620">
                <a:moveTo>
                  <a:pt x="1001268" y="960120"/>
                </a:moveTo>
                <a:lnTo>
                  <a:pt x="999744" y="955535"/>
                </a:lnTo>
                <a:lnTo>
                  <a:pt x="995172" y="957072"/>
                </a:lnTo>
                <a:lnTo>
                  <a:pt x="996683" y="961644"/>
                </a:lnTo>
                <a:lnTo>
                  <a:pt x="1001268" y="960120"/>
                </a:lnTo>
                <a:close/>
              </a:path>
              <a:path w="1039495" h="1277620">
                <a:moveTo>
                  <a:pt x="1002792" y="48768"/>
                </a:moveTo>
                <a:lnTo>
                  <a:pt x="998220" y="45720"/>
                </a:lnTo>
                <a:lnTo>
                  <a:pt x="989076" y="56388"/>
                </a:lnTo>
                <a:lnTo>
                  <a:pt x="993635" y="59436"/>
                </a:lnTo>
                <a:lnTo>
                  <a:pt x="1002792" y="48768"/>
                </a:lnTo>
                <a:close/>
              </a:path>
              <a:path w="1039495" h="1277620">
                <a:moveTo>
                  <a:pt x="1010399" y="957072"/>
                </a:moveTo>
                <a:lnTo>
                  <a:pt x="1008888" y="952500"/>
                </a:lnTo>
                <a:lnTo>
                  <a:pt x="1004316" y="954024"/>
                </a:lnTo>
                <a:lnTo>
                  <a:pt x="1005840" y="958596"/>
                </a:lnTo>
                <a:lnTo>
                  <a:pt x="1010399" y="957072"/>
                </a:lnTo>
                <a:close/>
              </a:path>
              <a:path w="1039495" h="1277620">
                <a:moveTo>
                  <a:pt x="1014984" y="33528"/>
                </a:moveTo>
                <a:lnTo>
                  <a:pt x="1010399" y="30467"/>
                </a:lnTo>
                <a:lnTo>
                  <a:pt x="1001268" y="41135"/>
                </a:lnTo>
                <a:lnTo>
                  <a:pt x="1005840" y="44196"/>
                </a:lnTo>
                <a:lnTo>
                  <a:pt x="1014984" y="33528"/>
                </a:lnTo>
                <a:close/>
              </a:path>
              <a:path w="1039495" h="1277620">
                <a:moveTo>
                  <a:pt x="1019556" y="954024"/>
                </a:moveTo>
                <a:lnTo>
                  <a:pt x="1018032" y="949452"/>
                </a:lnTo>
                <a:lnTo>
                  <a:pt x="1013460" y="950976"/>
                </a:lnTo>
                <a:lnTo>
                  <a:pt x="1014984" y="955535"/>
                </a:lnTo>
                <a:lnTo>
                  <a:pt x="1019556" y="954024"/>
                </a:lnTo>
                <a:close/>
              </a:path>
              <a:path w="1039495" h="1277620">
                <a:moveTo>
                  <a:pt x="1027176" y="18288"/>
                </a:moveTo>
                <a:lnTo>
                  <a:pt x="1022604" y="15240"/>
                </a:lnTo>
                <a:lnTo>
                  <a:pt x="1013460" y="25908"/>
                </a:lnTo>
                <a:lnTo>
                  <a:pt x="1018032" y="28956"/>
                </a:lnTo>
                <a:lnTo>
                  <a:pt x="1027176" y="18288"/>
                </a:lnTo>
                <a:close/>
              </a:path>
              <a:path w="1039495" h="1277620">
                <a:moveTo>
                  <a:pt x="1028700" y="950976"/>
                </a:moveTo>
                <a:lnTo>
                  <a:pt x="1027176" y="946404"/>
                </a:lnTo>
                <a:lnTo>
                  <a:pt x="1022604" y="947928"/>
                </a:lnTo>
                <a:lnTo>
                  <a:pt x="1024128" y="952500"/>
                </a:lnTo>
                <a:lnTo>
                  <a:pt x="1028700" y="950976"/>
                </a:lnTo>
                <a:close/>
              </a:path>
              <a:path w="1039495" h="1277620">
                <a:moveTo>
                  <a:pt x="1037844" y="947928"/>
                </a:moveTo>
                <a:lnTo>
                  <a:pt x="1036320" y="943356"/>
                </a:lnTo>
                <a:lnTo>
                  <a:pt x="1031735" y="944880"/>
                </a:lnTo>
                <a:lnTo>
                  <a:pt x="1033272" y="949452"/>
                </a:lnTo>
                <a:lnTo>
                  <a:pt x="1037844" y="947928"/>
                </a:lnTo>
                <a:close/>
              </a:path>
              <a:path w="1039495" h="1277620">
                <a:moveTo>
                  <a:pt x="1039368" y="3035"/>
                </a:moveTo>
                <a:lnTo>
                  <a:pt x="1034783" y="0"/>
                </a:lnTo>
                <a:lnTo>
                  <a:pt x="1025652" y="10668"/>
                </a:lnTo>
                <a:lnTo>
                  <a:pt x="1030224" y="13716"/>
                </a:lnTo>
                <a:lnTo>
                  <a:pt x="1039368" y="30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 txBox="1"/>
          <p:nvPr/>
        </p:nvSpPr>
        <p:spPr>
          <a:xfrm>
            <a:off x="3515359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184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7246111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185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15359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186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5543" y="1354723"/>
            <a:ext cx="3321050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40" dirty="0">
                <a:latin typeface="Calibri"/>
                <a:cs typeface="Calibri"/>
              </a:rPr>
              <a:t>Target</a:t>
            </a:r>
            <a:r>
              <a:rPr sz="1650" spc="-6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track</a:t>
            </a:r>
            <a:r>
              <a:rPr sz="1650" spc="-20" dirty="0">
                <a:latin typeface="Calibri"/>
                <a:cs typeface="Calibri"/>
              </a:rPr>
              <a:t> correlation</a:t>
            </a:r>
            <a:r>
              <a:rPr sz="1650" spc="-3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and</a:t>
            </a:r>
            <a:r>
              <a:rPr sz="1650" spc="-11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association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0623" y="193547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39" y="1836220"/>
            <a:ext cx="302133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All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observations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site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on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boundary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of </a:t>
            </a:r>
            <a:r>
              <a:rPr sz="1250" dirty="0">
                <a:latin typeface="Calibri"/>
                <a:cs typeface="Calibri"/>
              </a:rPr>
              <a:t>tracking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gate</a:t>
            </a:r>
            <a:r>
              <a:rPr sz="1250" spc="-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must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correlate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that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track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0623" y="2616707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5939" y="2517448"/>
            <a:ext cx="2849245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Each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observation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compared with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all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track </a:t>
            </a:r>
            <a:r>
              <a:rPr sz="1250" spc="-10" dirty="0">
                <a:latin typeface="Calibri"/>
                <a:cs typeface="Calibri"/>
              </a:rPr>
              <a:t>files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0623" y="3297935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5239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5939" y="3198676"/>
            <a:ext cx="2845435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Perhaps,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observation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correlated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 </a:t>
            </a:r>
            <a:r>
              <a:rPr sz="1250" spc="-25" dirty="0">
                <a:latin typeface="Calibri"/>
                <a:cs typeface="Calibri"/>
              </a:rPr>
              <a:t>one </a:t>
            </a:r>
            <a:r>
              <a:rPr sz="1250" dirty="0">
                <a:latin typeface="Calibri"/>
                <a:cs typeface="Calibri"/>
              </a:rPr>
              <a:t>track</a:t>
            </a:r>
            <a:r>
              <a:rPr sz="1250" spc="-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files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,several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tracks</a:t>
            </a:r>
            <a:r>
              <a:rPr sz="1250" spc="-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or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no</a:t>
            </a:r>
            <a:r>
              <a:rPr sz="1250" spc="-4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tracks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46111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187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08067" y="1293762"/>
            <a:ext cx="2259965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spc="-25" dirty="0">
                <a:latin typeface="Calibri"/>
                <a:cs typeface="Calibri"/>
              </a:rPr>
              <a:t>Tracking</a:t>
            </a:r>
            <a:r>
              <a:rPr sz="1650" spc="-3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Ambiguity</a:t>
            </a:r>
            <a:r>
              <a:rPr sz="1650" spc="-13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Results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1376" y="2170176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5907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266691" y="2070916"/>
            <a:ext cx="2910840" cy="415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If</a:t>
            </a:r>
            <a:r>
              <a:rPr sz="1250" spc="3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observation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correlates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more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one </a:t>
            </a:r>
            <a:r>
              <a:rPr sz="1250" dirty="0">
                <a:latin typeface="Calibri"/>
                <a:cs typeface="Calibri"/>
              </a:rPr>
              <a:t>track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files,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tracking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ambiguity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appear.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51376" y="2846831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8" y="39623"/>
                </a:moveTo>
                <a:lnTo>
                  <a:pt x="15240" y="39623"/>
                </a:lnTo>
                <a:lnTo>
                  <a:pt x="10668" y="38099"/>
                </a:lnTo>
                <a:lnTo>
                  <a:pt x="6096" y="33527"/>
                </a:lnTo>
                <a:lnTo>
                  <a:pt x="3048" y="30479"/>
                </a:lnTo>
                <a:lnTo>
                  <a:pt x="0" y="25907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5240" y="0"/>
                </a:lnTo>
                <a:lnTo>
                  <a:pt x="25908" y="0"/>
                </a:lnTo>
                <a:lnTo>
                  <a:pt x="30480" y="1523"/>
                </a:lnTo>
                <a:lnTo>
                  <a:pt x="38100" y="9143"/>
                </a:lnTo>
                <a:lnTo>
                  <a:pt x="39624" y="13715"/>
                </a:lnTo>
                <a:lnTo>
                  <a:pt x="39624" y="25907"/>
                </a:lnTo>
                <a:lnTo>
                  <a:pt x="38100" y="30479"/>
                </a:lnTo>
                <a:lnTo>
                  <a:pt x="30480" y="38099"/>
                </a:lnTo>
                <a:lnTo>
                  <a:pt x="25908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29532" y="2708188"/>
            <a:ext cx="2688590" cy="73152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440"/>
              </a:spcBef>
            </a:pPr>
            <a:r>
              <a:rPr sz="1250" spc="-20" dirty="0">
                <a:latin typeface="Calibri"/>
                <a:cs typeface="Calibri"/>
              </a:rPr>
              <a:t>Two</a:t>
            </a:r>
            <a:r>
              <a:rPr sz="1250" dirty="0">
                <a:latin typeface="Calibri"/>
                <a:cs typeface="Calibri"/>
              </a:rPr>
              <a:t> reasons cause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this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result:</a:t>
            </a:r>
            <a:endParaRPr sz="1250">
              <a:latin typeface="Calibri"/>
              <a:cs typeface="Calibri"/>
            </a:endParaRPr>
          </a:p>
          <a:p>
            <a:pPr marL="149860" indent="-137160">
              <a:lnSpc>
                <a:spcPct val="100000"/>
              </a:lnSpc>
              <a:spcBef>
                <a:spcPts val="350"/>
              </a:spcBef>
              <a:buAutoNum type="arabicPlain"/>
              <a:tabLst>
                <a:tab pos="149860" algn="l"/>
              </a:tabLst>
            </a:pPr>
            <a:r>
              <a:rPr sz="1250" dirty="0">
                <a:latin typeface="Calibri"/>
                <a:cs typeface="Calibri"/>
              </a:rPr>
              <a:t>several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targets site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same </a:t>
            </a:r>
            <a:r>
              <a:rPr sz="1250" spc="-20" dirty="0">
                <a:latin typeface="Calibri"/>
                <a:cs typeface="Calibri"/>
              </a:rPr>
              <a:t>gate</a:t>
            </a:r>
            <a:endParaRPr sz="1250">
              <a:latin typeface="Calibri"/>
              <a:cs typeface="Calibri"/>
            </a:endParaRPr>
          </a:p>
          <a:p>
            <a:pPr marL="149860" indent="-137160">
              <a:lnSpc>
                <a:spcPct val="100000"/>
              </a:lnSpc>
              <a:spcBef>
                <a:spcPts val="359"/>
              </a:spcBef>
              <a:buAutoNum type="arabicPlain"/>
              <a:tabLst>
                <a:tab pos="149860" algn="l"/>
              </a:tabLst>
            </a:pPr>
            <a:r>
              <a:rPr sz="1250" dirty="0">
                <a:latin typeface="Calibri"/>
                <a:cs typeface="Calibri"/>
              </a:rPr>
              <a:t>several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gates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overlap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on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single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8944" y="6228475"/>
            <a:ext cx="2141855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dirty="0">
                <a:latin typeface="Calibri"/>
                <a:cs typeface="Calibri"/>
              </a:rPr>
              <a:t>How</a:t>
            </a:r>
            <a:r>
              <a:rPr sz="1650" spc="-35" dirty="0">
                <a:latin typeface="Calibri"/>
                <a:cs typeface="Calibri"/>
              </a:rPr>
              <a:t> To</a:t>
            </a:r>
            <a:r>
              <a:rPr sz="1650" spc="-75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Solve</a:t>
            </a:r>
            <a:r>
              <a:rPr sz="1650" spc="-12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Ambiguity?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0623" y="6809232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98780" y="6709972"/>
            <a:ext cx="2842895" cy="650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785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If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system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designed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so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that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an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operator </a:t>
            </a:r>
            <a:r>
              <a:rPr sz="1250" dirty="0">
                <a:latin typeface="Calibri"/>
                <a:cs typeface="Calibri"/>
              </a:rPr>
              <a:t>initiate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tracks,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then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solution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delete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250" spc="-10" dirty="0">
                <a:latin typeface="Calibri"/>
                <a:cs typeface="Calibri"/>
              </a:rPr>
              <a:t>track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6051" y="7712964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5051"/>
                </a:lnTo>
                <a:lnTo>
                  <a:pt x="1523" y="30479"/>
                </a:lnTo>
                <a:lnTo>
                  <a:pt x="0" y="25907"/>
                </a:lnTo>
                <a:lnTo>
                  <a:pt x="0" y="15239"/>
                </a:lnTo>
                <a:lnTo>
                  <a:pt x="1523" y="10667"/>
                </a:lnTo>
                <a:lnTo>
                  <a:pt x="6095" y="6095"/>
                </a:lnTo>
                <a:lnTo>
                  <a:pt x="15239" y="0"/>
                </a:lnTo>
                <a:lnTo>
                  <a:pt x="25907" y="0"/>
                </a:lnTo>
                <a:lnTo>
                  <a:pt x="30479" y="3047"/>
                </a:lnTo>
                <a:lnTo>
                  <a:pt x="38099" y="10667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35939" y="7613705"/>
            <a:ext cx="2809875" cy="4191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4000"/>
              </a:lnSpc>
              <a:spcBef>
                <a:spcPts val="70"/>
              </a:spcBef>
              <a:tabLst>
                <a:tab pos="467995" algn="l"/>
              </a:tabLst>
            </a:pPr>
            <a:r>
              <a:rPr sz="1250" dirty="0">
                <a:latin typeface="Calibri"/>
                <a:cs typeface="Calibri"/>
              </a:rPr>
              <a:t>But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for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 automatic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systems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,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solving </a:t>
            </a:r>
            <a:r>
              <a:rPr sz="1250" spc="-25" dirty="0">
                <a:latin typeface="Calibri"/>
                <a:cs typeface="Calibri"/>
              </a:rPr>
              <a:t>by</a:t>
            </a:r>
            <a:r>
              <a:rPr sz="1250" dirty="0">
                <a:latin typeface="Calibri"/>
                <a:cs typeface="Calibri"/>
              </a:rPr>
              <a:t>	maintain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software</a:t>
            </a:r>
            <a:r>
              <a:rPr sz="1250" spc="-1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rules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66691" y="6103507"/>
            <a:ext cx="2985770" cy="963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7480">
              <a:lnSpc>
                <a:spcPts val="1975"/>
              </a:lnSpc>
              <a:spcBef>
                <a:spcPts val="90"/>
              </a:spcBef>
            </a:pPr>
            <a:r>
              <a:rPr sz="1650" dirty="0">
                <a:latin typeface="Calibri"/>
                <a:cs typeface="Calibri"/>
              </a:rPr>
              <a:t>Target</a:t>
            </a:r>
            <a:r>
              <a:rPr sz="1650" spc="-6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track</a:t>
            </a:r>
            <a:r>
              <a:rPr sz="1650" spc="-7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initiation</a:t>
            </a:r>
            <a:r>
              <a:rPr sz="1650" spc="-6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and</a:t>
            </a:r>
            <a:r>
              <a:rPr sz="1650" spc="-85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track</a:t>
            </a:r>
            <a:endParaRPr sz="1650">
              <a:latin typeface="Calibri"/>
              <a:cs typeface="Calibri"/>
            </a:endParaRPr>
          </a:p>
          <a:p>
            <a:pPr marL="1351915">
              <a:lnSpc>
                <a:spcPts val="1975"/>
              </a:lnSpc>
            </a:pPr>
            <a:r>
              <a:rPr sz="1650" dirty="0">
                <a:latin typeface="Calibri"/>
                <a:cs typeface="Calibri"/>
              </a:rPr>
              <a:t>file</a:t>
            </a:r>
            <a:r>
              <a:rPr sz="1650" spc="34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generation</a:t>
            </a:r>
            <a:endParaRPr sz="1650">
              <a:latin typeface="Calibri"/>
              <a:cs typeface="Calibri"/>
            </a:endParaRPr>
          </a:p>
          <a:p>
            <a:pPr marL="12700" marR="5080">
              <a:lnSpc>
                <a:spcPts val="1280"/>
              </a:lnSpc>
              <a:spcBef>
                <a:spcPts val="900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track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file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initiated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acquisition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gate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is </a:t>
            </a:r>
            <a:r>
              <a:rPr sz="1200" spc="-10" dirty="0">
                <a:latin typeface="Calibri"/>
                <a:cs typeface="Calibri"/>
              </a:rPr>
              <a:t>generated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51376" y="678789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4" y="38099"/>
                </a:moveTo>
                <a:lnTo>
                  <a:pt x="13716" y="38099"/>
                </a:lnTo>
                <a:lnTo>
                  <a:pt x="10668" y="36575"/>
                </a:lnTo>
                <a:lnTo>
                  <a:pt x="6096" y="33527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6096" y="6095"/>
                </a:lnTo>
                <a:lnTo>
                  <a:pt x="10668" y="3047"/>
                </a:lnTo>
                <a:lnTo>
                  <a:pt x="13716" y="0"/>
                </a:lnTo>
                <a:lnTo>
                  <a:pt x="24384" y="0"/>
                </a:lnTo>
                <a:lnTo>
                  <a:pt x="33528" y="6095"/>
                </a:lnTo>
                <a:lnTo>
                  <a:pt x="36576" y="9143"/>
                </a:lnTo>
                <a:lnTo>
                  <a:pt x="38100" y="13715"/>
                </a:lnTo>
                <a:lnTo>
                  <a:pt x="38100" y="24383"/>
                </a:lnTo>
                <a:lnTo>
                  <a:pt x="36576" y="28955"/>
                </a:lnTo>
                <a:lnTo>
                  <a:pt x="33528" y="33527"/>
                </a:lnTo>
                <a:lnTo>
                  <a:pt x="28956" y="36575"/>
                </a:lnTo>
                <a:lnTo>
                  <a:pt x="2438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51376" y="736549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4" y="38099"/>
                </a:moveTo>
                <a:lnTo>
                  <a:pt x="13716" y="38099"/>
                </a:lnTo>
                <a:lnTo>
                  <a:pt x="10668" y="35051"/>
                </a:lnTo>
                <a:lnTo>
                  <a:pt x="6096" y="32003"/>
                </a:lnTo>
                <a:lnTo>
                  <a:pt x="3048" y="27431"/>
                </a:lnTo>
                <a:lnTo>
                  <a:pt x="0" y="24383"/>
                </a:lnTo>
                <a:lnTo>
                  <a:pt x="0" y="13715"/>
                </a:lnTo>
                <a:lnTo>
                  <a:pt x="6096" y="4571"/>
                </a:lnTo>
                <a:lnTo>
                  <a:pt x="10668" y="1523"/>
                </a:lnTo>
                <a:lnTo>
                  <a:pt x="13716" y="0"/>
                </a:lnTo>
                <a:lnTo>
                  <a:pt x="24384" y="0"/>
                </a:lnTo>
                <a:lnTo>
                  <a:pt x="28956" y="1523"/>
                </a:lnTo>
                <a:lnTo>
                  <a:pt x="33528" y="4571"/>
                </a:lnTo>
                <a:lnTo>
                  <a:pt x="36576" y="9143"/>
                </a:lnTo>
                <a:lnTo>
                  <a:pt x="38100" y="13715"/>
                </a:lnTo>
                <a:lnTo>
                  <a:pt x="38100" y="24383"/>
                </a:lnTo>
                <a:lnTo>
                  <a:pt x="36576" y="27431"/>
                </a:lnTo>
                <a:lnTo>
                  <a:pt x="33528" y="32003"/>
                </a:lnTo>
                <a:lnTo>
                  <a:pt x="2438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266691" y="7273832"/>
            <a:ext cx="229552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50" dirty="0">
                <a:latin typeface="Calibri"/>
                <a:cs typeface="Calibri"/>
              </a:rPr>
              <a:t>Track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file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store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gate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51376" y="778916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4" y="38099"/>
                </a:moveTo>
                <a:lnTo>
                  <a:pt x="13716" y="38099"/>
                </a:lnTo>
                <a:lnTo>
                  <a:pt x="10668" y="36575"/>
                </a:lnTo>
                <a:lnTo>
                  <a:pt x="6096" y="33527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6096" y="6095"/>
                </a:lnTo>
                <a:lnTo>
                  <a:pt x="10668" y="3047"/>
                </a:lnTo>
                <a:lnTo>
                  <a:pt x="13716" y="0"/>
                </a:lnTo>
                <a:lnTo>
                  <a:pt x="24384" y="0"/>
                </a:lnTo>
                <a:lnTo>
                  <a:pt x="33528" y="6095"/>
                </a:lnTo>
                <a:lnTo>
                  <a:pt x="36576" y="9143"/>
                </a:lnTo>
                <a:lnTo>
                  <a:pt x="38100" y="13715"/>
                </a:lnTo>
                <a:lnTo>
                  <a:pt x="38100" y="24383"/>
                </a:lnTo>
                <a:lnTo>
                  <a:pt x="36576" y="28955"/>
                </a:lnTo>
                <a:lnTo>
                  <a:pt x="33528" y="33527"/>
                </a:lnTo>
                <a:lnTo>
                  <a:pt x="28956" y="36575"/>
                </a:lnTo>
                <a:lnTo>
                  <a:pt x="2438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266691" y="7697504"/>
            <a:ext cx="2774315" cy="3714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1280"/>
              </a:lnSpc>
              <a:spcBef>
                <a:spcPts val="270"/>
              </a:spcBef>
            </a:pPr>
            <a:r>
              <a:rPr sz="1200" spc="-10" dirty="0">
                <a:latin typeface="Calibri"/>
                <a:cs typeface="Calibri"/>
              </a:rPr>
              <a:t>Each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track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file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occupies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digital computer's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high-speed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memory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151376" y="8366759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4" y="38099"/>
                </a:moveTo>
                <a:lnTo>
                  <a:pt x="13716" y="38099"/>
                </a:lnTo>
                <a:lnTo>
                  <a:pt x="10668" y="36575"/>
                </a:lnTo>
                <a:lnTo>
                  <a:pt x="6096" y="32003"/>
                </a:lnTo>
                <a:lnTo>
                  <a:pt x="3048" y="28955"/>
                </a:lnTo>
                <a:lnTo>
                  <a:pt x="0" y="24383"/>
                </a:lnTo>
                <a:lnTo>
                  <a:pt x="0" y="13715"/>
                </a:lnTo>
                <a:lnTo>
                  <a:pt x="3048" y="9143"/>
                </a:lnTo>
                <a:lnTo>
                  <a:pt x="10668" y="1523"/>
                </a:lnTo>
                <a:lnTo>
                  <a:pt x="13716" y="0"/>
                </a:lnTo>
                <a:lnTo>
                  <a:pt x="24384" y="0"/>
                </a:lnTo>
                <a:lnTo>
                  <a:pt x="28956" y="1523"/>
                </a:lnTo>
                <a:lnTo>
                  <a:pt x="36576" y="9143"/>
                </a:lnTo>
                <a:lnTo>
                  <a:pt x="38100" y="13715"/>
                </a:lnTo>
                <a:lnTo>
                  <a:pt x="38100" y="24383"/>
                </a:lnTo>
                <a:lnTo>
                  <a:pt x="36576" y="28955"/>
                </a:lnTo>
                <a:lnTo>
                  <a:pt x="28956" y="36575"/>
                </a:lnTo>
                <a:lnTo>
                  <a:pt x="2438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266691" y="8275101"/>
            <a:ext cx="1277620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latin typeface="Calibri"/>
                <a:cs typeface="Calibri"/>
              </a:rPr>
              <a:t>Cont.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refreshed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15359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188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46111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189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7256" y="1200799"/>
            <a:ext cx="3122930" cy="128460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100455" marR="5080" indent="-1088390">
              <a:lnSpc>
                <a:spcPts val="1970"/>
              </a:lnSpc>
              <a:spcBef>
                <a:spcPts val="165"/>
              </a:spcBef>
            </a:pPr>
            <a:r>
              <a:rPr sz="1650" spc="-30" dirty="0">
                <a:latin typeface="Calibri"/>
                <a:cs typeface="Calibri"/>
              </a:rPr>
              <a:t>Track</a:t>
            </a:r>
            <a:r>
              <a:rPr sz="1650" spc="-4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gate</a:t>
            </a:r>
            <a:r>
              <a:rPr sz="1650" spc="-1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prediction,</a:t>
            </a:r>
            <a:r>
              <a:rPr sz="1650" spc="-30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smoothing</a:t>
            </a:r>
            <a:r>
              <a:rPr sz="1650" spc="-190" dirty="0">
                <a:latin typeface="Calibri"/>
                <a:cs typeface="Calibri"/>
              </a:rPr>
              <a:t> </a:t>
            </a:r>
            <a:r>
              <a:rPr sz="1650" spc="-25" dirty="0">
                <a:latin typeface="Calibri"/>
                <a:cs typeface="Calibri"/>
              </a:rPr>
              <a:t>and </a:t>
            </a:r>
            <a:r>
              <a:rPr sz="1650" spc="-10" dirty="0">
                <a:latin typeface="Calibri"/>
                <a:cs typeface="Calibri"/>
              </a:rPr>
              <a:t>positioning</a:t>
            </a:r>
            <a:endParaRPr sz="165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  <a:spcBef>
                <a:spcPts val="869"/>
              </a:spcBef>
              <a:tabLst>
                <a:tab pos="704215" algn="l"/>
                <a:tab pos="1935480" algn="l"/>
              </a:tabLst>
            </a:pPr>
            <a:r>
              <a:rPr sz="1250" dirty="0">
                <a:latin typeface="Calibri"/>
                <a:cs typeface="Calibri"/>
              </a:rPr>
              <a:t>-</a:t>
            </a:r>
            <a:r>
              <a:rPr sz="1250" spc="-10" dirty="0">
                <a:latin typeface="Calibri"/>
                <a:cs typeface="Calibri"/>
              </a:rPr>
              <a:t>Error</a:t>
            </a:r>
            <a:r>
              <a:rPr sz="1250" dirty="0">
                <a:latin typeface="Calibri"/>
                <a:cs typeface="Calibri"/>
              </a:rPr>
              <a:t>	</a:t>
            </a:r>
            <a:r>
              <a:rPr sz="1250" spc="-10" dirty="0">
                <a:latin typeface="Calibri"/>
                <a:cs typeface="Calibri"/>
              </a:rPr>
              <a:t>Repositioning</a:t>
            </a:r>
            <a:r>
              <a:rPr sz="1250" dirty="0">
                <a:latin typeface="Calibri"/>
                <a:cs typeface="Calibri"/>
              </a:rPr>
              <a:t>	</a:t>
            </a:r>
            <a:r>
              <a:rPr sz="1250" spc="-10" dirty="0">
                <a:latin typeface="Calibri"/>
                <a:cs typeface="Calibri"/>
              </a:rPr>
              <a:t>Smoothing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125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sz="1250" dirty="0">
                <a:latin typeface="Calibri"/>
                <a:cs typeface="Calibri"/>
              </a:rPr>
              <a:t>-The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system </a:t>
            </a:r>
            <a:r>
              <a:rPr sz="1250" dirty="0">
                <a:latin typeface="Calibri"/>
                <a:cs typeface="Calibri"/>
              </a:rPr>
              <a:t>lagged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6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8780" y="2712520"/>
            <a:ext cx="1990089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dirty="0">
                <a:latin typeface="Calibri"/>
                <a:cs typeface="Calibri"/>
              </a:rPr>
              <a:t>-The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system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leading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7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target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8780" y="3128810"/>
            <a:ext cx="3162300" cy="4552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2799"/>
              </a:lnSpc>
              <a:spcBef>
                <a:spcPts val="90"/>
              </a:spcBef>
            </a:pPr>
            <a:r>
              <a:rPr sz="1250" dirty="0">
                <a:latin typeface="Calibri"/>
                <a:cs typeface="Calibri"/>
              </a:rPr>
              <a:t>-smoothing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completed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comparing </a:t>
            </a:r>
            <a:r>
              <a:rPr sz="1250" dirty="0">
                <a:latin typeface="Calibri"/>
                <a:cs typeface="Calibri"/>
              </a:rPr>
              <a:t>predicted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parameters</a:t>
            </a:r>
            <a:r>
              <a:rPr sz="1250" spc="-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observed </a:t>
            </a:r>
            <a:r>
              <a:rPr sz="1250" spc="-10" dirty="0">
                <a:latin typeface="Calibri"/>
                <a:cs typeface="Calibri"/>
              </a:rPr>
              <a:t>parameters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2967" y="2087879"/>
            <a:ext cx="203200" cy="30480"/>
          </a:xfrm>
          <a:custGeom>
            <a:avLst/>
            <a:gdLst/>
            <a:ahLst/>
            <a:cxnLst/>
            <a:rect l="l" t="t" r="r" b="b"/>
            <a:pathLst>
              <a:path w="203200" h="30480">
                <a:moveTo>
                  <a:pt x="202704" y="15252"/>
                </a:moveTo>
                <a:lnTo>
                  <a:pt x="198132" y="12192"/>
                </a:lnTo>
                <a:lnTo>
                  <a:pt x="172212" y="0"/>
                </a:lnTo>
                <a:lnTo>
                  <a:pt x="172212" y="12192"/>
                </a:lnTo>
                <a:lnTo>
                  <a:pt x="0" y="12192"/>
                </a:lnTo>
                <a:lnTo>
                  <a:pt x="0" y="18288"/>
                </a:lnTo>
                <a:lnTo>
                  <a:pt x="172212" y="18288"/>
                </a:lnTo>
                <a:lnTo>
                  <a:pt x="172212" y="30480"/>
                </a:lnTo>
                <a:lnTo>
                  <a:pt x="198132" y="18288"/>
                </a:lnTo>
                <a:lnTo>
                  <a:pt x="202704" y="152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50948" y="2069591"/>
            <a:ext cx="288290" cy="48895"/>
          </a:xfrm>
          <a:custGeom>
            <a:avLst/>
            <a:gdLst/>
            <a:ahLst/>
            <a:cxnLst/>
            <a:rect l="l" t="t" r="r" b="b"/>
            <a:pathLst>
              <a:path w="288289" h="48894">
                <a:moveTo>
                  <a:pt x="288023" y="33540"/>
                </a:moveTo>
                <a:lnTo>
                  <a:pt x="283451" y="30480"/>
                </a:lnTo>
                <a:lnTo>
                  <a:pt x="257543" y="18288"/>
                </a:lnTo>
                <a:lnTo>
                  <a:pt x="257543" y="30480"/>
                </a:lnTo>
                <a:lnTo>
                  <a:pt x="115112" y="30480"/>
                </a:lnTo>
                <a:lnTo>
                  <a:pt x="108191" y="0"/>
                </a:lnTo>
                <a:lnTo>
                  <a:pt x="85331" y="19824"/>
                </a:lnTo>
                <a:lnTo>
                  <a:pt x="109004" y="30480"/>
                </a:lnTo>
                <a:lnTo>
                  <a:pt x="0" y="30480"/>
                </a:lnTo>
                <a:lnTo>
                  <a:pt x="0" y="36576"/>
                </a:lnTo>
                <a:lnTo>
                  <a:pt x="257543" y="36576"/>
                </a:lnTo>
                <a:lnTo>
                  <a:pt x="257543" y="48768"/>
                </a:lnTo>
                <a:lnTo>
                  <a:pt x="283451" y="36576"/>
                </a:lnTo>
                <a:lnTo>
                  <a:pt x="288023" y="335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85388" y="3774555"/>
            <a:ext cx="18351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675" spc="-82" baseline="6172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450" spc="-55" dirty="0">
                <a:solidFill>
                  <a:srgbClr val="878787"/>
                </a:solidFill>
                <a:latin typeface="Arial MT"/>
                <a:cs typeface="Arial MT"/>
              </a:rPr>
              <a:t>1</a:t>
            </a:r>
            <a:r>
              <a:rPr sz="675" spc="-82" baseline="6172" dirty="0">
                <a:solidFill>
                  <a:srgbClr val="878787"/>
                </a:solidFill>
                <a:latin typeface="Calibri"/>
                <a:cs typeface="Calibri"/>
              </a:rPr>
              <a:t>8</a:t>
            </a:r>
            <a:r>
              <a:rPr sz="450" spc="-55" dirty="0">
                <a:solidFill>
                  <a:srgbClr val="878787"/>
                </a:solidFill>
                <a:latin typeface="Arial MT"/>
                <a:cs typeface="Arial MT"/>
              </a:rPr>
              <a:t>9</a:t>
            </a:r>
            <a:r>
              <a:rPr sz="675" spc="-82" baseline="6172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450" spc="-55" dirty="0">
                <a:solidFill>
                  <a:srgbClr val="878787"/>
                </a:solidFill>
                <a:latin typeface="Arial MT"/>
                <a:cs typeface="Arial MT"/>
              </a:rPr>
              <a:t>0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78755" y="1354723"/>
            <a:ext cx="1942464" cy="275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50" dirty="0">
                <a:latin typeface="Calibri"/>
                <a:cs typeface="Calibri"/>
              </a:rPr>
              <a:t>TWS</a:t>
            </a:r>
            <a:r>
              <a:rPr sz="1650" spc="-20" dirty="0">
                <a:latin typeface="Calibri"/>
                <a:cs typeface="Calibri"/>
              </a:rPr>
              <a:t> </a:t>
            </a:r>
            <a:r>
              <a:rPr sz="1650" spc="-35" dirty="0">
                <a:latin typeface="Calibri"/>
                <a:cs typeface="Calibri"/>
              </a:rPr>
              <a:t>System</a:t>
            </a:r>
            <a:r>
              <a:rPr sz="1650" spc="-114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Operation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009644" y="1940051"/>
            <a:ext cx="3462654" cy="1821180"/>
            <a:chOff x="4009644" y="1940051"/>
            <a:chExt cx="3462654" cy="1821180"/>
          </a:xfrm>
        </p:grpSpPr>
        <p:sp>
          <p:nvSpPr>
            <p:cNvPr id="10" name="object 10"/>
            <p:cNvSpPr/>
            <p:nvPr/>
          </p:nvSpPr>
          <p:spPr>
            <a:xfrm>
              <a:off x="4009631" y="1940051"/>
              <a:ext cx="3348354" cy="1632585"/>
            </a:xfrm>
            <a:custGeom>
              <a:avLst/>
              <a:gdLst/>
              <a:ahLst/>
              <a:cxnLst/>
              <a:rect l="l" t="t" r="r" b="b"/>
              <a:pathLst>
                <a:path w="3348354" h="1632585">
                  <a:moveTo>
                    <a:pt x="597408" y="1261884"/>
                  </a:moveTo>
                  <a:lnTo>
                    <a:pt x="595884" y="1261884"/>
                  </a:lnTo>
                  <a:lnTo>
                    <a:pt x="595884" y="1258824"/>
                  </a:lnTo>
                  <a:lnTo>
                    <a:pt x="585216" y="1258824"/>
                  </a:lnTo>
                  <a:lnTo>
                    <a:pt x="585216" y="1267968"/>
                  </a:lnTo>
                  <a:lnTo>
                    <a:pt x="585216" y="1531632"/>
                  </a:lnTo>
                  <a:lnTo>
                    <a:pt x="25908" y="1531632"/>
                  </a:lnTo>
                  <a:lnTo>
                    <a:pt x="25908" y="1267968"/>
                  </a:lnTo>
                  <a:lnTo>
                    <a:pt x="585216" y="1267968"/>
                  </a:lnTo>
                  <a:lnTo>
                    <a:pt x="585216" y="1258824"/>
                  </a:lnTo>
                  <a:lnTo>
                    <a:pt x="24384" y="1258824"/>
                  </a:lnTo>
                  <a:lnTo>
                    <a:pt x="24384" y="1533144"/>
                  </a:lnTo>
                  <a:lnTo>
                    <a:pt x="19837" y="1533156"/>
                  </a:lnTo>
                  <a:lnTo>
                    <a:pt x="24384" y="1533144"/>
                  </a:lnTo>
                  <a:lnTo>
                    <a:pt x="24384" y="1258824"/>
                  </a:lnTo>
                  <a:lnTo>
                    <a:pt x="15240" y="1258824"/>
                  </a:lnTo>
                  <a:lnTo>
                    <a:pt x="15240" y="1540764"/>
                  </a:lnTo>
                  <a:lnTo>
                    <a:pt x="595884" y="1540764"/>
                  </a:lnTo>
                  <a:lnTo>
                    <a:pt x="595884" y="1537716"/>
                  </a:lnTo>
                  <a:lnTo>
                    <a:pt x="597408" y="1537716"/>
                  </a:lnTo>
                  <a:lnTo>
                    <a:pt x="597408" y="1261884"/>
                  </a:lnTo>
                  <a:close/>
                </a:path>
                <a:path w="3348354" h="1632585">
                  <a:moveTo>
                    <a:pt x="661416" y="56400"/>
                  </a:moveTo>
                  <a:lnTo>
                    <a:pt x="659892" y="56400"/>
                  </a:lnTo>
                  <a:lnTo>
                    <a:pt x="659892" y="53340"/>
                  </a:lnTo>
                  <a:lnTo>
                    <a:pt x="649224" y="53340"/>
                  </a:lnTo>
                  <a:lnTo>
                    <a:pt x="649224" y="62496"/>
                  </a:lnTo>
                  <a:lnTo>
                    <a:pt x="649224" y="365772"/>
                  </a:lnTo>
                  <a:lnTo>
                    <a:pt x="9156" y="365772"/>
                  </a:lnTo>
                  <a:lnTo>
                    <a:pt x="4584" y="365772"/>
                  </a:lnTo>
                  <a:lnTo>
                    <a:pt x="9144" y="365760"/>
                  </a:lnTo>
                  <a:lnTo>
                    <a:pt x="9144" y="62496"/>
                  </a:lnTo>
                  <a:lnTo>
                    <a:pt x="649224" y="62496"/>
                  </a:lnTo>
                  <a:lnTo>
                    <a:pt x="649224" y="53340"/>
                  </a:lnTo>
                  <a:lnTo>
                    <a:pt x="9156" y="53340"/>
                  </a:lnTo>
                  <a:lnTo>
                    <a:pt x="9156" y="57912"/>
                  </a:lnTo>
                  <a:lnTo>
                    <a:pt x="4584" y="62484"/>
                  </a:lnTo>
                  <a:lnTo>
                    <a:pt x="9144" y="57912"/>
                  </a:lnTo>
                  <a:lnTo>
                    <a:pt x="9156" y="53340"/>
                  </a:lnTo>
                  <a:lnTo>
                    <a:pt x="0" y="53340"/>
                  </a:lnTo>
                  <a:lnTo>
                    <a:pt x="0" y="374904"/>
                  </a:lnTo>
                  <a:lnTo>
                    <a:pt x="659892" y="374904"/>
                  </a:lnTo>
                  <a:lnTo>
                    <a:pt x="659892" y="371868"/>
                  </a:lnTo>
                  <a:lnTo>
                    <a:pt x="661416" y="371868"/>
                  </a:lnTo>
                  <a:lnTo>
                    <a:pt x="661416" y="56400"/>
                  </a:lnTo>
                  <a:close/>
                </a:path>
                <a:path w="3348354" h="1632585">
                  <a:moveTo>
                    <a:pt x="1339596" y="1266456"/>
                  </a:moveTo>
                  <a:lnTo>
                    <a:pt x="1328928" y="1266456"/>
                  </a:lnTo>
                  <a:lnTo>
                    <a:pt x="1328928" y="1275600"/>
                  </a:lnTo>
                  <a:lnTo>
                    <a:pt x="1328928" y="1540776"/>
                  </a:lnTo>
                  <a:lnTo>
                    <a:pt x="827532" y="1540776"/>
                  </a:lnTo>
                  <a:lnTo>
                    <a:pt x="827532" y="1275600"/>
                  </a:lnTo>
                  <a:lnTo>
                    <a:pt x="1328928" y="1275600"/>
                  </a:lnTo>
                  <a:lnTo>
                    <a:pt x="1328928" y="1266456"/>
                  </a:lnTo>
                  <a:lnTo>
                    <a:pt x="816864" y="1266456"/>
                  </a:lnTo>
                  <a:lnTo>
                    <a:pt x="816864" y="1549920"/>
                  </a:lnTo>
                  <a:lnTo>
                    <a:pt x="1339596" y="1549920"/>
                  </a:lnTo>
                  <a:lnTo>
                    <a:pt x="1339596" y="1546860"/>
                  </a:lnTo>
                  <a:lnTo>
                    <a:pt x="1339596" y="1545348"/>
                  </a:lnTo>
                  <a:lnTo>
                    <a:pt x="1339596" y="1540776"/>
                  </a:lnTo>
                  <a:lnTo>
                    <a:pt x="1339596" y="1275600"/>
                  </a:lnTo>
                  <a:lnTo>
                    <a:pt x="1339596" y="1271028"/>
                  </a:lnTo>
                  <a:lnTo>
                    <a:pt x="1339596" y="1266456"/>
                  </a:lnTo>
                  <a:close/>
                </a:path>
                <a:path w="3348354" h="1632585">
                  <a:moveTo>
                    <a:pt x="1627644" y="559308"/>
                  </a:moveTo>
                  <a:lnTo>
                    <a:pt x="1626108" y="559308"/>
                  </a:lnTo>
                  <a:lnTo>
                    <a:pt x="1626108" y="554748"/>
                  </a:lnTo>
                  <a:lnTo>
                    <a:pt x="1615440" y="554748"/>
                  </a:lnTo>
                  <a:lnTo>
                    <a:pt x="1615440" y="565416"/>
                  </a:lnTo>
                  <a:lnTo>
                    <a:pt x="1615440" y="829068"/>
                  </a:lnTo>
                  <a:lnTo>
                    <a:pt x="1175016" y="829068"/>
                  </a:lnTo>
                  <a:lnTo>
                    <a:pt x="1175004" y="565416"/>
                  </a:lnTo>
                  <a:lnTo>
                    <a:pt x="1615440" y="565416"/>
                  </a:lnTo>
                  <a:lnTo>
                    <a:pt x="1615440" y="554748"/>
                  </a:lnTo>
                  <a:lnTo>
                    <a:pt x="1164336" y="554748"/>
                  </a:lnTo>
                  <a:lnTo>
                    <a:pt x="1164336" y="838212"/>
                  </a:lnTo>
                  <a:lnTo>
                    <a:pt x="1626108" y="838212"/>
                  </a:lnTo>
                  <a:lnTo>
                    <a:pt x="1626108" y="833640"/>
                  </a:lnTo>
                  <a:lnTo>
                    <a:pt x="1627644" y="833640"/>
                  </a:lnTo>
                  <a:lnTo>
                    <a:pt x="1627644" y="559308"/>
                  </a:lnTo>
                  <a:close/>
                </a:path>
                <a:path w="3348354" h="1632585">
                  <a:moveTo>
                    <a:pt x="1790712" y="219468"/>
                  </a:moveTo>
                  <a:lnTo>
                    <a:pt x="1783080" y="216408"/>
                  </a:lnTo>
                  <a:lnTo>
                    <a:pt x="1770900" y="209994"/>
                  </a:lnTo>
                  <a:lnTo>
                    <a:pt x="1770900" y="219468"/>
                  </a:lnTo>
                  <a:lnTo>
                    <a:pt x="1373124" y="429780"/>
                  </a:lnTo>
                  <a:lnTo>
                    <a:pt x="1371612" y="431292"/>
                  </a:lnTo>
                  <a:lnTo>
                    <a:pt x="1373124" y="429768"/>
                  </a:lnTo>
                  <a:lnTo>
                    <a:pt x="982980" y="224028"/>
                  </a:lnTo>
                  <a:lnTo>
                    <a:pt x="976896" y="219468"/>
                  </a:lnTo>
                  <a:lnTo>
                    <a:pt x="982980" y="216408"/>
                  </a:lnTo>
                  <a:lnTo>
                    <a:pt x="1373111" y="10680"/>
                  </a:lnTo>
                  <a:lnTo>
                    <a:pt x="1770900" y="219468"/>
                  </a:lnTo>
                  <a:lnTo>
                    <a:pt x="1770900" y="209994"/>
                  </a:lnTo>
                  <a:lnTo>
                    <a:pt x="1389900" y="9144"/>
                  </a:lnTo>
                  <a:lnTo>
                    <a:pt x="1373124" y="0"/>
                  </a:lnTo>
                  <a:lnTo>
                    <a:pt x="1372362" y="406"/>
                  </a:lnTo>
                  <a:lnTo>
                    <a:pt x="1372362" y="9918"/>
                  </a:lnTo>
                  <a:lnTo>
                    <a:pt x="1371600" y="9144"/>
                  </a:lnTo>
                  <a:lnTo>
                    <a:pt x="1372362" y="9918"/>
                  </a:lnTo>
                  <a:lnTo>
                    <a:pt x="1372362" y="406"/>
                  </a:lnTo>
                  <a:lnTo>
                    <a:pt x="957072" y="219456"/>
                  </a:lnTo>
                  <a:lnTo>
                    <a:pt x="1373124" y="440436"/>
                  </a:lnTo>
                  <a:lnTo>
                    <a:pt x="1389862" y="431304"/>
                  </a:lnTo>
                  <a:lnTo>
                    <a:pt x="1783080" y="224028"/>
                  </a:lnTo>
                  <a:lnTo>
                    <a:pt x="1790712" y="219468"/>
                  </a:lnTo>
                  <a:close/>
                </a:path>
                <a:path w="3348354" h="1632585">
                  <a:moveTo>
                    <a:pt x="2514612" y="978408"/>
                  </a:moveTo>
                  <a:lnTo>
                    <a:pt x="2052840" y="978408"/>
                  </a:lnTo>
                  <a:lnTo>
                    <a:pt x="2052840" y="1261872"/>
                  </a:lnTo>
                  <a:lnTo>
                    <a:pt x="2514612" y="1261872"/>
                  </a:lnTo>
                  <a:lnTo>
                    <a:pt x="2514612" y="1257300"/>
                  </a:lnTo>
                  <a:lnTo>
                    <a:pt x="2061984" y="1257300"/>
                  </a:lnTo>
                  <a:lnTo>
                    <a:pt x="2061984" y="1252740"/>
                  </a:lnTo>
                  <a:lnTo>
                    <a:pt x="2057425" y="1252740"/>
                  </a:lnTo>
                  <a:lnTo>
                    <a:pt x="2061984" y="1252728"/>
                  </a:lnTo>
                  <a:lnTo>
                    <a:pt x="2061984" y="987552"/>
                  </a:lnTo>
                  <a:lnTo>
                    <a:pt x="2057412" y="987552"/>
                  </a:lnTo>
                  <a:lnTo>
                    <a:pt x="2061984" y="982980"/>
                  </a:lnTo>
                  <a:lnTo>
                    <a:pt x="2514612" y="982980"/>
                  </a:lnTo>
                  <a:lnTo>
                    <a:pt x="2514612" y="978408"/>
                  </a:lnTo>
                  <a:close/>
                </a:path>
                <a:path w="3348354" h="1632585">
                  <a:moveTo>
                    <a:pt x="2691396" y="224028"/>
                  </a:moveTo>
                  <a:lnTo>
                    <a:pt x="2685300" y="220992"/>
                  </a:lnTo>
                  <a:lnTo>
                    <a:pt x="2673096" y="213817"/>
                  </a:lnTo>
                  <a:lnTo>
                    <a:pt x="2673096" y="224028"/>
                  </a:lnTo>
                  <a:lnTo>
                    <a:pt x="2351544" y="414528"/>
                  </a:lnTo>
                  <a:lnTo>
                    <a:pt x="2034552" y="228612"/>
                  </a:lnTo>
                  <a:lnTo>
                    <a:pt x="2022360" y="228612"/>
                  </a:lnTo>
                  <a:lnTo>
                    <a:pt x="2034540" y="228600"/>
                  </a:lnTo>
                  <a:lnTo>
                    <a:pt x="2028444" y="224028"/>
                  </a:lnTo>
                  <a:lnTo>
                    <a:pt x="2034540" y="220992"/>
                  </a:lnTo>
                  <a:lnTo>
                    <a:pt x="2351544" y="35064"/>
                  </a:lnTo>
                  <a:lnTo>
                    <a:pt x="2348496" y="33540"/>
                  </a:lnTo>
                  <a:lnTo>
                    <a:pt x="2351544" y="35064"/>
                  </a:lnTo>
                  <a:lnTo>
                    <a:pt x="2673096" y="224028"/>
                  </a:lnTo>
                  <a:lnTo>
                    <a:pt x="2673096" y="213817"/>
                  </a:lnTo>
                  <a:lnTo>
                    <a:pt x="2366784" y="33540"/>
                  </a:lnTo>
                  <a:lnTo>
                    <a:pt x="2351544" y="24396"/>
                  </a:lnTo>
                  <a:lnTo>
                    <a:pt x="2010168" y="224040"/>
                  </a:lnTo>
                  <a:lnTo>
                    <a:pt x="2351544" y="425208"/>
                  </a:lnTo>
                  <a:lnTo>
                    <a:pt x="2366784" y="416064"/>
                  </a:lnTo>
                  <a:lnTo>
                    <a:pt x="2685300" y="228600"/>
                  </a:lnTo>
                  <a:lnTo>
                    <a:pt x="2691396" y="224028"/>
                  </a:lnTo>
                  <a:close/>
                </a:path>
                <a:path w="3348354" h="1632585">
                  <a:moveTo>
                    <a:pt x="3261360" y="1386840"/>
                  </a:moveTo>
                  <a:lnTo>
                    <a:pt x="3255264" y="1383792"/>
                  </a:lnTo>
                  <a:lnTo>
                    <a:pt x="2904744" y="1150632"/>
                  </a:lnTo>
                  <a:lnTo>
                    <a:pt x="2894076" y="1150632"/>
                  </a:lnTo>
                  <a:lnTo>
                    <a:pt x="2891028" y="1152156"/>
                  </a:lnTo>
                  <a:lnTo>
                    <a:pt x="3244596" y="1386840"/>
                  </a:lnTo>
                  <a:lnTo>
                    <a:pt x="2891028" y="1620024"/>
                  </a:lnTo>
                  <a:lnTo>
                    <a:pt x="2887980" y="1623060"/>
                  </a:lnTo>
                  <a:lnTo>
                    <a:pt x="2891028" y="1620012"/>
                  </a:lnTo>
                  <a:lnTo>
                    <a:pt x="2542044" y="1389900"/>
                  </a:lnTo>
                  <a:lnTo>
                    <a:pt x="2537460" y="1386840"/>
                  </a:lnTo>
                  <a:lnTo>
                    <a:pt x="2542044" y="1383792"/>
                  </a:lnTo>
                  <a:lnTo>
                    <a:pt x="2891028" y="1152144"/>
                  </a:lnTo>
                  <a:lnTo>
                    <a:pt x="2887980" y="1150620"/>
                  </a:lnTo>
                  <a:lnTo>
                    <a:pt x="2904744" y="1150620"/>
                  </a:lnTo>
                  <a:lnTo>
                    <a:pt x="2891028" y="1141476"/>
                  </a:lnTo>
                  <a:lnTo>
                    <a:pt x="2520696" y="1386840"/>
                  </a:lnTo>
                  <a:lnTo>
                    <a:pt x="2891028" y="1632204"/>
                  </a:lnTo>
                  <a:lnTo>
                    <a:pt x="2904744" y="1623060"/>
                  </a:lnTo>
                  <a:lnTo>
                    <a:pt x="3255264" y="1389900"/>
                  </a:lnTo>
                  <a:lnTo>
                    <a:pt x="3261360" y="1386840"/>
                  </a:lnTo>
                  <a:close/>
                </a:path>
                <a:path w="3348354" h="1632585">
                  <a:moveTo>
                    <a:pt x="3348228" y="65532"/>
                  </a:moveTo>
                  <a:lnTo>
                    <a:pt x="3336048" y="65532"/>
                  </a:lnTo>
                  <a:lnTo>
                    <a:pt x="3336048" y="74688"/>
                  </a:lnTo>
                  <a:lnTo>
                    <a:pt x="3336048" y="338328"/>
                  </a:lnTo>
                  <a:lnTo>
                    <a:pt x="2895612" y="338328"/>
                  </a:lnTo>
                  <a:lnTo>
                    <a:pt x="2895612" y="339864"/>
                  </a:lnTo>
                  <a:lnTo>
                    <a:pt x="2891040" y="339864"/>
                  </a:lnTo>
                  <a:lnTo>
                    <a:pt x="2895600" y="339852"/>
                  </a:lnTo>
                  <a:lnTo>
                    <a:pt x="2895600" y="74688"/>
                  </a:lnTo>
                  <a:lnTo>
                    <a:pt x="3336048" y="74688"/>
                  </a:lnTo>
                  <a:lnTo>
                    <a:pt x="3336048" y="65532"/>
                  </a:lnTo>
                  <a:lnTo>
                    <a:pt x="2895612" y="65532"/>
                  </a:lnTo>
                  <a:lnTo>
                    <a:pt x="2895612" y="70104"/>
                  </a:lnTo>
                  <a:lnTo>
                    <a:pt x="2891040" y="74676"/>
                  </a:lnTo>
                  <a:lnTo>
                    <a:pt x="2895600" y="70104"/>
                  </a:lnTo>
                  <a:lnTo>
                    <a:pt x="2895612" y="65532"/>
                  </a:lnTo>
                  <a:lnTo>
                    <a:pt x="2886456" y="65532"/>
                  </a:lnTo>
                  <a:lnTo>
                    <a:pt x="2886456" y="348996"/>
                  </a:lnTo>
                  <a:lnTo>
                    <a:pt x="3348228" y="348996"/>
                  </a:lnTo>
                  <a:lnTo>
                    <a:pt x="3348228" y="344424"/>
                  </a:lnTo>
                  <a:lnTo>
                    <a:pt x="3348228" y="339864"/>
                  </a:lnTo>
                  <a:lnTo>
                    <a:pt x="3348228" y="74688"/>
                  </a:lnTo>
                  <a:lnTo>
                    <a:pt x="3348228" y="70104"/>
                  </a:lnTo>
                  <a:lnTo>
                    <a:pt x="3348228" y="65532"/>
                  </a:lnTo>
                  <a:close/>
                </a:path>
              </a:pathLst>
            </a:custGeom>
            <a:solidFill>
              <a:srgbClr val="3F44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09631" y="1993391"/>
              <a:ext cx="3462654" cy="1767839"/>
            </a:xfrm>
            <a:custGeom>
              <a:avLst/>
              <a:gdLst/>
              <a:ahLst/>
              <a:cxnLst/>
              <a:rect l="l" t="t" r="r" b="b"/>
              <a:pathLst>
                <a:path w="3462654" h="1767839">
                  <a:moveTo>
                    <a:pt x="317004" y="347484"/>
                  </a:moveTo>
                  <a:lnTo>
                    <a:pt x="304812" y="347484"/>
                  </a:lnTo>
                  <a:lnTo>
                    <a:pt x="304812" y="1207020"/>
                  </a:lnTo>
                  <a:lnTo>
                    <a:pt x="317004" y="1207020"/>
                  </a:lnTo>
                  <a:lnTo>
                    <a:pt x="317004" y="347484"/>
                  </a:lnTo>
                  <a:close/>
                </a:path>
                <a:path w="3462654" h="1767839">
                  <a:moveTo>
                    <a:pt x="661416" y="3060"/>
                  </a:moveTo>
                  <a:lnTo>
                    <a:pt x="659892" y="3060"/>
                  </a:lnTo>
                  <a:lnTo>
                    <a:pt x="659892" y="0"/>
                  </a:lnTo>
                  <a:lnTo>
                    <a:pt x="649224" y="0"/>
                  </a:lnTo>
                  <a:lnTo>
                    <a:pt x="649224" y="9156"/>
                  </a:lnTo>
                  <a:lnTo>
                    <a:pt x="649224" y="312432"/>
                  </a:lnTo>
                  <a:lnTo>
                    <a:pt x="9156" y="312432"/>
                  </a:lnTo>
                  <a:lnTo>
                    <a:pt x="4584" y="312432"/>
                  </a:lnTo>
                  <a:lnTo>
                    <a:pt x="9144" y="312420"/>
                  </a:lnTo>
                  <a:lnTo>
                    <a:pt x="9144" y="9156"/>
                  </a:lnTo>
                  <a:lnTo>
                    <a:pt x="649224" y="9156"/>
                  </a:lnTo>
                  <a:lnTo>
                    <a:pt x="649224" y="0"/>
                  </a:lnTo>
                  <a:lnTo>
                    <a:pt x="9156" y="0"/>
                  </a:lnTo>
                  <a:lnTo>
                    <a:pt x="9156" y="4572"/>
                  </a:lnTo>
                  <a:lnTo>
                    <a:pt x="4584" y="9144"/>
                  </a:lnTo>
                  <a:lnTo>
                    <a:pt x="9144" y="4572"/>
                  </a:lnTo>
                  <a:lnTo>
                    <a:pt x="9156" y="0"/>
                  </a:lnTo>
                  <a:lnTo>
                    <a:pt x="0" y="0"/>
                  </a:lnTo>
                  <a:lnTo>
                    <a:pt x="0" y="321564"/>
                  </a:lnTo>
                  <a:lnTo>
                    <a:pt x="659892" y="321564"/>
                  </a:lnTo>
                  <a:lnTo>
                    <a:pt x="659892" y="318528"/>
                  </a:lnTo>
                  <a:lnTo>
                    <a:pt x="661416" y="318528"/>
                  </a:lnTo>
                  <a:lnTo>
                    <a:pt x="661416" y="3060"/>
                  </a:lnTo>
                  <a:close/>
                </a:path>
                <a:path w="3462654" h="1767839">
                  <a:moveTo>
                    <a:pt x="816876" y="1359420"/>
                  </a:moveTo>
                  <a:lnTo>
                    <a:pt x="707250" y="1359420"/>
                  </a:lnTo>
                  <a:lnTo>
                    <a:pt x="717816" y="1339608"/>
                  </a:lnTo>
                  <a:lnTo>
                    <a:pt x="720864" y="1335036"/>
                  </a:lnTo>
                  <a:lnTo>
                    <a:pt x="711708" y="1335036"/>
                  </a:lnTo>
                  <a:lnTo>
                    <a:pt x="711708" y="789444"/>
                  </a:lnTo>
                  <a:lnTo>
                    <a:pt x="699516" y="789444"/>
                  </a:lnTo>
                  <a:lnTo>
                    <a:pt x="699516" y="1335036"/>
                  </a:lnTo>
                  <a:lnTo>
                    <a:pt x="690384" y="1335036"/>
                  </a:lnTo>
                  <a:lnTo>
                    <a:pt x="703922" y="1359420"/>
                  </a:lnTo>
                  <a:lnTo>
                    <a:pt x="627900" y="1359420"/>
                  </a:lnTo>
                  <a:lnTo>
                    <a:pt x="627900" y="1360944"/>
                  </a:lnTo>
                  <a:lnTo>
                    <a:pt x="624840" y="1360944"/>
                  </a:lnTo>
                  <a:lnTo>
                    <a:pt x="624840" y="1370076"/>
                  </a:lnTo>
                  <a:lnTo>
                    <a:pt x="627900" y="1370076"/>
                  </a:lnTo>
                  <a:lnTo>
                    <a:pt x="627900" y="1371612"/>
                  </a:lnTo>
                  <a:lnTo>
                    <a:pt x="816876" y="1371612"/>
                  </a:lnTo>
                  <a:lnTo>
                    <a:pt x="816876" y="1359420"/>
                  </a:lnTo>
                  <a:close/>
                </a:path>
                <a:path w="3462654" h="1767839">
                  <a:moveTo>
                    <a:pt x="940308" y="507492"/>
                  </a:moveTo>
                  <a:lnTo>
                    <a:pt x="938796" y="507492"/>
                  </a:lnTo>
                  <a:lnTo>
                    <a:pt x="938796" y="502920"/>
                  </a:lnTo>
                  <a:lnTo>
                    <a:pt x="928128" y="502920"/>
                  </a:lnTo>
                  <a:lnTo>
                    <a:pt x="928128" y="512076"/>
                  </a:lnTo>
                  <a:lnTo>
                    <a:pt x="928128" y="777252"/>
                  </a:lnTo>
                  <a:lnTo>
                    <a:pt x="487692" y="777252"/>
                  </a:lnTo>
                  <a:lnTo>
                    <a:pt x="486168" y="777252"/>
                  </a:lnTo>
                  <a:lnTo>
                    <a:pt x="483133" y="777252"/>
                  </a:lnTo>
                  <a:lnTo>
                    <a:pt x="487692" y="777240"/>
                  </a:lnTo>
                  <a:lnTo>
                    <a:pt x="487692" y="512076"/>
                  </a:lnTo>
                  <a:lnTo>
                    <a:pt x="928128" y="512076"/>
                  </a:lnTo>
                  <a:lnTo>
                    <a:pt x="928128" y="502920"/>
                  </a:lnTo>
                  <a:lnTo>
                    <a:pt x="477024" y="502920"/>
                  </a:lnTo>
                  <a:lnTo>
                    <a:pt x="477024" y="786384"/>
                  </a:lnTo>
                  <a:lnTo>
                    <a:pt x="938796" y="786384"/>
                  </a:lnTo>
                  <a:lnTo>
                    <a:pt x="938796" y="783336"/>
                  </a:lnTo>
                  <a:lnTo>
                    <a:pt x="940308" y="783336"/>
                  </a:lnTo>
                  <a:lnTo>
                    <a:pt x="940308" y="507492"/>
                  </a:lnTo>
                  <a:close/>
                </a:path>
                <a:path w="3462654" h="1767839">
                  <a:moveTo>
                    <a:pt x="958596" y="169164"/>
                  </a:moveTo>
                  <a:lnTo>
                    <a:pt x="947928" y="164592"/>
                  </a:lnTo>
                  <a:lnTo>
                    <a:pt x="928128" y="156972"/>
                  </a:lnTo>
                  <a:lnTo>
                    <a:pt x="928128" y="164592"/>
                  </a:lnTo>
                  <a:lnTo>
                    <a:pt x="662940" y="164592"/>
                  </a:lnTo>
                  <a:lnTo>
                    <a:pt x="662940" y="175260"/>
                  </a:lnTo>
                  <a:lnTo>
                    <a:pt x="928128" y="175260"/>
                  </a:lnTo>
                  <a:lnTo>
                    <a:pt x="928128" y="182880"/>
                  </a:lnTo>
                  <a:lnTo>
                    <a:pt x="947928" y="173748"/>
                  </a:lnTo>
                  <a:lnTo>
                    <a:pt x="958596" y="169164"/>
                  </a:lnTo>
                  <a:close/>
                </a:path>
                <a:path w="3462654" h="1767839">
                  <a:moveTo>
                    <a:pt x="1176528" y="635508"/>
                  </a:moveTo>
                  <a:lnTo>
                    <a:pt x="961644" y="635508"/>
                  </a:lnTo>
                  <a:lnTo>
                    <a:pt x="961644" y="646176"/>
                  </a:lnTo>
                  <a:lnTo>
                    <a:pt x="1176528" y="646176"/>
                  </a:lnTo>
                  <a:lnTo>
                    <a:pt x="1176528" y="635508"/>
                  </a:lnTo>
                  <a:close/>
                </a:path>
                <a:path w="3462654" h="1767839">
                  <a:moveTo>
                    <a:pt x="1406664" y="1335036"/>
                  </a:moveTo>
                  <a:lnTo>
                    <a:pt x="1399044" y="1335036"/>
                  </a:lnTo>
                  <a:lnTo>
                    <a:pt x="1399044" y="1075944"/>
                  </a:lnTo>
                  <a:lnTo>
                    <a:pt x="1388364" y="1075944"/>
                  </a:lnTo>
                  <a:lnTo>
                    <a:pt x="1388364" y="1331976"/>
                  </a:lnTo>
                  <a:lnTo>
                    <a:pt x="1377696" y="1331976"/>
                  </a:lnTo>
                  <a:lnTo>
                    <a:pt x="1392948" y="1357884"/>
                  </a:lnTo>
                  <a:lnTo>
                    <a:pt x="1406664" y="1335036"/>
                  </a:lnTo>
                  <a:close/>
                </a:path>
                <a:path w="3462654" h="1767839">
                  <a:moveTo>
                    <a:pt x="1421904" y="1417320"/>
                  </a:moveTo>
                  <a:lnTo>
                    <a:pt x="1408188" y="1417320"/>
                  </a:lnTo>
                  <a:lnTo>
                    <a:pt x="1408188" y="1636788"/>
                  </a:lnTo>
                  <a:lnTo>
                    <a:pt x="1421904" y="1636788"/>
                  </a:lnTo>
                  <a:lnTo>
                    <a:pt x="1421904" y="1417320"/>
                  </a:lnTo>
                  <a:close/>
                </a:path>
                <a:path w="3462654" h="1767839">
                  <a:moveTo>
                    <a:pt x="1946160" y="929652"/>
                  </a:moveTo>
                  <a:lnTo>
                    <a:pt x="1944624" y="929652"/>
                  </a:lnTo>
                  <a:lnTo>
                    <a:pt x="1935480" y="929652"/>
                  </a:lnTo>
                  <a:lnTo>
                    <a:pt x="1944624" y="929640"/>
                  </a:lnTo>
                  <a:lnTo>
                    <a:pt x="1944624" y="925068"/>
                  </a:lnTo>
                  <a:lnTo>
                    <a:pt x="1933968" y="925068"/>
                  </a:lnTo>
                  <a:lnTo>
                    <a:pt x="1933968" y="934212"/>
                  </a:lnTo>
                  <a:lnTo>
                    <a:pt x="1933968" y="1199400"/>
                  </a:lnTo>
                  <a:lnTo>
                    <a:pt x="1463040" y="1199400"/>
                  </a:lnTo>
                  <a:lnTo>
                    <a:pt x="1458480" y="1199400"/>
                  </a:lnTo>
                  <a:lnTo>
                    <a:pt x="1463040" y="1199388"/>
                  </a:lnTo>
                  <a:lnTo>
                    <a:pt x="1463040" y="934212"/>
                  </a:lnTo>
                  <a:lnTo>
                    <a:pt x="1933968" y="934212"/>
                  </a:lnTo>
                  <a:lnTo>
                    <a:pt x="1933968" y="925068"/>
                  </a:lnTo>
                  <a:lnTo>
                    <a:pt x="1463040" y="925068"/>
                  </a:lnTo>
                  <a:lnTo>
                    <a:pt x="1463040" y="929640"/>
                  </a:lnTo>
                  <a:lnTo>
                    <a:pt x="1458480" y="934212"/>
                  </a:lnTo>
                  <a:lnTo>
                    <a:pt x="1463040" y="929640"/>
                  </a:lnTo>
                  <a:lnTo>
                    <a:pt x="1463040" y="925068"/>
                  </a:lnTo>
                  <a:lnTo>
                    <a:pt x="1453896" y="925068"/>
                  </a:lnTo>
                  <a:lnTo>
                    <a:pt x="1453896" y="1208532"/>
                  </a:lnTo>
                  <a:lnTo>
                    <a:pt x="1944624" y="1208532"/>
                  </a:lnTo>
                  <a:lnTo>
                    <a:pt x="1944624" y="1205484"/>
                  </a:lnTo>
                  <a:lnTo>
                    <a:pt x="1946160" y="1205484"/>
                  </a:lnTo>
                  <a:lnTo>
                    <a:pt x="1946160" y="929652"/>
                  </a:lnTo>
                  <a:close/>
                </a:path>
                <a:path w="3462654" h="1767839">
                  <a:moveTo>
                    <a:pt x="1965960" y="1487436"/>
                  </a:moveTo>
                  <a:lnTo>
                    <a:pt x="1964448" y="1487436"/>
                  </a:lnTo>
                  <a:lnTo>
                    <a:pt x="1964448" y="1484376"/>
                  </a:lnTo>
                  <a:lnTo>
                    <a:pt x="1953780" y="1484376"/>
                  </a:lnTo>
                  <a:lnTo>
                    <a:pt x="1953780" y="1493520"/>
                  </a:lnTo>
                  <a:lnTo>
                    <a:pt x="1953780" y="1757184"/>
                  </a:lnTo>
                  <a:lnTo>
                    <a:pt x="1513344" y="1757184"/>
                  </a:lnTo>
                  <a:lnTo>
                    <a:pt x="1513344" y="1493520"/>
                  </a:lnTo>
                  <a:lnTo>
                    <a:pt x="1953780" y="1493520"/>
                  </a:lnTo>
                  <a:lnTo>
                    <a:pt x="1953780" y="1484376"/>
                  </a:lnTo>
                  <a:lnTo>
                    <a:pt x="1511808" y="1484376"/>
                  </a:lnTo>
                  <a:lnTo>
                    <a:pt x="1511808" y="1489722"/>
                  </a:lnTo>
                  <a:lnTo>
                    <a:pt x="1511808" y="1758696"/>
                  </a:lnTo>
                  <a:lnTo>
                    <a:pt x="1507261" y="1758708"/>
                  </a:lnTo>
                  <a:lnTo>
                    <a:pt x="1511808" y="1758696"/>
                  </a:lnTo>
                  <a:lnTo>
                    <a:pt x="1511808" y="1489735"/>
                  </a:lnTo>
                  <a:lnTo>
                    <a:pt x="1507274" y="1491996"/>
                  </a:lnTo>
                  <a:lnTo>
                    <a:pt x="1511808" y="1489722"/>
                  </a:lnTo>
                  <a:lnTo>
                    <a:pt x="1511808" y="1484376"/>
                  </a:lnTo>
                  <a:lnTo>
                    <a:pt x="1502676" y="1484376"/>
                  </a:lnTo>
                  <a:lnTo>
                    <a:pt x="1502676" y="1767840"/>
                  </a:lnTo>
                  <a:lnTo>
                    <a:pt x="1964448" y="1767840"/>
                  </a:lnTo>
                  <a:lnTo>
                    <a:pt x="1964448" y="1763268"/>
                  </a:lnTo>
                  <a:lnTo>
                    <a:pt x="1965960" y="1763268"/>
                  </a:lnTo>
                  <a:lnTo>
                    <a:pt x="1965960" y="1487436"/>
                  </a:lnTo>
                  <a:close/>
                </a:path>
                <a:path w="3462654" h="1767839">
                  <a:moveTo>
                    <a:pt x="2011680" y="170688"/>
                  </a:moveTo>
                  <a:lnTo>
                    <a:pt x="2002548" y="166128"/>
                  </a:lnTo>
                  <a:lnTo>
                    <a:pt x="1981212" y="156972"/>
                  </a:lnTo>
                  <a:lnTo>
                    <a:pt x="1981212" y="184404"/>
                  </a:lnTo>
                  <a:lnTo>
                    <a:pt x="2002548" y="175260"/>
                  </a:lnTo>
                  <a:lnTo>
                    <a:pt x="2011680" y="170688"/>
                  </a:lnTo>
                  <a:close/>
                </a:path>
                <a:path w="3462654" h="1767839">
                  <a:moveTo>
                    <a:pt x="2360676" y="557784"/>
                  </a:moveTo>
                  <a:lnTo>
                    <a:pt x="2350008" y="557784"/>
                  </a:lnTo>
                  <a:lnTo>
                    <a:pt x="2350008" y="374904"/>
                  </a:lnTo>
                  <a:lnTo>
                    <a:pt x="2339340" y="374904"/>
                  </a:lnTo>
                  <a:lnTo>
                    <a:pt x="2339340" y="557784"/>
                  </a:lnTo>
                  <a:lnTo>
                    <a:pt x="2330196" y="557784"/>
                  </a:lnTo>
                  <a:lnTo>
                    <a:pt x="2345448" y="585228"/>
                  </a:lnTo>
                  <a:lnTo>
                    <a:pt x="2357628" y="562368"/>
                  </a:lnTo>
                  <a:lnTo>
                    <a:pt x="2360676" y="557784"/>
                  </a:lnTo>
                  <a:close/>
                </a:path>
                <a:path w="3462654" h="1767839">
                  <a:moveTo>
                    <a:pt x="2514612" y="929652"/>
                  </a:moveTo>
                  <a:lnTo>
                    <a:pt x="2505468" y="929652"/>
                  </a:lnTo>
                  <a:lnTo>
                    <a:pt x="2505468" y="928128"/>
                  </a:lnTo>
                  <a:lnTo>
                    <a:pt x="2061984" y="928128"/>
                  </a:lnTo>
                  <a:lnTo>
                    <a:pt x="2061984" y="929652"/>
                  </a:lnTo>
                  <a:lnTo>
                    <a:pt x="2057412" y="934212"/>
                  </a:lnTo>
                  <a:lnTo>
                    <a:pt x="2061984" y="934212"/>
                  </a:lnTo>
                  <a:lnTo>
                    <a:pt x="2503944" y="934212"/>
                  </a:lnTo>
                  <a:lnTo>
                    <a:pt x="2503944" y="1199400"/>
                  </a:lnTo>
                  <a:lnTo>
                    <a:pt x="2061984" y="1199400"/>
                  </a:lnTo>
                  <a:lnTo>
                    <a:pt x="2057412" y="1199400"/>
                  </a:lnTo>
                  <a:lnTo>
                    <a:pt x="2061984" y="1203960"/>
                  </a:lnTo>
                  <a:lnTo>
                    <a:pt x="2061984" y="1205484"/>
                  </a:lnTo>
                  <a:lnTo>
                    <a:pt x="2503944" y="1205484"/>
                  </a:lnTo>
                  <a:lnTo>
                    <a:pt x="2505468" y="1205484"/>
                  </a:lnTo>
                  <a:lnTo>
                    <a:pt x="2514612" y="1205484"/>
                  </a:lnTo>
                  <a:lnTo>
                    <a:pt x="2514612" y="1203960"/>
                  </a:lnTo>
                  <a:lnTo>
                    <a:pt x="2514612" y="1199400"/>
                  </a:lnTo>
                  <a:lnTo>
                    <a:pt x="2514612" y="934212"/>
                  </a:lnTo>
                  <a:lnTo>
                    <a:pt x="2514612" y="929652"/>
                  </a:lnTo>
                  <a:close/>
                </a:path>
                <a:path w="3462654" h="1767839">
                  <a:moveTo>
                    <a:pt x="2534412" y="1487436"/>
                  </a:moveTo>
                  <a:lnTo>
                    <a:pt x="2532900" y="1487436"/>
                  </a:lnTo>
                  <a:lnTo>
                    <a:pt x="2532900" y="1484376"/>
                  </a:lnTo>
                  <a:lnTo>
                    <a:pt x="2522232" y="1484376"/>
                  </a:lnTo>
                  <a:lnTo>
                    <a:pt x="2522232" y="1493520"/>
                  </a:lnTo>
                  <a:lnTo>
                    <a:pt x="2522232" y="1757184"/>
                  </a:lnTo>
                  <a:lnTo>
                    <a:pt x="2081796" y="1757184"/>
                  </a:lnTo>
                  <a:lnTo>
                    <a:pt x="2081796" y="1493520"/>
                  </a:lnTo>
                  <a:lnTo>
                    <a:pt x="2522232" y="1493520"/>
                  </a:lnTo>
                  <a:lnTo>
                    <a:pt x="2522232" y="1484376"/>
                  </a:lnTo>
                  <a:lnTo>
                    <a:pt x="2080260" y="1484376"/>
                  </a:lnTo>
                  <a:lnTo>
                    <a:pt x="2080260" y="1489976"/>
                  </a:lnTo>
                  <a:lnTo>
                    <a:pt x="2080260" y="1758696"/>
                  </a:lnTo>
                  <a:lnTo>
                    <a:pt x="2077237" y="1758708"/>
                  </a:lnTo>
                  <a:lnTo>
                    <a:pt x="2080260" y="1758696"/>
                  </a:lnTo>
                  <a:lnTo>
                    <a:pt x="2080260" y="1489989"/>
                  </a:lnTo>
                  <a:lnTo>
                    <a:pt x="2077224" y="1491996"/>
                  </a:lnTo>
                  <a:lnTo>
                    <a:pt x="2080260" y="1489976"/>
                  </a:lnTo>
                  <a:lnTo>
                    <a:pt x="2080260" y="1484376"/>
                  </a:lnTo>
                  <a:lnTo>
                    <a:pt x="2071128" y="1484376"/>
                  </a:lnTo>
                  <a:lnTo>
                    <a:pt x="2071128" y="1767840"/>
                  </a:lnTo>
                  <a:lnTo>
                    <a:pt x="2532900" y="1767840"/>
                  </a:lnTo>
                  <a:lnTo>
                    <a:pt x="2532900" y="1763268"/>
                  </a:lnTo>
                  <a:lnTo>
                    <a:pt x="2534412" y="1763268"/>
                  </a:lnTo>
                  <a:lnTo>
                    <a:pt x="2534412" y="1487436"/>
                  </a:lnTo>
                  <a:close/>
                </a:path>
                <a:path w="3462654" h="1767839">
                  <a:moveTo>
                    <a:pt x="2897136" y="1632216"/>
                  </a:moveTo>
                  <a:lnTo>
                    <a:pt x="2552712" y="1632216"/>
                  </a:lnTo>
                  <a:lnTo>
                    <a:pt x="2552712" y="1641360"/>
                  </a:lnTo>
                  <a:lnTo>
                    <a:pt x="2897136" y="1641360"/>
                  </a:lnTo>
                  <a:lnTo>
                    <a:pt x="2897136" y="1632216"/>
                  </a:lnTo>
                  <a:close/>
                </a:path>
                <a:path w="3462654" h="1767839">
                  <a:moveTo>
                    <a:pt x="2900184" y="1048512"/>
                  </a:moveTo>
                  <a:lnTo>
                    <a:pt x="2542044" y="1048512"/>
                  </a:lnTo>
                  <a:lnTo>
                    <a:pt x="2542044" y="1059192"/>
                  </a:lnTo>
                  <a:lnTo>
                    <a:pt x="2900184" y="1059192"/>
                  </a:lnTo>
                  <a:lnTo>
                    <a:pt x="2900184" y="1048512"/>
                  </a:lnTo>
                  <a:close/>
                </a:path>
                <a:path w="3462654" h="1767839">
                  <a:moveTo>
                    <a:pt x="3447300" y="591312"/>
                  </a:moveTo>
                  <a:lnTo>
                    <a:pt x="3436632" y="586752"/>
                  </a:lnTo>
                  <a:lnTo>
                    <a:pt x="3416808" y="577608"/>
                  </a:lnTo>
                  <a:lnTo>
                    <a:pt x="3416808" y="586752"/>
                  </a:lnTo>
                  <a:lnTo>
                    <a:pt x="2351544" y="586752"/>
                  </a:lnTo>
                  <a:lnTo>
                    <a:pt x="2351544" y="597408"/>
                  </a:lnTo>
                  <a:lnTo>
                    <a:pt x="3416808" y="597408"/>
                  </a:lnTo>
                  <a:lnTo>
                    <a:pt x="3416808" y="605028"/>
                  </a:lnTo>
                  <a:lnTo>
                    <a:pt x="3436632" y="595884"/>
                  </a:lnTo>
                  <a:lnTo>
                    <a:pt x="3447300" y="591312"/>
                  </a:lnTo>
                  <a:close/>
                </a:path>
                <a:path w="3462654" h="1767839">
                  <a:moveTo>
                    <a:pt x="3462528" y="178308"/>
                  </a:moveTo>
                  <a:lnTo>
                    <a:pt x="3448812" y="178308"/>
                  </a:lnTo>
                  <a:lnTo>
                    <a:pt x="3448812" y="1301508"/>
                  </a:lnTo>
                  <a:lnTo>
                    <a:pt x="3462528" y="1301508"/>
                  </a:lnTo>
                  <a:lnTo>
                    <a:pt x="3462528" y="178308"/>
                  </a:lnTo>
                  <a:close/>
                </a:path>
              </a:pathLst>
            </a:custGeom>
            <a:solidFill>
              <a:srgbClr val="3F44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18788" y="1940051"/>
              <a:ext cx="2682240" cy="440690"/>
            </a:xfrm>
            <a:custGeom>
              <a:avLst/>
              <a:gdLst/>
              <a:ahLst/>
              <a:cxnLst/>
              <a:rect l="l" t="t" r="r" b="b"/>
              <a:pathLst>
                <a:path w="2682240" h="440689">
                  <a:moveTo>
                    <a:pt x="650735" y="57912"/>
                  </a:moveTo>
                  <a:lnTo>
                    <a:pt x="641591" y="57912"/>
                  </a:lnTo>
                  <a:lnTo>
                    <a:pt x="641591" y="56400"/>
                  </a:lnTo>
                  <a:lnTo>
                    <a:pt x="0" y="56400"/>
                  </a:lnTo>
                  <a:lnTo>
                    <a:pt x="0" y="62496"/>
                  </a:lnTo>
                  <a:lnTo>
                    <a:pt x="641591" y="62496"/>
                  </a:lnTo>
                  <a:lnTo>
                    <a:pt x="641591" y="59067"/>
                  </a:lnTo>
                  <a:lnTo>
                    <a:pt x="646176" y="62496"/>
                  </a:lnTo>
                  <a:lnTo>
                    <a:pt x="650735" y="62496"/>
                  </a:lnTo>
                  <a:lnTo>
                    <a:pt x="650735" y="57912"/>
                  </a:lnTo>
                  <a:close/>
                </a:path>
                <a:path w="2682240" h="440689">
                  <a:moveTo>
                    <a:pt x="1781556" y="219468"/>
                  </a:moveTo>
                  <a:lnTo>
                    <a:pt x="1773923" y="216408"/>
                  </a:lnTo>
                  <a:lnTo>
                    <a:pt x="1761744" y="209994"/>
                  </a:lnTo>
                  <a:lnTo>
                    <a:pt x="1761744" y="219468"/>
                  </a:lnTo>
                  <a:lnTo>
                    <a:pt x="1363967" y="429780"/>
                  </a:lnTo>
                  <a:lnTo>
                    <a:pt x="1362456" y="431292"/>
                  </a:lnTo>
                  <a:lnTo>
                    <a:pt x="1363967" y="429768"/>
                  </a:lnTo>
                  <a:lnTo>
                    <a:pt x="973823" y="224028"/>
                  </a:lnTo>
                  <a:lnTo>
                    <a:pt x="967740" y="219468"/>
                  </a:lnTo>
                  <a:lnTo>
                    <a:pt x="973823" y="216408"/>
                  </a:lnTo>
                  <a:lnTo>
                    <a:pt x="1363954" y="10680"/>
                  </a:lnTo>
                  <a:lnTo>
                    <a:pt x="1761744" y="219468"/>
                  </a:lnTo>
                  <a:lnTo>
                    <a:pt x="1761744" y="209994"/>
                  </a:lnTo>
                  <a:lnTo>
                    <a:pt x="1380744" y="9144"/>
                  </a:lnTo>
                  <a:lnTo>
                    <a:pt x="1363967" y="0"/>
                  </a:lnTo>
                  <a:lnTo>
                    <a:pt x="1363205" y="406"/>
                  </a:lnTo>
                  <a:lnTo>
                    <a:pt x="1363205" y="9918"/>
                  </a:lnTo>
                  <a:lnTo>
                    <a:pt x="1362443" y="9144"/>
                  </a:lnTo>
                  <a:lnTo>
                    <a:pt x="1363205" y="9918"/>
                  </a:lnTo>
                  <a:lnTo>
                    <a:pt x="1363205" y="406"/>
                  </a:lnTo>
                  <a:lnTo>
                    <a:pt x="947915" y="219456"/>
                  </a:lnTo>
                  <a:lnTo>
                    <a:pt x="1363967" y="440436"/>
                  </a:lnTo>
                  <a:lnTo>
                    <a:pt x="1380705" y="431304"/>
                  </a:lnTo>
                  <a:lnTo>
                    <a:pt x="1773923" y="224028"/>
                  </a:lnTo>
                  <a:lnTo>
                    <a:pt x="1781556" y="219468"/>
                  </a:lnTo>
                  <a:close/>
                </a:path>
                <a:path w="2682240" h="440689">
                  <a:moveTo>
                    <a:pt x="2682240" y="224028"/>
                  </a:moveTo>
                  <a:lnTo>
                    <a:pt x="2676144" y="220992"/>
                  </a:lnTo>
                  <a:lnTo>
                    <a:pt x="2663939" y="213817"/>
                  </a:lnTo>
                  <a:lnTo>
                    <a:pt x="2663939" y="224028"/>
                  </a:lnTo>
                  <a:lnTo>
                    <a:pt x="2342388" y="414528"/>
                  </a:lnTo>
                  <a:lnTo>
                    <a:pt x="2025396" y="228612"/>
                  </a:lnTo>
                  <a:lnTo>
                    <a:pt x="2013204" y="228612"/>
                  </a:lnTo>
                  <a:lnTo>
                    <a:pt x="2025383" y="228600"/>
                  </a:lnTo>
                  <a:lnTo>
                    <a:pt x="2019287" y="224028"/>
                  </a:lnTo>
                  <a:lnTo>
                    <a:pt x="2025383" y="220992"/>
                  </a:lnTo>
                  <a:lnTo>
                    <a:pt x="2342388" y="35064"/>
                  </a:lnTo>
                  <a:lnTo>
                    <a:pt x="2339340" y="33540"/>
                  </a:lnTo>
                  <a:lnTo>
                    <a:pt x="2342388" y="35064"/>
                  </a:lnTo>
                  <a:lnTo>
                    <a:pt x="2663939" y="224028"/>
                  </a:lnTo>
                  <a:lnTo>
                    <a:pt x="2663939" y="213817"/>
                  </a:lnTo>
                  <a:lnTo>
                    <a:pt x="2357628" y="33540"/>
                  </a:lnTo>
                  <a:lnTo>
                    <a:pt x="2342388" y="24396"/>
                  </a:lnTo>
                  <a:lnTo>
                    <a:pt x="2001012" y="224040"/>
                  </a:lnTo>
                  <a:lnTo>
                    <a:pt x="2342388" y="425208"/>
                  </a:lnTo>
                  <a:lnTo>
                    <a:pt x="2357628" y="416064"/>
                  </a:lnTo>
                  <a:lnTo>
                    <a:pt x="2676144" y="228600"/>
                  </a:lnTo>
                  <a:lnTo>
                    <a:pt x="2682240" y="224028"/>
                  </a:lnTo>
                  <a:close/>
                </a:path>
              </a:pathLst>
            </a:custGeom>
            <a:solidFill>
              <a:srgbClr val="3F44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092955" y="2050891"/>
            <a:ext cx="325755" cy="146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Scanning</a:t>
            </a:r>
            <a:r>
              <a:rPr sz="400" spc="1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radar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detects</a:t>
            </a:r>
            <a:r>
              <a:rPr sz="400" dirty="0">
                <a:solidFill>
                  <a:srgbClr val="3F4489"/>
                </a:solidFill>
                <a:latin typeface="Times New Roman"/>
                <a:cs typeface="Times New Roman"/>
              </a:rPr>
              <a:t> a</a:t>
            </a:r>
            <a:r>
              <a:rPr sz="400" spc="2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target</a:t>
            </a:r>
            <a:endParaRPr sz="4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024883" y="2005583"/>
            <a:ext cx="3333115" cy="1755775"/>
            <a:chOff x="4024883" y="2005583"/>
            <a:chExt cx="3333115" cy="1755775"/>
          </a:xfrm>
        </p:grpSpPr>
        <p:sp>
          <p:nvSpPr>
            <p:cNvPr id="15" name="object 15"/>
            <p:cNvSpPr/>
            <p:nvPr/>
          </p:nvSpPr>
          <p:spPr>
            <a:xfrm>
              <a:off x="4024871" y="2005583"/>
              <a:ext cx="3333115" cy="1755775"/>
            </a:xfrm>
            <a:custGeom>
              <a:avLst/>
              <a:gdLst/>
              <a:ahLst/>
              <a:cxnLst/>
              <a:rect l="l" t="t" r="r" b="b"/>
              <a:pathLst>
                <a:path w="3333115" h="1755775">
                  <a:moveTo>
                    <a:pt x="582168" y="1196352"/>
                  </a:moveTo>
                  <a:lnTo>
                    <a:pt x="580644" y="1196352"/>
                  </a:lnTo>
                  <a:lnTo>
                    <a:pt x="580644" y="1193292"/>
                  </a:lnTo>
                  <a:lnTo>
                    <a:pt x="569976" y="1193292"/>
                  </a:lnTo>
                  <a:lnTo>
                    <a:pt x="569976" y="1202436"/>
                  </a:lnTo>
                  <a:lnTo>
                    <a:pt x="569976" y="1466100"/>
                  </a:lnTo>
                  <a:lnTo>
                    <a:pt x="10668" y="1466100"/>
                  </a:lnTo>
                  <a:lnTo>
                    <a:pt x="10668" y="1202436"/>
                  </a:lnTo>
                  <a:lnTo>
                    <a:pt x="569976" y="1202436"/>
                  </a:lnTo>
                  <a:lnTo>
                    <a:pt x="569976" y="1193292"/>
                  </a:lnTo>
                  <a:lnTo>
                    <a:pt x="9144" y="1193292"/>
                  </a:lnTo>
                  <a:lnTo>
                    <a:pt x="9144" y="1467612"/>
                  </a:lnTo>
                  <a:lnTo>
                    <a:pt x="4597" y="1467624"/>
                  </a:lnTo>
                  <a:lnTo>
                    <a:pt x="9144" y="1467612"/>
                  </a:lnTo>
                  <a:lnTo>
                    <a:pt x="9144" y="1193292"/>
                  </a:lnTo>
                  <a:lnTo>
                    <a:pt x="0" y="1193292"/>
                  </a:lnTo>
                  <a:lnTo>
                    <a:pt x="0" y="1475232"/>
                  </a:lnTo>
                  <a:lnTo>
                    <a:pt x="580644" y="1475232"/>
                  </a:lnTo>
                  <a:lnTo>
                    <a:pt x="580644" y="1472184"/>
                  </a:lnTo>
                  <a:lnTo>
                    <a:pt x="582168" y="1472184"/>
                  </a:lnTo>
                  <a:lnTo>
                    <a:pt x="582168" y="1196352"/>
                  </a:lnTo>
                  <a:close/>
                </a:path>
                <a:path w="3333115" h="1755775">
                  <a:moveTo>
                    <a:pt x="1324356" y="1200924"/>
                  </a:moveTo>
                  <a:lnTo>
                    <a:pt x="1313688" y="1200924"/>
                  </a:lnTo>
                  <a:lnTo>
                    <a:pt x="1313688" y="1210068"/>
                  </a:lnTo>
                  <a:lnTo>
                    <a:pt x="1313688" y="1475244"/>
                  </a:lnTo>
                  <a:lnTo>
                    <a:pt x="812292" y="1475244"/>
                  </a:lnTo>
                  <a:lnTo>
                    <a:pt x="812292" y="1210068"/>
                  </a:lnTo>
                  <a:lnTo>
                    <a:pt x="1313688" y="1210068"/>
                  </a:lnTo>
                  <a:lnTo>
                    <a:pt x="1313688" y="1200924"/>
                  </a:lnTo>
                  <a:lnTo>
                    <a:pt x="801624" y="1200924"/>
                  </a:lnTo>
                  <a:lnTo>
                    <a:pt x="801624" y="1484388"/>
                  </a:lnTo>
                  <a:lnTo>
                    <a:pt x="1324356" y="1484388"/>
                  </a:lnTo>
                  <a:lnTo>
                    <a:pt x="1324356" y="1481328"/>
                  </a:lnTo>
                  <a:lnTo>
                    <a:pt x="1324356" y="1479816"/>
                  </a:lnTo>
                  <a:lnTo>
                    <a:pt x="1324356" y="1475244"/>
                  </a:lnTo>
                  <a:lnTo>
                    <a:pt x="1324356" y="1210068"/>
                  </a:lnTo>
                  <a:lnTo>
                    <a:pt x="1324356" y="1205496"/>
                  </a:lnTo>
                  <a:lnTo>
                    <a:pt x="1324356" y="1200924"/>
                  </a:lnTo>
                  <a:close/>
                </a:path>
                <a:path w="3333115" h="1755775">
                  <a:moveTo>
                    <a:pt x="1612404" y="493776"/>
                  </a:moveTo>
                  <a:lnTo>
                    <a:pt x="1610868" y="493776"/>
                  </a:lnTo>
                  <a:lnTo>
                    <a:pt x="1610868" y="489216"/>
                  </a:lnTo>
                  <a:lnTo>
                    <a:pt x="1600200" y="489216"/>
                  </a:lnTo>
                  <a:lnTo>
                    <a:pt x="1600200" y="499884"/>
                  </a:lnTo>
                  <a:lnTo>
                    <a:pt x="1600200" y="763536"/>
                  </a:lnTo>
                  <a:lnTo>
                    <a:pt x="1159776" y="763536"/>
                  </a:lnTo>
                  <a:lnTo>
                    <a:pt x="1159764" y="499884"/>
                  </a:lnTo>
                  <a:lnTo>
                    <a:pt x="1600200" y="499884"/>
                  </a:lnTo>
                  <a:lnTo>
                    <a:pt x="1600200" y="489216"/>
                  </a:lnTo>
                  <a:lnTo>
                    <a:pt x="1149096" y="489216"/>
                  </a:lnTo>
                  <a:lnTo>
                    <a:pt x="1149096" y="772680"/>
                  </a:lnTo>
                  <a:lnTo>
                    <a:pt x="1610868" y="772680"/>
                  </a:lnTo>
                  <a:lnTo>
                    <a:pt x="1610868" y="768108"/>
                  </a:lnTo>
                  <a:lnTo>
                    <a:pt x="1612404" y="768108"/>
                  </a:lnTo>
                  <a:lnTo>
                    <a:pt x="1612404" y="493776"/>
                  </a:lnTo>
                  <a:close/>
                </a:path>
                <a:path w="3333115" h="1755775">
                  <a:moveTo>
                    <a:pt x="1930920" y="917460"/>
                  </a:moveTo>
                  <a:lnTo>
                    <a:pt x="1929384" y="917460"/>
                  </a:lnTo>
                  <a:lnTo>
                    <a:pt x="1920240" y="917460"/>
                  </a:lnTo>
                  <a:lnTo>
                    <a:pt x="1929384" y="917448"/>
                  </a:lnTo>
                  <a:lnTo>
                    <a:pt x="1929384" y="912876"/>
                  </a:lnTo>
                  <a:lnTo>
                    <a:pt x="1918728" y="912876"/>
                  </a:lnTo>
                  <a:lnTo>
                    <a:pt x="1918728" y="922020"/>
                  </a:lnTo>
                  <a:lnTo>
                    <a:pt x="1918728" y="1187208"/>
                  </a:lnTo>
                  <a:lnTo>
                    <a:pt x="1447800" y="1187208"/>
                  </a:lnTo>
                  <a:lnTo>
                    <a:pt x="1443240" y="1187208"/>
                  </a:lnTo>
                  <a:lnTo>
                    <a:pt x="1447800" y="1187196"/>
                  </a:lnTo>
                  <a:lnTo>
                    <a:pt x="1447800" y="922020"/>
                  </a:lnTo>
                  <a:lnTo>
                    <a:pt x="1918728" y="922020"/>
                  </a:lnTo>
                  <a:lnTo>
                    <a:pt x="1918728" y="912876"/>
                  </a:lnTo>
                  <a:lnTo>
                    <a:pt x="1447800" y="912876"/>
                  </a:lnTo>
                  <a:lnTo>
                    <a:pt x="1447800" y="917448"/>
                  </a:lnTo>
                  <a:lnTo>
                    <a:pt x="1443240" y="922020"/>
                  </a:lnTo>
                  <a:lnTo>
                    <a:pt x="1447800" y="917448"/>
                  </a:lnTo>
                  <a:lnTo>
                    <a:pt x="1447800" y="912876"/>
                  </a:lnTo>
                  <a:lnTo>
                    <a:pt x="1438656" y="912876"/>
                  </a:lnTo>
                  <a:lnTo>
                    <a:pt x="1438656" y="1196340"/>
                  </a:lnTo>
                  <a:lnTo>
                    <a:pt x="1929384" y="1196340"/>
                  </a:lnTo>
                  <a:lnTo>
                    <a:pt x="1929384" y="1193292"/>
                  </a:lnTo>
                  <a:lnTo>
                    <a:pt x="1930920" y="1193292"/>
                  </a:lnTo>
                  <a:lnTo>
                    <a:pt x="1930920" y="917460"/>
                  </a:lnTo>
                  <a:close/>
                </a:path>
                <a:path w="3333115" h="1755775">
                  <a:moveTo>
                    <a:pt x="1950720" y="1475244"/>
                  </a:moveTo>
                  <a:lnTo>
                    <a:pt x="1949208" y="1475244"/>
                  </a:lnTo>
                  <a:lnTo>
                    <a:pt x="1949208" y="1472184"/>
                  </a:lnTo>
                  <a:lnTo>
                    <a:pt x="1938540" y="1472184"/>
                  </a:lnTo>
                  <a:lnTo>
                    <a:pt x="1938540" y="1476756"/>
                  </a:lnTo>
                  <a:lnTo>
                    <a:pt x="1938540" y="1744992"/>
                  </a:lnTo>
                  <a:lnTo>
                    <a:pt x="1498104" y="1744992"/>
                  </a:lnTo>
                  <a:lnTo>
                    <a:pt x="1498104" y="1479816"/>
                  </a:lnTo>
                  <a:lnTo>
                    <a:pt x="1498104" y="1476768"/>
                  </a:lnTo>
                  <a:lnTo>
                    <a:pt x="1496568" y="1477543"/>
                  </a:lnTo>
                  <a:lnTo>
                    <a:pt x="1496568" y="1746504"/>
                  </a:lnTo>
                  <a:lnTo>
                    <a:pt x="1492021" y="1746516"/>
                  </a:lnTo>
                  <a:lnTo>
                    <a:pt x="1496568" y="1746504"/>
                  </a:lnTo>
                  <a:lnTo>
                    <a:pt x="1496568" y="1477543"/>
                  </a:lnTo>
                  <a:lnTo>
                    <a:pt x="1492034" y="1479804"/>
                  </a:lnTo>
                  <a:lnTo>
                    <a:pt x="1498104" y="1476756"/>
                  </a:lnTo>
                  <a:lnTo>
                    <a:pt x="1938540" y="1476756"/>
                  </a:lnTo>
                  <a:lnTo>
                    <a:pt x="1938540" y="1472184"/>
                  </a:lnTo>
                  <a:lnTo>
                    <a:pt x="1487436" y="1472184"/>
                  </a:lnTo>
                  <a:lnTo>
                    <a:pt x="1487436" y="1755648"/>
                  </a:lnTo>
                  <a:lnTo>
                    <a:pt x="1949208" y="1755648"/>
                  </a:lnTo>
                  <a:lnTo>
                    <a:pt x="1949208" y="1751076"/>
                  </a:lnTo>
                  <a:lnTo>
                    <a:pt x="1950720" y="1751076"/>
                  </a:lnTo>
                  <a:lnTo>
                    <a:pt x="1950720" y="1475244"/>
                  </a:lnTo>
                  <a:close/>
                </a:path>
                <a:path w="3333115" h="1755775">
                  <a:moveTo>
                    <a:pt x="2499372" y="912876"/>
                  </a:moveTo>
                  <a:lnTo>
                    <a:pt x="2488704" y="912876"/>
                  </a:lnTo>
                  <a:lnTo>
                    <a:pt x="2488704" y="922020"/>
                  </a:lnTo>
                  <a:lnTo>
                    <a:pt x="2488704" y="1187208"/>
                  </a:lnTo>
                  <a:lnTo>
                    <a:pt x="2046744" y="1187208"/>
                  </a:lnTo>
                  <a:lnTo>
                    <a:pt x="2042185" y="1187208"/>
                  </a:lnTo>
                  <a:lnTo>
                    <a:pt x="2046744" y="1187196"/>
                  </a:lnTo>
                  <a:lnTo>
                    <a:pt x="2046744" y="922020"/>
                  </a:lnTo>
                  <a:lnTo>
                    <a:pt x="2488704" y="922020"/>
                  </a:lnTo>
                  <a:lnTo>
                    <a:pt x="2488704" y="912876"/>
                  </a:lnTo>
                  <a:lnTo>
                    <a:pt x="2046744" y="912876"/>
                  </a:lnTo>
                  <a:lnTo>
                    <a:pt x="2046744" y="917448"/>
                  </a:lnTo>
                  <a:lnTo>
                    <a:pt x="2042172" y="922020"/>
                  </a:lnTo>
                  <a:lnTo>
                    <a:pt x="2046744" y="917448"/>
                  </a:lnTo>
                  <a:lnTo>
                    <a:pt x="2046744" y="912876"/>
                  </a:lnTo>
                  <a:lnTo>
                    <a:pt x="2037600" y="912876"/>
                  </a:lnTo>
                  <a:lnTo>
                    <a:pt x="2037600" y="1196340"/>
                  </a:lnTo>
                  <a:lnTo>
                    <a:pt x="2499372" y="1196340"/>
                  </a:lnTo>
                  <a:lnTo>
                    <a:pt x="2499372" y="1193292"/>
                  </a:lnTo>
                  <a:lnTo>
                    <a:pt x="2499372" y="1191768"/>
                  </a:lnTo>
                  <a:lnTo>
                    <a:pt x="2499372" y="1187208"/>
                  </a:lnTo>
                  <a:lnTo>
                    <a:pt x="2499372" y="922020"/>
                  </a:lnTo>
                  <a:lnTo>
                    <a:pt x="2499372" y="917460"/>
                  </a:lnTo>
                  <a:lnTo>
                    <a:pt x="2490228" y="917460"/>
                  </a:lnTo>
                  <a:lnTo>
                    <a:pt x="2499372" y="917448"/>
                  </a:lnTo>
                  <a:lnTo>
                    <a:pt x="2499372" y="912876"/>
                  </a:lnTo>
                  <a:close/>
                </a:path>
                <a:path w="3333115" h="1755775">
                  <a:moveTo>
                    <a:pt x="2519172" y="1475244"/>
                  </a:moveTo>
                  <a:lnTo>
                    <a:pt x="2517660" y="1475244"/>
                  </a:lnTo>
                  <a:lnTo>
                    <a:pt x="2517660" y="1472184"/>
                  </a:lnTo>
                  <a:lnTo>
                    <a:pt x="2506992" y="1472184"/>
                  </a:lnTo>
                  <a:lnTo>
                    <a:pt x="2506992" y="1481328"/>
                  </a:lnTo>
                  <a:lnTo>
                    <a:pt x="2506992" y="1744992"/>
                  </a:lnTo>
                  <a:lnTo>
                    <a:pt x="2066556" y="1744992"/>
                  </a:lnTo>
                  <a:lnTo>
                    <a:pt x="2066556" y="1481328"/>
                  </a:lnTo>
                  <a:lnTo>
                    <a:pt x="2506992" y="1481328"/>
                  </a:lnTo>
                  <a:lnTo>
                    <a:pt x="2506992" y="1472184"/>
                  </a:lnTo>
                  <a:lnTo>
                    <a:pt x="2065020" y="1472184"/>
                  </a:lnTo>
                  <a:lnTo>
                    <a:pt x="2065020" y="1477784"/>
                  </a:lnTo>
                  <a:lnTo>
                    <a:pt x="2065020" y="1746504"/>
                  </a:lnTo>
                  <a:lnTo>
                    <a:pt x="2061997" y="1746516"/>
                  </a:lnTo>
                  <a:lnTo>
                    <a:pt x="2065020" y="1746504"/>
                  </a:lnTo>
                  <a:lnTo>
                    <a:pt x="2065020" y="1477797"/>
                  </a:lnTo>
                  <a:lnTo>
                    <a:pt x="2061984" y="1479804"/>
                  </a:lnTo>
                  <a:lnTo>
                    <a:pt x="2065020" y="1477784"/>
                  </a:lnTo>
                  <a:lnTo>
                    <a:pt x="2065020" y="1472184"/>
                  </a:lnTo>
                  <a:lnTo>
                    <a:pt x="2055888" y="1472184"/>
                  </a:lnTo>
                  <a:lnTo>
                    <a:pt x="2055888" y="1755648"/>
                  </a:lnTo>
                  <a:lnTo>
                    <a:pt x="2517660" y="1755648"/>
                  </a:lnTo>
                  <a:lnTo>
                    <a:pt x="2517660" y="1751076"/>
                  </a:lnTo>
                  <a:lnTo>
                    <a:pt x="2519172" y="1751076"/>
                  </a:lnTo>
                  <a:lnTo>
                    <a:pt x="2519172" y="1475244"/>
                  </a:lnTo>
                  <a:close/>
                </a:path>
                <a:path w="3333115" h="1755775">
                  <a:moveTo>
                    <a:pt x="3246120" y="1321308"/>
                  </a:moveTo>
                  <a:lnTo>
                    <a:pt x="3240024" y="1318260"/>
                  </a:lnTo>
                  <a:lnTo>
                    <a:pt x="2889504" y="1085100"/>
                  </a:lnTo>
                  <a:lnTo>
                    <a:pt x="2878836" y="1085100"/>
                  </a:lnTo>
                  <a:lnTo>
                    <a:pt x="2875788" y="1086624"/>
                  </a:lnTo>
                  <a:lnTo>
                    <a:pt x="3229356" y="1321308"/>
                  </a:lnTo>
                  <a:lnTo>
                    <a:pt x="2875788" y="1554492"/>
                  </a:lnTo>
                  <a:lnTo>
                    <a:pt x="2872740" y="1557528"/>
                  </a:lnTo>
                  <a:lnTo>
                    <a:pt x="2875788" y="1554480"/>
                  </a:lnTo>
                  <a:lnTo>
                    <a:pt x="2526804" y="1324368"/>
                  </a:lnTo>
                  <a:lnTo>
                    <a:pt x="2522220" y="1321308"/>
                  </a:lnTo>
                  <a:lnTo>
                    <a:pt x="2526804" y="1318260"/>
                  </a:lnTo>
                  <a:lnTo>
                    <a:pt x="2875788" y="1086612"/>
                  </a:lnTo>
                  <a:lnTo>
                    <a:pt x="2872740" y="1085088"/>
                  </a:lnTo>
                  <a:lnTo>
                    <a:pt x="2889504" y="1085088"/>
                  </a:lnTo>
                  <a:lnTo>
                    <a:pt x="2875788" y="1075944"/>
                  </a:lnTo>
                  <a:lnTo>
                    <a:pt x="2505456" y="1321308"/>
                  </a:lnTo>
                  <a:lnTo>
                    <a:pt x="2875788" y="1566672"/>
                  </a:lnTo>
                  <a:lnTo>
                    <a:pt x="2889504" y="1557528"/>
                  </a:lnTo>
                  <a:lnTo>
                    <a:pt x="3240024" y="1324368"/>
                  </a:lnTo>
                  <a:lnTo>
                    <a:pt x="3246120" y="1321308"/>
                  </a:lnTo>
                  <a:close/>
                </a:path>
                <a:path w="3333115" h="1755775">
                  <a:moveTo>
                    <a:pt x="3332988" y="0"/>
                  </a:moveTo>
                  <a:lnTo>
                    <a:pt x="3320808" y="0"/>
                  </a:lnTo>
                  <a:lnTo>
                    <a:pt x="3320808" y="9156"/>
                  </a:lnTo>
                  <a:lnTo>
                    <a:pt x="3320808" y="272796"/>
                  </a:lnTo>
                  <a:lnTo>
                    <a:pt x="2880372" y="272796"/>
                  </a:lnTo>
                  <a:lnTo>
                    <a:pt x="2880372" y="274332"/>
                  </a:lnTo>
                  <a:lnTo>
                    <a:pt x="2875800" y="274332"/>
                  </a:lnTo>
                  <a:lnTo>
                    <a:pt x="2880360" y="274320"/>
                  </a:lnTo>
                  <a:lnTo>
                    <a:pt x="2880360" y="9156"/>
                  </a:lnTo>
                  <a:lnTo>
                    <a:pt x="3320808" y="9156"/>
                  </a:lnTo>
                  <a:lnTo>
                    <a:pt x="3320808" y="0"/>
                  </a:lnTo>
                  <a:lnTo>
                    <a:pt x="2880372" y="0"/>
                  </a:lnTo>
                  <a:lnTo>
                    <a:pt x="2880372" y="4572"/>
                  </a:lnTo>
                  <a:lnTo>
                    <a:pt x="2875800" y="9144"/>
                  </a:lnTo>
                  <a:lnTo>
                    <a:pt x="2880360" y="4572"/>
                  </a:lnTo>
                  <a:lnTo>
                    <a:pt x="2880372" y="0"/>
                  </a:lnTo>
                  <a:lnTo>
                    <a:pt x="2871216" y="0"/>
                  </a:lnTo>
                  <a:lnTo>
                    <a:pt x="2871216" y="283464"/>
                  </a:lnTo>
                  <a:lnTo>
                    <a:pt x="3332988" y="283464"/>
                  </a:lnTo>
                  <a:lnTo>
                    <a:pt x="3332988" y="278892"/>
                  </a:lnTo>
                  <a:lnTo>
                    <a:pt x="3332988" y="274332"/>
                  </a:lnTo>
                  <a:lnTo>
                    <a:pt x="3332988" y="9156"/>
                  </a:lnTo>
                  <a:lnTo>
                    <a:pt x="3332988" y="4572"/>
                  </a:lnTo>
                  <a:lnTo>
                    <a:pt x="3332988" y="0"/>
                  </a:lnTo>
                  <a:close/>
                </a:path>
              </a:pathLst>
            </a:custGeom>
            <a:solidFill>
              <a:srgbClr val="3F44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16880" y="2151887"/>
              <a:ext cx="486409" cy="1335405"/>
            </a:xfrm>
            <a:custGeom>
              <a:avLst/>
              <a:gdLst/>
              <a:ahLst/>
              <a:cxnLst/>
              <a:rect l="l" t="t" r="r" b="b"/>
              <a:pathLst>
                <a:path w="486410" h="1335404">
                  <a:moveTo>
                    <a:pt x="457200" y="1330464"/>
                  </a:moveTo>
                  <a:lnTo>
                    <a:pt x="448043" y="1330464"/>
                  </a:lnTo>
                  <a:lnTo>
                    <a:pt x="448043" y="1328940"/>
                  </a:lnTo>
                  <a:lnTo>
                    <a:pt x="4559" y="1328940"/>
                  </a:lnTo>
                  <a:lnTo>
                    <a:pt x="4559" y="1331239"/>
                  </a:lnTo>
                  <a:lnTo>
                    <a:pt x="0" y="1333512"/>
                  </a:lnTo>
                  <a:lnTo>
                    <a:pt x="4559" y="1333512"/>
                  </a:lnTo>
                  <a:lnTo>
                    <a:pt x="4559" y="1335024"/>
                  </a:lnTo>
                  <a:lnTo>
                    <a:pt x="448043" y="1335024"/>
                  </a:lnTo>
                  <a:lnTo>
                    <a:pt x="448043" y="1331226"/>
                  </a:lnTo>
                  <a:lnTo>
                    <a:pt x="452615" y="1333512"/>
                  </a:lnTo>
                  <a:lnTo>
                    <a:pt x="457200" y="1333512"/>
                  </a:lnTo>
                  <a:lnTo>
                    <a:pt x="457200" y="1330464"/>
                  </a:lnTo>
                  <a:close/>
                </a:path>
                <a:path w="486410" h="1335404">
                  <a:moveTo>
                    <a:pt x="486143" y="0"/>
                  </a:moveTo>
                  <a:lnTo>
                    <a:pt x="271259" y="0"/>
                  </a:lnTo>
                  <a:lnTo>
                    <a:pt x="271259" y="4572"/>
                  </a:lnTo>
                  <a:lnTo>
                    <a:pt x="486143" y="4572"/>
                  </a:lnTo>
                  <a:lnTo>
                    <a:pt x="486143" y="0"/>
                  </a:lnTo>
                  <a:close/>
                </a:path>
              </a:pathLst>
            </a:custGeom>
            <a:solidFill>
              <a:srgbClr val="3F44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082032" y="1964022"/>
            <a:ext cx="499109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9390">
              <a:lnSpc>
                <a:spcPct val="100000"/>
              </a:lnSpc>
              <a:spcBef>
                <a:spcPts val="95"/>
              </a:spcBef>
            </a:pPr>
            <a:r>
              <a:rPr sz="400" spc="-25" dirty="0">
                <a:solidFill>
                  <a:srgbClr val="3F4489"/>
                </a:solidFill>
                <a:latin typeface="Times New Roman"/>
                <a:cs typeface="Times New Roman"/>
              </a:rPr>
              <a:t>Do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parameters</a:t>
            </a:r>
            <a:r>
              <a:rPr sz="400" spc="1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match</a:t>
            </a:r>
            <a:r>
              <a:rPr sz="400" spc="5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those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from</a:t>
            </a:r>
            <a:r>
              <a:rPr sz="400" spc="-5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previous</a:t>
            </a:r>
            <a:endParaRPr sz="400">
              <a:latin typeface="Times New Roman"/>
              <a:cs typeface="Times New Roman"/>
            </a:endParaRPr>
          </a:p>
          <a:p>
            <a:pPr marL="314325">
              <a:lnSpc>
                <a:spcPct val="100000"/>
              </a:lnSpc>
            </a:pPr>
            <a:r>
              <a:rPr sz="400" spc="-20" dirty="0">
                <a:solidFill>
                  <a:srgbClr val="3F4489"/>
                </a:solidFill>
                <a:latin typeface="Times New Roman"/>
                <a:cs typeface="Times New Roman"/>
              </a:rPr>
              <a:t>scan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66307" y="2055468"/>
            <a:ext cx="116839" cy="895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" spc="-25" dirty="0">
                <a:solidFill>
                  <a:srgbClr val="3F4489"/>
                </a:solidFill>
                <a:latin typeface="Times New Roman"/>
                <a:cs typeface="Times New Roman"/>
              </a:rPr>
              <a:t>Yes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691883" y="2141220"/>
            <a:ext cx="178435" cy="6350"/>
          </a:xfrm>
          <a:custGeom>
            <a:avLst/>
            <a:gdLst/>
            <a:ahLst/>
            <a:cxnLst/>
            <a:rect l="l" t="t" r="r" b="b"/>
            <a:pathLst>
              <a:path w="178434" h="6350">
                <a:moveTo>
                  <a:pt x="178308" y="6095"/>
                </a:moveTo>
                <a:lnTo>
                  <a:pt x="0" y="6095"/>
                </a:lnTo>
                <a:lnTo>
                  <a:pt x="0" y="0"/>
                </a:lnTo>
                <a:lnTo>
                  <a:pt x="178308" y="0"/>
                </a:lnTo>
                <a:lnTo>
                  <a:pt x="178308" y="6095"/>
                </a:lnTo>
                <a:close/>
              </a:path>
            </a:pathLst>
          </a:custGeom>
          <a:solidFill>
            <a:srgbClr val="3F44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113779" y="2015839"/>
            <a:ext cx="381635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38430">
              <a:lnSpc>
                <a:spcPct val="100000"/>
              </a:lnSpc>
              <a:spcBef>
                <a:spcPts val="95"/>
              </a:spcBef>
            </a:pPr>
            <a:r>
              <a:rPr sz="400" dirty="0">
                <a:solidFill>
                  <a:srgbClr val="3F4489"/>
                </a:solidFill>
                <a:latin typeface="Times New Roman"/>
                <a:cs typeface="Times New Roman"/>
              </a:rPr>
              <a:t>Does</a:t>
            </a:r>
            <a:r>
              <a:rPr sz="400" spc="-2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track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ambiguity</a:t>
            </a:r>
            <a:endParaRPr sz="400">
              <a:latin typeface="Times New Roman"/>
              <a:cs typeface="Times New Roman"/>
            </a:endParaRPr>
          </a:p>
          <a:p>
            <a:pPr marL="230504">
              <a:lnSpc>
                <a:spcPct val="100000"/>
              </a:lnSpc>
            </a:pP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exist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08267" y="2348077"/>
            <a:ext cx="105410" cy="895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" spc="-25" dirty="0">
                <a:solidFill>
                  <a:srgbClr val="3F4489"/>
                </a:solidFill>
                <a:latin typeface="Times New Roman"/>
                <a:cs typeface="Times New Roman"/>
              </a:rPr>
              <a:t>NO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59371" y="2043277"/>
            <a:ext cx="116839" cy="895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" spc="-25" dirty="0">
                <a:solidFill>
                  <a:srgbClr val="3F4489"/>
                </a:solidFill>
                <a:latin typeface="Times New Roman"/>
                <a:cs typeface="Times New Roman"/>
              </a:rPr>
              <a:t>Yes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95976" y="2375503"/>
            <a:ext cx="98425" cy="85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25" dirty="0">
                <a:solidFill>
                  <a:srgbClr val="3F4489"/>
                </a:solidFill>
                <a:latin typeface="Times New Roman"/>
                <a:cs typeface="Times New Roman"/>
              </a:rPr>
              <a:t>NO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78552" y="2477610"/>
            <a:ext cx="44704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9870" marR="62865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Genera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dirty="0">
                <a:solidFill>
                  <a:srgbClr val="3F4489"/>
                </a:solidFill>
                <a:latin typeface="Times New Roman"/>
                <a:cs typeface="Times New Roman"/>
              </a:rPr>
              <a:t>te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50" dirty="0">
                <a:solidFill>
                  <a:srgbClr val="3F4489"/>
                </a:solidFill>
                <a:latin typeface="Times New Roman"/>
                <a:cs typeface="Times New Roman"/>
              </a:rPr>
              <a:t>a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25" dirty="0">
                <a:solidFill>
                  <a:srgbClr val="3F4489"/>
                </a:solidFill>
                <a:latin typeface="Times New Roman"/>
                <a:cs typeface="Times New Roman"/>
              </a:rPr>
              <a:t>new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track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dirty="0">
                <a:solidFill>
                  <a:srgbClr val="3F4489"/>
                </a:solidFill>
                <a:latin typeface="Times New Roman"/>
                <a:cs typeface="Times New Roman"/>
              </a:rPr>
              <a:t>file</a:t>
            </a:r>
            <a:r>
              <a:rPr sz="400" spc="5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50" dirty="0">
                <a:solidFill>
                  <a:srgbClr val="3F4489"/>
                </a:solidFill>
                <a:latin typeface="Times New Roman"/>
                <a:cs typeface="Times New Roman"/>
              </a:rPr>
              <a:t>&amp;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95976" y="2782410"/>
            <a:ext cx="124460" cy="146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store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20" dirty="0">
                <a:solidFill>
                  <a:srgbClr val="3F4489"/>
                </a:solidFill>
                <a:latin typeface="Times New Roman"/>
                <a:cs typeface="Times New Roman"/>
              </a:rPr>
              <a:t>data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486656" y="2496311"/>
            <a:ext cx="463550" cy="283845"/>
          </a:xfrm>
          <a:custGeom>
            <a:avLst/>
            <a:gdLst/>
            <a:ahLst/>
            <a:cxnLst/>
            <a:rect l="l" t="t" r="r" b="b"/>
            <a:pathLst>
              <a:path w="463550" h="283844">
                <a:moveTo>
                  <a:pt x="463283" y="4572"/>
                </a:moveTo>
                <a:lnTo>
                  <a:pt x="461772" y="4572"/>
                </a:lnTo>
                <a:lnTo>
                  <a:pt x="461772" y="0"/>
                </a:lnTo>
                <a:lnTo>
                  <a:pt x="451104" y="0"/>
                </a:lnTo>
                <a:lnTo>
                  <a:pt x="451104" y="9156"/>
                </a:lnTo>
                <a:lnTo>
                  <a:pt x="451104" y="274332"/>
                </a:lnTo>
                <a:lnTo>
                  <a:pt x="10668" y="274332"/>
                </a:lnTo>
                <a:lnTo>
                  <a:pt x="9144" y="274332"/>
                </a:lnTo>
                <a:lnTo>
                  <a:pt x="6108" y="274332"/>
                </a:lnTo>
                <a:lnTo>
                  <a:pt x="10668" y="274320"/>
                </a:lnTo>
                <a:lnTo>
                  <a:pt x="10668" y="9156"/>
                </a:lnTo>
                <a:lnTo>
                  <a:pt x="451104" y="9156"/>
                </a:lnTo>
                <a:lnTo>
                  <a:pt x="451104" y="0"/>
                </a:lnTo>
                <a:lnTo>
                  <a:pt x="0" y="0"/>
                </a:lnTo>
                <a:lnTo>
                  <a:pt x="0" y="283464"/>
                </a:lnTo>
                <a:lnTo>
                  <a:pt x="461772" y="283464"/>
                </a:lnTo>
                <a:lnTo>
                  <a:pt x="461772" y="280416"/>
                </a:lnTo>
                <a:lnTo>
                  <a:pt x="463283" y="280416"/>
                </a:lnTo>
                <a:lnTo>
                  <a:pt x="463283" y="4572"/>
                </a:lnTo>
                <a:close/>
              </a:path>
            </a:pathLst>
          </a:custGeom>
          <a:solidFill>
            <a:srgbClr val="3F44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554727" y="2486755"/>
            <a:ext cx="266065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Generate</a:t>
            </a:r>
            <a:r>
              <a:rPr sz="400" spc="3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25" dirty="0">
                <a:solidFill>
                  <a:srgbClr val="3F4489"/>
                </a:solidFill>
                <a:latin typeface="Times New Roman"/>
                <a:cs typeface="Times New Roman"/>
              </a:rPr>
              <a:t>an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acquisition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20" dirty="0">
                <a:solidFill>
                  <a:srgbClr val="3F4489"/>
                </a:solidFill>
                <a:latin typeface="Times New Roman"/>
                <a:cs typeface="Times New Roman"/>
              </a:rPr>
              <a:t>gate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00671" y="2034127"/>
            <a:ext cx="445134" cy="146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785" marR="179070" indent="3048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Resolve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ambiguity</a:t>
            </a:r>
            <a:endParaRPr sz="400">
              <a:latin typeface="Times New Roman"/>
              <a:cs typeface="Times New Roman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672584" y="2150363"/>
            <a:ext cx="2809240" cy="1170940"/>
            <a:chOff x="4672584" y="2150363"/>
            <a:chExt cx="2809240" cy="1170940"/>
          </a:xfrm>
        </p:grpSpPr>
        <p:sp>
          <p:nvSpPr>
            <p:cNvPr id="30" name="object 30"/>
            <p:cNvSpPr/>
            <p:nvPr/>
          </p:nvSpPr>
          <p:spPr>
            <a:xfrm>
              <a:off x="4672571" y="2150363"/>
              <a:ext cx="2796540" cy="1146175"/>
            </a:xfrm>
            <a:custGeom>
              <a:avLst/>
              <a:gdLst/>
              <a:ahLst/>
              <a:cxnLst/>
              <a:rect l="l" t="t" r="r" b="b"/>
              <a:pathLst>
                <a:path w="2796540" h="1146175">
                  <a:moveTo>
                    <a:pt x="295656" y="12192"/>
                  </a:moveTo>
                  <a:lnTo>
                    <a:pt x="284988" y="7620"/>
                  </a:lnTo>
                  <a:lnTo>
                    <a:pt x="265188" y="0"/>
                  </a:lnTo>
                  <a:lnTo>
                    <a:pt x="265188" y="7620"/>
                  </a:lnTo>
                  <a:lnTo>
                    <a:pt x="0" y="7620"/>
                  </a:lnTo>
                  <a:lnTo>
                    <a:pt x="0" y="18288"/>
                  </a:lnTo>
                  <a:lnTo>
                    <a:pt x="265188" y="18288"/>
                  </a:lnTo>
                  <a:lnTo>
                    <a:pt x="265188" y="25908"/>
                  </a:lnTo>
                  <a:lnTo>
                    <a:pt x="284988" y="16776"/>
                  </a:lnTo>
                  <a:lnTo>
                    <a:pt x="295656" y="12192"/>
                  </a:lnTo>
                  <a:close/>
                </a:path>
                <a:path w="2796540" h="1146175">
                  <a:moveTo>
                    <a:pt x="1348740" y="13716"/>
                  </a:moveTo>
                  <a:lnTo>
                    <a:pt x="1339608" y="9156"/>
                  </a:lnTo>
                  <a:lnTo>
                    <a:pt x="1318272" y="0"/>
                  </a:lnTo>
                  <a:lnTo>
                    <a:pt x="1318272" y="27432"/>
                  </a:lnTo>
                  <a:lnTo>
                    <a:pt x="1339608" y="18288"/>
                  </a:lnTo>
                  <a:lnTo>
                    <a:pt x="1348740" y="13716"/>
                  </a:lnTo>
                  <a:close/>
                </a:path>
                <a:path w="2796540" h="1146175">
                  <a:moveTo>
                    <a:pt x="2796540" y="1141488"/>
                  </a:moveTo>
                  <a:lnTo>
                    <a:pt x="2601468" y="1141488"/>
                  </a:lnTo>
                  <a:lnTo>
                    <a:pt x="2601468" y="1146048"/>
                  </a:lnTo>
                  <a:lnTo>
                    <a:pt x="2796540" y="1146048"/>
                  </a:lnTo>
                  <a:lnTo>
                    <a:pt x="2796540" y="1141488"/>
                  </a:lnTo>
                  <a:close/>
                </a:path>
              </a:pathLst>
            </a:custGeom>
            <a:solidFill>
              <a:srgbClr val="3F44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8000" y="2150363"/>
              <a:ext cx="32003" cy="274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0576" y="2386583"/>
              <a:ext cx="32003" cy="10058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2444" y="2154935"/>
              <a:ext cx="92963" cy="2895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50836" y="3293364"/>
              <a:ext cx="30480" cy="2743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339827" y="2171699"/>
              <a:ext cx="1132840" cy="1123315"/>
            </a:xfrm>
            <a:custGeom>
              <a:avLst/>
              <a:gdLst/>
              <a:ahLst/>
              <a:cxnLst/>
              <a:rect l="l" t="t" r="r" b="b"/>
              <a:pathLst>
                <a:path w="1132840" h="1123314">
                  <a:moveTo>
                    <a:pt x="30480" y="379476"/>
                  </a:moveTo>
                  <a:lnTo>
                    <a:pt x="19812" y="379476"/>
                  </a:lnTo>
                  <a:lnTo>
                    <a:pt x="19812" y="196596"/>
                  </a:lnTo>
                  <a:lnTo>
                    <a:pt x="9144" y="196596"/>
                  </a:lnTo>
                  <a:lnTo>
                    <a:pt x="9144" y="379476"/>
                  </a:lnTo>
                  <a:lnTo>
                    <a:pt x="0" y="379476"/>
                  </a:lnTo>
                  <a:lnTo>
                    <a:pt x="15252" y="406920"/>
                  </a:lnTo>
                  <a:lnTo>
                    <a:pt x="27432" y="384060"/>
                  </a:lnTo>
                  <a:lnTo>
                    <a:pt x="30480" y="379476"/>
                  </a:lnTo>
                  <a:close/>
                </a:path>
                <a:path w="1132840" h="1123314">
                  <a:moveTo>
                    <a:pt x="1117104" y="413004"/>
                  </a:moveTo>
                  <a:lnTo>
                    <a:pt x="1106436" y="408444"/>
                  </a:lnTo>
                  <a:lnTo>
                    <a:pt x="1086612" y="399300"/>
                  </a:lnTo>
                  <a:lnTo>
                    <a:pt x="1086612" y="408444"/>
                  </a:lnTo>
                  <a:lnTo>
                    <a:pt x="21348" y="408444"/>
                  </a:lnTo>
                  <a:lnTo>
                    <a:pt x="21348" y="419100"/>
                  </a:lnTo>
                  <a:lnTo>
                    <a:pt x="1086612" y="419100"/>
                  </a:lnTo>
                  <a:lnTo>
                    <a:pt x="1086612" y="426720"/>
                  </a:lnTo>
                  <a:lnTo>
                    <a:pt x="1106436" y="417576"/>
                  </a:lnTo>
                  <a:lnTo>
                    <a:pt x="1117104" y="413004"/>
                  </a:lnTo>
                  <a:close/>
                </a:path>
                <a:path w="1132840" h="1123314">
                  <a:moveTo>
                    <a:pt x="1132332" y="0"/>
                  </a:moveTo>
                  <a:lnTo>
                    <a:pt x="1118616" y="0"/>
                  </a:lnTo>
                  <a:lnTo>
                    <a:pt x="1118616" y="1123200"/>
                  </a:lnTo>
                  <a:lnTo>
                    <a:pt x="1132332" y="1123200"/>
                  </a:lnTo>
                  <a:lnTo>
                    <a:pt x="1132332" y="0"/>
                  </a:lnTo>
                  <a:close/>
                </a:path>
              </a:pathLst>
            </a:custGeom>
            <a:solidFill>
              <a:srgbClr val="3F44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624319" y="3166459"/>
            <a:ext cx="398145" cy="146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3716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Target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previously</a:t>
            </a:r>
            <a:r>
              <a:rPr sz="400" spc="25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in track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61480" y="3288379"/>
            <a:ext cx="299085" cy="85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or</a:t>
            </a:r>
            <a:r>
              <a:rPr sz="400" spc="-2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acquisition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67044" y="2913475"/>
            <a:ext cx="447040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225" marR="127000" indent="4699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Compute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target</a:t>
            </a:r>
            <a:r>
              <a:rPr sz="400" spc="5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tracking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parameters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50811" y="2927196"/>
            <a:ext cx="297815" cy="895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Acquisition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810247" y="3619093"/>
            <a:ext cx="161925" cy="895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Track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68111" y="2907379"/>
            <a:ext cx="475615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7150" indent="77470" algn="just">
              <a:lnSpc>
                <a:spcPct val="100000"/>
              </a:lnSpc>
              <a:spcBef>
                <a:spcPts val="95"/>
              </a:spcBef>
            </a:pPr>
            <a:r>
              <a:rPr sz="400" dirty="0">
                <a:solidFill>
                  <a:srgbClr val="3F4489"/>
                </a:solidFill>
                <a:latin typeface="Times New Roman"/>
                <a:cs typeface="Times New Roman"/>
              </a:rPr>
              <a:t>Generate</a:t>
            </a:r>
            <a:r>
              <a:rPr sz="400" spc="11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Track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dirty="0">
                <a:solidFill>
                  <a:srgbClr val="3F4489"/>
                </a:solidFill>
                <a:latin typeface="Times New Roman"/>
                <a:cs typeface="Times New Roman"/>
              </a:rPr>
              <a:t>Gate</a:t>
            </a:r>
            <a:r>
              <a:rPr sz="400" spc="4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dirty="0">
                <a:solidFill>
                  <a:srgbClr val="3F4489"/>
                </a:solidFill>
                <a:latin typeface="Times New Roman"/>
                <a:cs typeface="Times New Roman"/>
              </a:rPr>
              <a:t>&amp;</a:t>
            </a:r>
            <a:r>
              <a:rPr sz="400" spc="25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dirty="0">
                <a:solidFill>
                  <a:srgbClr val="3F4489"/>
                </a:solidFill>
                <a:latin typeface="Times New Roman"/>
                <a:cs typeface="Times New Roman"/>
              </a:rPr>
              <a:t>indicator</a:t>
            </a:r>
            <a:r>
              <a:rPr sz="400" spc="35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35" dirty="0">
                <a:solidFill>
                  <a:srgbClr val="3F4489"/>
                </a:solidFill>
                <a:latin typeface="Times New Roman"/>
                <a:cs typeface="Times New Roman"/>
              </a:rPr>
              <a:t>in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20" dirty="0">
                <a:solidFill>
                  <a:srgbClr val="3F4489"/>
                </a:solidFill>
                <a:latin typeface="Times New Roman"/>
                <a:cs typeface="Times New Roman"/>
              </a:rPr>
              <a:t>file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68644" y="3468210"/>
            <a:ext cx="246379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Update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tracking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parameters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39715" y="3209131"/>
            <a:ext cx="438150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400" dirty="0">
                <a:solidFill>
                  <a:srgbClr val="3F4489"/>
                </a:solidFill>
                <a:latin typeface="Times New Roman"/>
                <a:cs typeface="Times New Roman"/>
              </a:rPr>
              <a:t>Reposition</a:t>
            </a:r>
            <a:r>
              <a:rPr sz="400" spc="240" dirty="0">
                <a:solidFill>
                  <a:srgbClr val="3F4489"/>
                </a:solidFill>
                <a:latin typeface="Times New Roman"/>
                <a:cs typeface="Times New Roman"/>
              </a:rPr>
              <a:t> 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track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dirty="0">
                <a:solidFill>
                  <a:srgbClr val="3F4489"/>
                </a:solidFill>
                <a:latin typeface="Times New Roman"/>
                <a:cs typeface="Times New Roman"/>
              </a:rPr>
              <a:t>gate</a:t>
            </a:r>
            <a:r>
              <a:rPr sz="400" spc="29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dirty="0">
                <a:solidFill>
                  <a:srgbClr val="3F4489"/>
                </a:solidFill>
                <a:latin typeface="Times New Roman"/>
                <a:cs typeface="Times New Roman"/>
              </a:rPr>
              <a:t>centered</a:t>
            </a:r>
            <a:r>
              <a:rPr sz="400" spc="3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35" dirty="0">
                <a:solidFill>
                  <a:srgbClr val="3F4489"/>
                </a:solidFill>
                <a:latin typeface="Times New Roman"/>
                <a:cs typeface="Times New Roman"/>
              </a:rPr>
              <a:t>on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future</a:t>
            </a:r>
            <a:r>
              <a:rPr sz="400" spc="25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position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029455" y="3193891"/>
            <a:ext cx="565785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6045" marR="149860" indent="-6350" algn="ctr">
              <a:lnSpc>
                <a:spcPct val="100000"/>
              </a:lnSpc>
              <a:spcBef>
                <a:spcPts val="95"/>
              </a:spcBef>
            </a:pPr>
            <a:r>
              <a:rPr sz="400" dirty="0">
                <a:solidFill>
                  <a:srgbClr val="3F4489"/>
                </a:solidFill>
                <a:latin typeface="Times New Roman"/>
                <a:cs typeface="Times New Roman"/>
              </a:rPr>
              <a:t>Ready</a:t>
            </a:r>
            <a:r>
              <a:rPr sz="400" spc="-25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dirty="0">
                <a:solidFill>
                  <a:srgbClr val="3F4489"/>
                </a:solidFill>
                <a:latin typeface="Times New Roman"/>
                <a:cs typeface="Times New Roman"/>
              </a:rPr>
              <a:t>for</a:t>
            </a:r>
            <a:r>
              <a:rPr sz="400" spc="-25" dirty="0">
                <a:solidFill>
                  <a:srgbClr val="3F4489"/>
                </a:solidFill>
                <a:latin typeface="Times New Roman"/>
                <a:cs typeface="Times New Roman"/>
              </a:rPr>
              <a:t> the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next</a:t>
            </a:r>
            <a:r>
              <a:rPr sz="400" spc="5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radar</a:t>
            </a:r>
            <a:r>
              <a:rPr sz="400" spc="15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20" dirty="0">
                <a:solidFill>
                  <a:srgbClr val="3F4489"/>
                </a:solidFill>
                <a:latin typeface="Times New Roman"/>
                <a:cs typeface="Times New Roman"/>
              </a:rPr>
              <a:t>scan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information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516879" y="3513930"/>
            <a:ext cx="447040" cy="146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7470" marR="149225" indent="-1524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Recompute</a:t>
            </a:r>
            <a:r>
              <a:rPr sz="400" spc="50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10" dirty="0">
                <a:solidFill>
                  <a:srgbClr val="3F4489"/>
                </a:solidFill>
                <a:latin typeface="Times New Roman"/>
                <a:cs typeface="Times New Roman"/>
              </a:rPr>
              <a:t>track</a:t>
            </a:r>
            <a:r>
              <a:rPr sz="400" spc="10" dirty="0">
                <a:solidFill>
                  <a:srgbClr val="3F4489"/>
                </a:solidFill>
                <a:latin typeface="Times New Roman"/>
                <a:cs typeface="Times New Roman"/>
              </a:rPr>
              <a:t> </a:t>
            </a:r>
            <a:r>
              <a:rPr sz="400" spc="-20" dirty="0">
                <a:solidFill>
                  <a:srgbClr val="3F4489"/>
                </a:solidFill>
                <a:latin typeface="Times New Roman"/>
                <a:cs typeface="Times New Roman"/>
              </a:rPr>
              <a:t>gate</a:t>
            </a:r>
            <a:endParaRPr sz="400">
              <a:latin typeface="Times New Roman"/>
              <a:cs typeface="Times New Roman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4305300" y="2319527"/>
            <a:ext cx="2974975" cy="1325880"/>
            <a:chOff x="4305300" y="2319527"/>
            <a:chExt cx="2974975" cy="1325880"/>
          </a:xfrm>
        </p:grpSpPr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49667" y="3316224"/>
              <a:ext cx="30480" cy="27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88480" y="3566159"/>
              <a:ext cx="30480" cy="5791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31864" y="3616451"/>
              <a:ext cx="32003" cy="2895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562344" y="3625596"/>
              <a:ext cx="344805" cy="9525"/>
            </a:xfrm>
            <a:custGeom>
              <a:avLst/>
              <a:gdLst/>
              <a:ahLst/>
              <a:cxnLst/>
              <a:rect l="l" t="t" r="r" b="b"/>
              <a:pathLst>
                <a:path w="344804" h="9525">
                  <a:moveTo>
                    <a:pt x="344423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344423" y="0"/>
                  </a:lnTo>
                  <a:lnTo>
                    <a:pt x="344423" y="9143"/>
                  </a:lnTo>
                  <a:close/>
                </a:path>
              </a:pathLst>
            </a:custGeom>
            <a:solidFill>
              <a:srgbClr val="3F44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86955" y="3034283"/>
              <a:ext cx="32004" cy="6400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1196" y="3032759"/>
              <a:ext cx="30480" cy="2743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387327" y="3041903"/>
              <a:ext cx="1522730" cy="309880"/>
            </a:xfrm>
            <a:custGeom>
              <a:avLst/>
              <a:gdLst/>
              <a:ahLst/>
              <a:cxnLst/>
              <a:rect l="l" t="t" r="r" b="b"/>
              <a:pathLst>
                <a:path w="1522729" h="309879">
                  <a:moveTo>
                    <a:pt x="28968" y="286524"/>
                  </a:moveTo>
                  <a:lnTo>
                    <a:pt x="21348" y="286524"/>
                  </a:lnTo>
                  <a:lnTo>
                    <a:pt x="21348" y="27432"/>
                  </a:lnTo>
                  <a:lnTo>
                    <a:pt x="10668" y="27432"/>
                  </a:lnTo>
                  <a:lnTo>
                    <a:pt x="10668" y="283464"/>
                  </a:lnTo>
                  <a:lnTo>
                    <a:pt x="0" y="283464"/>
                  </a:lnTo>
                  <a:lnTo>
                    <a:pt x="15252" y="309372"/>
                  </a:lnTo>
                  <a:lnTo>
                    <a:pt x="28968" y="286524"/>
                  </a:lnTo>
                  <a:close/>
                </a:path>
                <a:path w="1522729" h="309879">
                  <a:moveTo>
                    <a:pt x="1522488" y="0"/>
                  </a:moveTo>
                  <a:lnTo>
                    <a:pt x="1164348" y="0"/>
                  </a:lnTo>
                  <a:lnTo>
                    <a:pt x="1164348" y="10680"/>
                  </a:lnTo>
                  <a:lnTo>
                    <a:pt x="1522488" y="10680"/>
                  </a:lnTo>
                  <a:lnTo>
                    <a:pt x="1522488" y="0"/>
                  </a:lnTo>
                  <a:close/>
                </a:path>
              </a:pathLst>
            </a:custGeom>
            <a:solidFill>
              <a:srgbClr val="3F44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02580" y="3057143"/>
              <a:ext cx="59435" cy="2743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46648" y="3046476"/>
              <a:ext cx="128016" cy="2895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74080" y="3616451"/>
              <a:ext cx="121919" cy="2895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02580" y="3610356"/>
              <a:ext cx="112775" cy="2743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08575" y="3345180"/>
              <a:ext cx="30480" cy="2743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52287" y="3323844"/>
              <a:ext cx="89916" cy="9296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4634471" y="3352799"/>
              <a:ext cx="192405" cy="12700"/>
            </a:xfrm>
            <a:custGeom>
              <a:avLst/>
              <a:gdLst/>
              <a:ahLst/>
              <a:cxnLst/>
              <a:rect l="l" t="t" r="r" b="b"/>
              <a:pathLst>
                <a:path w="192404" h="12700">
                  <a:moveTo>
                    <a:pt x="192036" y="0"/>
                  </a:moveTo>
                  <a:lnTo>
                    <a:pt x="3060" y="0"/>
                  </a:lnTo>
                  <a:lnTo>
                    <a:pt x="3060" y="1536"/>
                  </a:lnTo>
                  <a:lnTo>
                    <a:pt x="0" y="1536"/>
                  </a:lnTo>
                  <a:lnTo>
                    <a:pt x="0" y="10668"/>
                  </a:lnTo>
                  <a:lnTo>
                    <a:pt x="3060" y="10668"/>
                  </a:lnTo>
                  <a:lnTo>
                    <a:pt x="3060" y="12192"/>
                  </a:lnTo>
                  <a:lnTo>
                    <a:pt x="192036" y="12192"/>
                  </a:lnTo>
                  <a:lnTo>
                    <a:pt x="192036" y="0"/>
                  </a:lnTo>
                  <a:close/>
                </a:path>
              </a:pathLst>
            </a:custGeom>
            <a:solidFill>
              <a:srgbClr val="3F44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40807" y="2619756"/>
              <a:ext cx="32004" cy="2895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4314431" y="2340863"/>
              <a:ext cx="871855" cy="1015365"/>
            </a:xfrm>
            <a:custGeom>
              <a:avLst/>
              <a:gdLst/>
              <a:ahLst/>
              <a:cxnLst/>
              <a:rect l="l" t="t" r="r" b="b"/>
              <a:pathLst>
                <a:path w="871854" h="1015364">
                  <a:moveTo>
                    <a:pt x="12192" y="0"/>
                  </a:moveTo>
                  <a:lnTo>
                    <a:pt x="0" y="0"/>
                  </a:lnTo>
                  <a:lnTo>
                    <a:pt x="0" y="859536"/>
                  </a:lnTo>
                  <a:lnTo>
                    <a:pt x="12192" y="859536"/>
                  </a:lnTo>
                  <a:lnTo>
                    <a:pt x="12192" y="0"/>
                  </a:lnTo>
                  <a:close/>
                </a:path>
                <a:path w="871854" h="1015364">
                  <a:moveTo>
                    <a:pt x="416064" y="987564"/>
                  </a:moveTo>
                  <a:lnTo>
                    <a:pt x="406908" y="987564"/>
                  </a:lnTo>
                  <a:lnTo>
                    <a:pt x="406908" y="441972"/>
                  </a:lnTo>
                  <a:lnTo>
                    <a:pt x="394716" y="441972"/>
                  </a:lnTo>
                  <a:lnTo>
                    <a:pt x="394716" y="987564"/>
                  </a:lnTo>
                  <a:lnTo>
                    <a:pt x="385584" y="987564"/>
                  </a:lnTo>
                  <a:lnTo>
                    <a:pt x="400824" y="1014996"/>
                  </a:lnTo>
                  <a:lnTo>
                    <a:pt x="413016" y="992136"/>
                  </a:lnTo>
                  <a:lnTo>
                    <a:pt x="416064" y="987564"/>
                  </a:lnTo>
                  <a:close/>
                </a:path>
                <a:path w="871854" h="1015364">
                  <a:moveTo>
                    <a:pt x="871728" y="288036"/>
                  </a:moveTo>
                  <a:lnTo>
                    <a:pt x="656844" y="288036"/>
                  </a:lnTo>
                  <a:lnTo>
                    <a:pt x="656844" y="298704"/>
                  </a:lnTo>
                  <a:lnTo>
                    <a:pt x="871728" y="298704"/>
                  </a:lnTo>
                  <a:lnTo>
                    <a:pt x="871728" y="288036"/>
                  </a:lnTo>
                  <a:close/>
                </a:path>
              </a:pathLst>
            </a:custGeom>
            <a:solidFill>
              <a:srgbClr val="3F44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05300" y="2319527"/>
              <a:ext cx="30479" cy="2895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5417819" y="3410711"/>
              <a:ext cx="13970" cy="219710"/>
            </a:xfrm>
            <a:custGeom>
              <a:avLst/>
              <a:gdLst/>
              <a:ahLst/>
              <a:cxnLst/>
              <a:rect l="l" t="t" r="r" b="b"/>
              <a:pathLst>
                <a:path w="13970" h="219710">
                  <a:moveTo>
                    <a:pt x="13716" y="219456"/>
                  </a:moveTo>
                  <a:lnTo>
                    <a:pt x="0" y="219456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219456"/>
                  </a:lnTo>
                  <a:close/>
                </a:path>
              </a:pathLst>
            </a:custGeom>
            <a:solidFill>
              <a:srgbClr val="3F44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7246111" y="3777603"/>
            <a:ext cx="12827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191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514348" y="6243743"/>
            <a:ext cx="101663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spc="-10" dirty="0">
                <a:solidFill>
                  <a:srgbClr val="347CD6"/>
                </a:solidFill>
                <a:latin typeface="Calibri"/>
                <a:cs typeface="Calibri"/>
              </a:rPr>
              <a:t>Conclusion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20623" y="702259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3" y="38099"/>
                </a:moveTo>
                <a:lnTo>
                  <a:pt x="13715" y="38099"/>
                </a:lnTo>
                <a:lnTo>
                  <a:pt x="10667" y="36575"/>
                </a:lnTo>
                <a:lnTo>
                  <a:pt x="6095" y="32003"/>
                </a:lnTo>
                <a:lnTo>
                  <a:pt x="3047" y="28955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3715" y="0"/>
                </a:lnTo>
                <a:lnTo>
                  <a:pt x="24383" y="0"/>
                </a:lnTo>
                <a:lnTo>
                  <a:pt x="28955" y="1523"/>
                </a:lnTo>
                <a:lnTo>
                  <a:pt x="36575" y="9143"/>
                </a:lnTo>
                <a:lnTo>
                  <a:pt x="38099" y="13715"/>
                </a:lnTo>
                <a:lnTo>
                  <a:pt x="38099" y="24383"/>
                </a:lnTo>
                <a:lnTo>
                  <a:pt x="36575" y="28955"/>
                </a:lnTo>
                <a:lnTo>
                  <a:pt x="28955" y="36575"/>
                </a:lnTo>
                <a:lnTo>
                  <a:pt x="24383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535939" y="6930932"/>
            <a:ext cx="2958465" cy="1487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200" spc="-50" dirty="0">
                <a:latin typeface="Calibri"/>
                <a:cs typeface="Calibri"/>
              </a:rPr>
              <a:t>We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discussed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10" dirty="0">
                <a:latin typeface="Calibri"/>
                <a:cs typeface="Calibri"/>
              </a:rPr>
              <a:t>concepts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different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ways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determine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angle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target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its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range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05"/>
              </a:spcBef>
            </a:pPr>
            <a:endParaRPr sz="1200">
              <a:latin typeface="Calibri"/>
              <a:cs typeface="Calibri"/>
            </a:endParaRPr>
          </a:p>
          <a:p>
            <a:pPr marL="12700" marR="353695">
              <a:lnSpc>
                <a:spcPct val="100000"/>
              </a:lnSpc>
              <a:spcBef>
                <a:spcPts val="5"/>
              </a:spcBef>
            </a:pPr>
            <a:r>
              <a:rPr sz="1200" spc="-50" dirty="0">
                <a:latin typeface="Calibri"/>
                <a:cs typeface="Calibri"/>
              </a:rPr>
              <a:t>We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different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between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single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multiple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targets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tracking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50" dirty="0">
                <a:latin typeface="Calibri"/>
                <a:cs typeface="Calibri"/>
              </a:rPr>
              <a:t>We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apply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Matlab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20623" y="7664195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3" y="38099"/>
                </a:moveTo>
                <a:lnTo>
                  <a:pt x="13715" y="38099"/>
                </a:lnTo>
                <a:lnTo>
                  <a:pt x="10667" y="36575"/>
                </a:lnTo>
                <a:lnTo>
                  <a:pt x="6095" y="32003"/>
                </a:lnTo>
                <a:lnTo>
                  <a:pt x="3047" y="28955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3715" y="0"/>
                </a:lnTo>
                <a:lnTo>
                  <a:pt x="24383" y="0"/>
                </a:lnTo>
                <a:lnTo>
                  <a:pt x="28955" y="1523"/>
                </a:lnTo>
                <a:lnTo>
                  <a:pt x="36575" y="9143"/>
                </a:lnTo>
                <a:lnTo>
                  <a:pt x="38099" y="13715"/>
                </a:lnTo>
                <a:lnTo>
                  <a:pt x="38099" y="24383"/>
                </a:lnTo>
                <a:lnTo>
                  <a:pt x="36575" y="28955"/>
                </a:lnTo>
                <a:lnTo>
                  <a:pt x="28955" y="36575"/>
                </a:lnTo>
                <a:lnTo>
                  <a:pt x="24383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20623" y="8301228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3" y="38099"/>
                </a:moveTo>
                <a:lnTo>
                  <a:pt x="13715" y="38099"/>
                </a:lnTo>
                <a:lnTo>
                  <a:pt x="10667" y="36575"/>
                </a:lnTo>
                <a:lnTo>
                  <a:pt x="6095" y="32003"/>
                </a:lnTo>
                <a:lnTo>
                  <a:pt x="3047" y="28955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3715" y="0"/>
                </a:lnTo>
                <a:lnTo>
                  <a:pt x="24383" y="0"/>
                </a:lnTo>
                <a:lnTo>
                  <a:pt x="28955" y="1523"/>
                </a:lnTo>
                <a:lnTo>
                  <a:pt x="36575" y="9143"/>
                </a:lnTo>
                <a:lnTo>
                  <a:pt x="38099" y="13715"/>
                </a:lnTo>
                <a:lnTo>
                  <a:pt x="38099" y="24383"/>
                </a:lnTo>
                <a:lnTo>
                  <a:pt x="36575" y="28955"/>
                </a:lnTo>
                <a:lnTo>
                  <a:pt x="28955" y="36575"/>
                </a:lnTo>
                <a:lnTo>
                  <a:pt x="24383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3937508" y="6493183"/>
            <a:ext cx="3311525" cy="48895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800" b="1" spc="-10" dirty="0">
                <a:latin typeface="Calibri"/>
                <a:cs typeface="Calibri"/>
              </a:rPr>
              <a:t>Matched-Filter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Receiver: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sz="700" dirty="0">
                <a:latin typeface="Calibri"/>
                <a:cs typeface="Calibri"/>
              </a:rPr>
              <a:t>A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network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whose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frequency-response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function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maximizes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output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peak-signal-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to-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mean-noise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(power)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ratio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called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matched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30" dirty="0">
                <a:latin typeface="Calibri"/>
                <a:cs typeface="Calibri"/>
              </a:rPr>
              <a:t>filter.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This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criterion,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its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equivalent,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used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for 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design of almost all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radar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receivers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72" name="object 7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202935" y="7100316"/>
            <a:ext cx="819912" cy="89916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056888" y="7344155"/>
            <a:ext cx="3352799" cy="464820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593335" y="8104632"/>
            <a:ext cx="1917191" cy="304800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>
            <a:off x="5516371" y="6149256"/>
            <a:ext cx="68834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b="1" dirty="0">
                <a:solidFill>
                  <a:srgbClr val="BF0000"/>
                </a:solidFill>
                <a:latin typeface="Calibri"/>
                <a:cs typeface="Calibri"/>
              </a:rPr>
              <a:t>UNIT-</a:t>
            </a:r>
            <a:r>
              <a:rPr sz="1750" b="1" spc="-50" dirty="0">
                <a:solidFill>
                  <a:srgbClr val="BF0000"/>
                </a:solidFill>
                <a:latin typeface="Calibri"/>
                <a:cs typeface="Calibri"/>
              </a:rPr>
              <a:t>V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515359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192</a:t>
            </a:r>
            <a:endParaRPr sz="450">
              <a:latin typeface="Arial MT"/>
              <a:cs typeface="Arial MT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246111" y="8657118"/>
            <a:ext cx="128270" cy="939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50" spc="-25" dirty="0">
                <a:solidFill>
                  <a:srgbClr val="878787"/>
                </a:solidFill>
                <a:latin typeface="Arial MT"/>
                <a:cs typeface="Arial MT"/>
              </a:rPr>
              <a:t>192</a:t>
            </a:r>
            <a:endParaRPr sz="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1280" y="1311791"/>
            <a:ext cx="1550035" cy="1117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b="1" dirty="0">
                <a:latin typeface="Arial"/>
                <a:cs typeface="Arial"/>
              </a:rPr>
              <a:t>Derivation</a:t>
            </a:r>
            <a:r>
              <a:rPr sz="550" b="1" spc="-20" dirty="0">
                <a:latin typeface="Arial"/>
                <a:cs typeface="Arial"/>
              </a:rPr>
              <a:t> </a:t>
            </a:r>
            <a:r>
              <a:rPr sz="550" b="1" dirty="0">
                <a:latin typeface="Arial"/>
                <a:cs typeface="Arial"/>
              </a:rPr>
              <a:t>of</a:t>
            </a:r>
            <a:r>
              <a:rPr sz="550" b="1" spc="-10" dirty="0">
                <a:latin typeface="Arial"/>
                <a:cs typeface="Arial"/>
              </a:rPr>
              <a:t> </a:t>
            </a:r>
            <a:r>
              <a:rPr sz="550" b="1" dirty="0">
                <a:latin typeface="Arial"/>
                <a:cs typeface="Arial"/>
              </a:rPr>
              <a:t>the</a:t>
            </a:r>
            <a:r>
              <a:rPr sz="550" b="1" spc="-15" dirty="0">
                <a:latin typeface="Arial"/>
                <a:cs typeface="Arial"/>
              </a:rPr>
              <a:t> </a:t>
            </a:r>
            <a:r>
              <a:rPr sz="550" b="1" dirty="0">
                <a:latin typeface="Arial"/>
                <a:cs typeface="Arial"/>
              </a:rPr>
              <a:t>matched-</a:t>
            </a:r>
            <a:r>
              <a:rPr sz="550" b="1" spc="-10" dirty="0">
                <a:latin typeface="Arial"/>
                <a:cs typeface="Arial"/>
              </a:rPr>
              <a:t>filtercharacteristic:</a:t>
            </a:r>
            <a:endParaRPr sz="5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5404" y="2080260"/>
            <a:ext cx="1016507" cy="1112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0748" y="2255520"/>
            <a:ext cx="876300" cy="1524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7784" y="2561843"/>
            <a:ext cx="1124711" cy="115976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510788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193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4040" y="1325602"/>
            <a:ext cx="248412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dirty="0">
                <a:latin typeface="Calibri"/>
                <a:cs typeface="Calibri"/>
              </a:rPr>
              <a:t>Correlation</a:t>
            </a:r>
            <a:r>
              <a:rPr sz="950" spc="-1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function and</a:t>
            </a:r>
            <a:r>
              <a:rPr sz="950" spc="2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cross </a:t>
            </a:r>
            <a:r>
              <a:rPr sz="950" spc="-10" dirty="0">
                <a:latin typeface="Calibri"/>
                <a:cs typeface="Calibri"/>
              </a:rPr>
              <a:t>correlation</a:t>
            </a:r>
            <a:r>
              <a:rPr sz="950" spc="-6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receiver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58055" y="2257044"/>
            <a:ext cx="2804159" cy="122072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241540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194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22324" y="6356268"/>
            <a:ext cx="142811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EFFICIENCY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NON-MATCHED</a:t>
            </a:r>
            <a:r>
              <a:rPr sz="700" spc="-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FILTERS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1395" y="6775703"/>
            <a:ext cx="3201923" cy="191109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71544" y="6947916"/>
            <a:ext cx="3566159" cy="176021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510788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195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41540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196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9280" y="1240411"/>
            <a:ext cx="194056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Receiver</a:t>
            </a:r>
            <a:r>
              <a:rPr sz="1600" i="1" u="heavy" spc="-4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Noise</a:t>
            </a:r>
            <a:r>
              <a:rPr sz="1600" i="1" u="heavy" spc="-6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and</a:t>
            </a:r>
            <a:r>
              <a:rPr sz="1600" i="1" u="heavy" spc="-7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spc="-2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SNR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0623" y="1935479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39" y="1836220"/>
            <a:ext cx="3061970" cy="20281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4450">
              <a:lnSpc>
                <a:spcPct val="102400"/>
              </a:lnSpc>
              <a:spcBef>
                <a:spcPts val="95"/>
              </a:spcBef>
            </a:pPr>
            <a:r>
              <a:rPr sz="1250" dirty="0">
                <a:latin typeface="Calibri"/>
                <a:cs typeface="Calibri"/>
              </a:rPr>
              <a:t>Since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noise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chief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factor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limiting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receiver sensitivity,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it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necessary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to obtain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some </a:t>
            </a:r>
            <a:r>
              <a:rPr sz="1250" dirty="0">
                <a:latin typeface="Calibri"/>
                <a:cs typeface="Calibri"/>
              </a:rPr>
              <a:t>means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describing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it</a:t>
            </a:r>
            <a:r>
              <a:rPr sz="1250" spc="4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quantitatively</a:t>
            </a:r>
            <a:endParaRPr sz="1250">
              <a:latin typeface="Calibri"/>
              <a:cs typeface="Calibri"/>
            </a:endParaRPr>
          </a:p>
          <a:p>
            <a:pPr marL="12700" marR="254000">
              <a:lnSpc>
                <a:spcPct val="102400"/>
              </a:lnSpc>
              <a:spcBef>
                <a:spcPts val="310"/>
              </a:spcBef>
            </a:pPr>
            <a:r>
              <a:rPr sz="1250" dirty="0">
                <a:latin typeface="Calibri"/>
                <a:cs typeface="Calibri"/>
              </a:rPr>
              <a:t>Noise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is</a:t>
            </a:r>
            <a:r>
              <a:rPr sz="1250" spc="4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unwanted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electromagnetic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energy </a:t>
            </a:r>
            <a:r>
              <a:rPr sz="1250" dirty="0">
                <a:latin typeface="Calibri"/>
                <a:cs typeface="Calibri"/>
              </a:rPr>
              <a:t>which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interferes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with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ability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the </a:t>
            </a:r>
            <a:r>
              <a:rPr sz="1250" dirty="0">
                <a:latin typeface="Calibri"/>
                <a:cs typeface="Calibri"/>
              </a:rPr>
              <a:t>receiver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to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detect</a:t>
            </a:r>
            <a:r>
              <a:rPr sz="1250" spc="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wanted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signal.</a:t>
            </a:r>
            <a:endParaRPr sz="1250">
              <a:latin typeface="Calibri"/>
              <a:cs typeface="Calibri"/>
            </a:endParaRPr>
          </a:p>
          <a:p>
            <a:pPr marL="12700" marR="78105" algn="just">
              <a:lnSpc>
                <a:spcPct val="102400"/>
              </a:lnSpc>
              <a:spcBef>
                <a:spcPts val="325"/>
              </a:spcBef>
            </a:pPr>
            <a:r>
              <a:rPr sz="1250" dirty="0">
                <a:latin typeface="Calibri"/>
                <a:cs typeface="Calibri"/>
              </a:rPr>
              <a:t>The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available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thermal-noise power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-10" dirty="0">
                <a:latin typeface="Calibri"/>
                <a:cs typeface="Calibri"/>
              </a:rPr>
              <a:t>generated </a:t>
            </a:r>
            <a:r>
              <a:rPr sz="1250" dirty="0">
                <a:latin typeface="Calibri"/>
                <a:cs typeface="Calibri"/>
              </a:rPr>
              <a:t>by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receiver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of</a:t>
            </a:r>
            <a:r>
              <a:rPr sz="1250" spc="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bandwidth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Bn,</a:t>
            </a:r>
            <a:r>
              <a:rPr sz="1250" spc="3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(in</a:t>
            </a:r>
            <a:r>
              <a:rPr sz="1250" spc="7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hertz)</a:t>
            </a:r>
            <a:r>
              <a:rPr sz="1250" spc="3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at</a:t>
            </a:r>
            <a:r>
              <a:rPr sz="1250" spc="-5" dirty="0">
                <a:latin typeface="Calibri"/>
                <a:cs typeface="Calibri"/>
              </a:rPr>
              <a:t> </a:t>
            </a:r>
            <a:r>
              <a:rPr sz="1250" spc="-50" dirty="0">
                <a:latin typeface="Calibri"/>
                <a:cs typeface="Calibri"/>
              </a:rPr>
              <a:t>a </a:t>
            </a:r>
            <a:r>
              <a:rPr sz="1250" spc="-10" dirty="0">
                <a:latin typeface="Calibri"/>
                <a:cs typeface="Calibri"/>
              </a:rPr>
              <a:t>temperature </a:t>
            </a:r>
            <a:r>
              <a:rPr sz="1250" dirty="0">
                <a:latin typeface="Calibri"/>
                <a:cs typeface="Calibri"/>
              </a:rPr>
              <a:t>T</a:t>
            </a:r>
            <a:r>
              <a:rPr sz="1250" spc="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(degrees</a:t>
            </a:r>
            <a:r>
              <a:rPr sz="1250" spc="-15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Kelvin)</a:t>
            </a:r>
            <a:r>
              <a:rPr sz="1250" spc="-35" dirty="0">
                <a:latin typeface="Calibri"/>
                <a:cs typeface="Calibri"/>
              </a:rPr>
              <a:t> </a:t>
            </a:r>
            <a:r>
              <a:rPr sz="1250" spc="-25" dirty="0">
                <a:latin typeface="Calibri"/>
                <a:cs typeface="Calibri"/>
              </a:rPr>
              <a:t>is</a:t>
            </a:r>
            <a:endParaRPr sz="12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65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0623" y="256032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5907"/>
                </a:lnTo>
                <a:lnTo>
                  <a:pt x="0" y="15239"/>
                </a:lnTo>
                <a:lnTo>
                  <a:pt x="6095" y="6095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5051" y="6095"/>
                </a:lnTo>
                <a:lnTo>
                  <a:pt x="38099" y="10667"/>
                </a:lnTo>
                <a:lnTo>
                  <a:pt x="39623" y="15239"/>
                </a:lnTo>
                <a:lnTo>
                  <a:pt x="39623" y="25907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0623" y="3186683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25907" y="39623"/>
                </a:moveTo>
                <a:lnTo>
                  <a:pt x="15239" y="39623"/>
                </a:lnTo>
                <a:lnTo>
                  <a:pt x="10667" y="38099"/>
                </a:lnTo>
                <a:lnTo>
                  <a:pt x="6095" y="33527"/>
                </a:lnTo>
                <a:lnTo>
                  <a:pt x="3047" y="30479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5239" y="0"/>
                </a:lnTo>
                <a:lnTo>
                  <a:pt x="25907" y="0"/>
                </a:lnTo>
                <a:lnTo>
                  <a:pt x="30479" y="1523"/>
                </a:lnTo>
                <a:lnTo>
                  <a:pt x="38099" y="9143"/>
                </a:lnTo>
                <a:lnTo>
                  <a:pt x="39623" y="13715"/>
                </a:lnTo>
                <a:lnTo>
                  <a:pt x="39623" y="24383"/>
                </a:lnTo>
                <a:lnTo>
                  <a:pt x="38099" y="30479"/>
                </a:lnTo>
                <a:lnTo>
                  <a:pt x="30479" y="38099"/>
                </a:lnTo>
                <a:lnTo>
                  <a:pt x="25907" y="39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804" y="1556004"/>
            <a:ext cx="1886712" cy="2712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64180" y="1312163"/>
            <a:ext cx="794003" cy="4267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196588" y="1351703"/>
            <a:ext cx="213614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Receiver</a:t>
            </a:r>
            <a:r>
              <a:rPr sz="1750" i="1" u="heavy" spc="-4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Noise</a:t>
            </a:r>
            <a:r>
              <a:rPr sz="1750" i="1" u="heavy" spc="-2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and</a:t>
            </a:r>
            <a:r>
              <a:rPr sz="1750" i="1" u="heavy" spc="-7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2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SNR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48328" y="2034539"/>
            <a:ext cx="22860" cy="24765"/>
          </a:xfrm>
          <a:custGeom>
            <a:avLst/>
            <a:gdLst/>
            <a:ahLst/>
            <a:cxnLst/>
            <a:rect l="l" t="t" r="r" b="b"/>
            <a:pathLst>
              <a:path w="22860" h="24764">
                <a:moveTo>
                  <a:pt x="15240" y="24383"/>
                </a:moveTo>
                <a:lnTo>
                  <a:pt x="9144" y="24383"/>
                </a:lnTo>
                <a:lnTo>
                  <a:pt x="6096" y="22859"/>
                </a:lnTo>
                <a:lnTo>
                  <a:pt x="4572" y="19811"/>
                </a:lnTo>
                <a:lnTo>
                  <a:pt x="1524" y="18287"/>
                </a:lnTo>
                <a:lnTo>
                  <a:pt x="0" y="15239"/>
                </a:lnTo>
                <a:lnTo>
                  <a:pt x="0" y="7619"/>
                </a:lnTo>
                <a:lnTo>
                  <a:pt x="4572" y="3047"/>
                </a:lnTo>
                <a:lnTo>
                  <a:pt x="6096" y="0"/>
                </a:lnTo>
                <a:lnTo>
                  <a:pt x="18288" y="0"/>
                </a:lnTo>
                <a:lnTo>
                  <a:pt x="19812" y="3047"/>
                </a:lnTo>
                <a:lnTo>
                  <a:pt x="22860" y="6095"/>
                </a:lnTo>
                <a:lnTo>
                  <a:pt x="22860" y="18287"/>
                </a:lnTo>
                <a:lnTo>
                  <a:pt x="19812" y="19811"/>
                </a:lnTo>
                <a:lnTo>
                  <a:pt x="18288" y="22859"/>
                </a:lnTo>
                <a:lnTo>
                  <a:pt x="15240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266691" y="1961757"/>
            <a:ext cx="2067560" cy="275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300"/>
              </a:lnSpc>
              <a:spcBef>
                <a:spcPts val="100"/>
              </a:spcBef>
            </a:pPr>
            <a:r>
              <a:rPr sz="750" spc="-10" dirty="0">
                <a:latin typeface="Calibri"/>
                <a:cs typeface="Calibri"/>
              </a:rPr>
              <a:t>where</a:t>
            </a:r>
            <a:r>
              <a:rPr sz="750" spc="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k</a:t>
            </a:r>
            <a:r>
              <a:rPr sz="750" spc="-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=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Boltzmann's</a:t>
            </a:r>
            <a:r>
              <a:rPr sz="750" spc="-5" dirty="0">
                <a:latin typeface="Calibri"/>
                <a:cs typeface="Calibri"/>
              </a:rPr>
              <a:t> </a:t>
            </a:r>
            <a:r>
              <a:rPr sz="750" spc="-20" dirty="0">
                <a:latin typeface="Calibri"/>
                <a:cs typeface="Calibri"/>
              </a:rPr>
              <a:t>constant</a:t>
            </a:r>
            <a:r>
              <a:rPr sz="750" spc="-2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=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1.38</a:t>
            </a:r>
            <a:r>
              <a:rPr sz="750" spc="-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x</a:t>
            </a:r>
            <a:r>
              <a:rPr sz="750" spc="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10-23</a:t>
            </a:r>
            <a:r>
              <a:rPr sz="750" spc="-25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J/deg.</a:t>
            </a:r>
            <a:r>
              <a:rPr sz="750" spc="50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Bandwidth</a:t>
            </a:r>
            <a:r>
              <a:rPr sz="750" spc="-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3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</a:t>
            </a:r>
            <a:r>
              <a:rPr sz="750" spc="-3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given</a:t>
            </a:r>
            <a:r>
              <a:rPr sz="750" spc="5" dirty="0">
                <a:latin typeface="Calibri"/>
                <a:cs typeface="Calibri"/>
              </a:rPr>
              <a:t> </a:t>
            </a:r>
            <a:r>
              <a:rPr sz="750" spc="-25" dirty="0">
                <a:latin typeface="Calibri"/>
                <a:cs typeface="Calibri"/>
              </a:rPr>
              <a:t>by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48328" y="2159508"/>
            <a:ext cx="22860" cy="24765"/>
          </a:xfrm>
          <a:custGeom>
            <a:avLst/>
            <a:gdLst/>
            <a:ahLst/>
            <a:cxnLst/>
            <a:rect l="l" t="t" r="r" b="b"/>
            <a:pathLst>
              <a:path w="22860" h="24764">
                <a:moveTo>
                  <a:pt x="18288" y="24383"/>
                </a:moveTo>
                <a:lnTo>
                  <a:pt x="6096" y="24383"/>
                </a:lnTo>
                <a:lnTo>
                  <a:pt x="4572" y="21335"/>
                </a:lnTo>
                <a:lnTo>
                  <a:pt x="1524" y="19811"/>
                </a:lnTo>
                <a:lnTo>
                  <a:pt x="0" y="16763"/>
                </a:lnTo>
                <a:lnTo>
                  <a:pt x="0" y="9143"/>
                </a:lnTo>
                <a:lnTo>
                  <a:pt x="1524" y="6095"/>
                </a:lnTo>
                <a:lnTo>
                  <a:pt x="4572" y="4571"/>
                </a:lnTo>
                <a:lnTo>
                  <a:pt x="6096" y="1523"/>
                </a:lnTo>
                <a:lnTo>
                  <a:pt x="9144" y="0"/>
                </a:lnTo>
                <a:lnTo>
                  <a:pt x="15240" y="0"/>
                </a:lnTo>
                <a:lnTo>
                  <a:pt x="18288" y="1523"/>
                </a:lnTo>
                <a:lnTo>
                  <a:pt x="19812" y="4571"/>
                </a:lnTo>
                <a:lnTo>
                  <a:pt x="22860" y="6095"/>
                </a:lnTo>
                <a:lnTo>
                  <a:pt x="22860" y="19811"/>
                </a:lnTo>
                <a:lnTo>
                  <a:pt x="19812" y="21335"/>
                </a:lnTo>
                <a:lnTo>
                  <a:pt x="18288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48328" y="3500628"/>
            <a:ext cx="22860" cy="24765"/>
          </a:xfrm>
          <a:custGeom>
            <a:avLst/>
            <a:gdLst/>
            <a:ahLst/>
            <a:cxnLst/>
            <a:rect l="l" t="t" r="r" b="b"/>
            <a:pathLst>
              <a:path w="22860" h="24764">
                <a:moveTo>
                  <a:pt x="15240" y="24383"/>
                </a:moveTo>
                <a:lnTo>
                  <a:pt x="9144" y="24383"/>
                </a:lnTo>
                <a:lnTo>
                  <a:pt x="6096" y="22859"/>
                </a:lnTo>
                <a:lnTo>
                  <a:pt x="4572" y="19811"/>
                </a:lnTo>
                <a:lnTo>
                  <a:pt x="1524" y="18287"/>
                </a:lnTo>
                <a:lnTo>
                  <a:pt x="0" y="15239"/>
                </a:lnTo>
                <a:lnTo>
                  <a:pt x="0" y="7619"/>
                </a:lnTo>
                <a:lnTo>
                  <a:pt x="4572" y="3047"/>
                </a:lnTo>
                <a:lnTo>
                  <a:pt x="6096" y="0"/>
                </a:lnTo>
                <a:lnTo>
                  <a:pt x="18288" y="0"/>
                </a:lnTo>
                <a:lnTo>
                  <a:pt x="19812" y="3047"/>
                </a:lnTo>
                <a:lnTo>
                  <a:pt x="22860" y="6095"/>
                </a:lnTo>
                <a:lnTo>
                  <a:pt x="22860" y="18287"/>
                </a:lnTo>
                <a:lnTo>
                  <a:pt x="19812" y="19811"/>
                </a:lnTo>
                <a:lnTo>
                  <a:pt x="18288" y="22859"/>
                </a:lnTo>
                <a:lnTo>
                  <a:pt x="15240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98720" y="2353055"/>
            <a:ext cx="812292" cy="32766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4692396" y="2776727"/>
            <a:ext cx="1949450" cy="670560"/>
            <a:chOff x="4692396" y="2776727"/>
            <a:chExt cx="1949450" cy="67056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2396" y="2776727"/>
              <a:ext cx="1949259" cy="3352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3416" y="3078480"/>
              <a:ext cx="731519" cy="36880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266691" y="3437817"/>
            <a:ext cx="3061970" cy="42608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19050">
              <a:lnSpc>
                <a:spcPts val="840"/>
              </a:lnSpc>
              <a:spcBef>
                <a:spcPts val="180"/>
              </a:spcBef>
            </a:pPr>
            <a:r>
              <a:rPr sz="750" dirty="0">
                <a:latin typeface="Calibri"/>
                <a:cs typeface="Calibri"/>
              </a:rPr>
              <a:t>If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0" dirty="0">
                <a:latin typeface="Calibri"/>
                <a:cs typeface="Calibri"/>
              </a:rPr>
              <a:t> minimum</a:t>
            </a:r>
            <a:r>
              <a:rPr sz="750" spc="-5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detectable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signal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Smin,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that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value</a:t>
            </a:r>
            <a:r>
              <a:rPr sz="750" spc="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 Si</a:t>
            </a:r>
            <a:r>
              <a:rPr sz="750" spc="-10" dirty="0">
                <a:latin typeface="Calibri"/>
                <a:cs typeface="Calibri"/>
              </a:rPr>
              <a:t> corresponding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5" dirty="0">
                <a:latin typeface="Calibri"/>
                <a:cs typeface="Calibri"/>
              </a:rPr>
              <a:t> </a:t>
            </a:r>
            <a:r>
              <a:rPr sz="750" spc="-25" dirty="0">
                <a:latin typeface="Calibri"/>
                <a:cs typeface="Calibri"/>
              </a:rPr>
              <a:t>the</a:t>
            </a:r>
            <a:r>
              <a:rPr sz="750" spc="50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minimum</a:t>
            </a:r>
            <a:r>
              <a:rPr sz="750" spc="-5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ratio </a:t>
            </a:r>
            <a:r>
              <a:rPr sz="750" dirty="0">
                <a:latin typeface="Calibri"/>
                <a:cs typeface="Calibri"/>
              </a:rPr>
              <a:t>of output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(IF)</a:t>
            </a:r>
            <a:r>
              <a:rPr sz="750" spc="-5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signal-to-</a:t>
            </a:r>
            <a:r>
              <a:rPr sz="750" dirty="0">
                <a:latin typeface="Calibri"/>
                <a:cs typeface="Calibri"/>
              </a:rPr>
              <a:t>noise</a:t>
            </a:r>
            <a:r>
              <a:rPr sz="750" spc="-5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ratio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(So</a:t>
            </a:r>
            <a:r>
              <a:rPr sz="750" spc="-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/No)min</a:t>
            </a:r>
            <a:r>
              <a:rPr sz="750" spc="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necessary</a:t>
            </a:r>
            <a:r>
              <a:rPr sz="750" spc="-5" dirty="0">
                <a:latin typeface="Calibri"/>
                <a:cs typeface="Calibri"/>
              </a:rPr>
              <a:t> </a:t>
            </a:r>
            <a:r>
              <a:rPr sz="750" spc="-25" dirty="0">
                <a:latin typeface="Calibri"/>
                <a:cs typeface="Calibri"/>
              </a:rPr>
              <a:t>for</a:t>
            </a:r>
            <a:r>
              <a:rPr sz="750" spc="50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detection.</a:t>
            </a:r>
            <a:endParaRPr sz="7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18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96455" y="1312163"/>
            <a:ext cx="794004" cy="42672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96315" y="6225456"/>
            <a:ext cx="213804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Receiver</a:t>
            </a:r>
            <a:r>
              <a:rPr sz="1750" i="1" u="heavy" spc="-3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Noise</a:t>
            </a:r>
            <a:r>
              <a:rPr sz="175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and</a:t>
            </a:r>
            <a:r>
              <a:rPr sz="1750" i="1" u="heavy" spc="-7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2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SNR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49680" y="6947916"/>
            <a:ext cx="1712975" cy="49225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28344" y="7616952"/>
            <a:ext cx="1661159" cy="5516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64180" y="6185915"/>
            <a:ext cx="794003" cy="428244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672584" y="7025403"/>
            <a:ext cx="1820545" cy="220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800" spc="-10" dirty="0">
                <a:latin typeface="Calibri"/>
                <a:cs typeface="Calibri"/>
              </a:rPr>
              <a:t>geably)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assumed</a:t>
            </a:r>
            <a:r>
              <a:rPr sz="800" dirty="0">
                <a:latin typeface="Calibri"/>
                <a:cs typeface="Calibri"/>
              </a:rPr>
              <a:t> to be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guassian,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with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prob</a:t>
            </a:r>
            <a:endParaRPr sz="800">
              <a:latin typeface="Calibri"/>
              <a:cs typeface="Calibri"/>
            </a:endParaRPr>
          </a:p>
          <a:p>
            <a:pPr marL="22225">
              <a:lnSpc>
                <a:spcPts val="950"/>
              </a:lnSpc>
            </a:pPr>
            <a:r>
              <a:rPr sz="800" spc="-20" dirty="0">
                <a:latin typeface="Calibri"/>
                <a:cs typeface="Calibri"/>
              </a:rPr>
              <a:t>iven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by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48328" y="6922008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6764" y="25908"/>
                </a:moveTo>
                <a:lnTo>
                  <a:pt x="9144" y="25908"/>
                </a:lnTo>
                <a:lnTo>
                  <a:pt x="6096" y="24384"/>
                </a:lnTo>
                <a:lnTo>
                  <a:pt x="4572" y="21336"/>
                </a:lnTo>
                <a:lnTo>
                  <a:pt x="1524" y="19812"/>
                </a:lnTo>
                <a:lnTo>
                  <a:pt x="0" y="16764"/>
                </a:lnTo>
                <a:lnTo>
                  <a:pt x="0" y="9144"/>
                </a:lnTo>
                <a:lnTo>
                  <a:pt x="1524" y="6096"/>
                </a:lnTo>
                <a:lnTo>
                  <a:pt x="6096" y="1524"/>
                </a:lnTo>
                <a:lnTo>
                  <a:pt x="9144" y="0"/>
                </a:lnTo>
                <a:lnTo>
                  <a:pt x="16764" y="0"/>
                </a:lnTo>
                <a:lnTo>
                  <a:pt x="19812" y="1524"/>
                </a:lnTo>
                <a:lnTo>
                  <a:pt x="24384" y="6096"/>
                </a:lnTo>
                <a:lnTo>
                  <a:pt x="24384" y="19812"/>
                </a:lnTo>
                <a:lnTo>
                  <a:pt x="21336" y="21336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8328" y="7473695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6764" y="25908"/>
                </a:moveTo>
                <a:lnTo>
                  <a:pt x="9144" y="25908"/>
                </a:lnTo>
                <a:lnTo>
                  <a:pt x="6096" y="24384"/>
                </a:lnTo>
                <a:lnTo>
                  <a:pt x="4572" y="21336"/>
                </a:lnTo>
                <a:lnTo>
                  <a:pt x="1524" y="19812"/>
                </a:lnTo>
                <a:lnTo>
                  <a:pt x="0" y="16764"/>
                </a:lnTo>
                <a:lnTo>
                  <a:pt x="0" y="9144"/>
                </a:lnTo>
                <a:lnTo>
                  <a:pt x="1524" y="6096"/>
                </a:lnTo>
                <a:lnTo>
                  <a:pt x="6096" y="1524"/>
                </a:lnTo>
                <a:lnTo>
                  <a:pt x="9144" y="0"/>
                </a:lnTo>
                <a:lnTo>
                  <a:pt x="16764" y="0"/>
                </a:lnTo>
                <a:lnTo>
                  <a:pt x="19812" y="1524"/>
                </a:lnTo>
                <a:lnTo>
                  <a:pt x="24384" y="6096"/>
                </a:lnTo>
                <a:lnTo>
                  <a:pt x="24384" y="19812"/>
                </a:lnTo>
                <a:lnTo>
                  <a:pt x="21336" y="21336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48328" y="7620000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6764" y="25908"/>
                </a:moveTo>
                <a:lnTo>
                  <a:pt x="9144" y="25908"/>
                </a:lnTo>
                <a:lnTo>
                  <a:pt x="6096" y="24384"/>
                </a:lnTo>
                <a:lnTo>
                  <a:pt x="4572" y="22860"/>
                </a:lnTo>
                <a:lnTo>
                  <a:pt x="1524" y="19812"/>
                </a:lnTo>
                <a:lnTo>
                  <a:pt x="0" y="16764"/>
                </a:lnTo>
                <a:lnTo>
                  <a:pt x="0" y="9144"/>
                </a:lnTo>
                <a:lnTo>
                  <a:pt x="1524" y="6096"/>
                </a:lnTo>
                <a:lnTo>
                  <a:pt x="4572" y="4572"/>
                </a:lnTo>
                <a:lnTo>
                  <a:pt x="6096" y="1524"/>
                </a:lnTo>
                <a:lnTo>
                  <a:pt x="9144" y="0"/>
                </a:lnTo>
                <a:lnTo>
                  <a:pt x="16764" y="0"/>
                </a:lnTo>
                <a:lnTo>
                  <a:pt x="19812" y="1524"/>
                </a:lnTo>
                <a:lnTo>
                  <a:pt x="21336" y="4572"/>
                </a:lnTo>
                <a:lnTo>
                  <a:pt x="24384" y="6096"/>
                </a:lnTo>
                <a:lnTo>
                  <a:pt x="24384" y="19812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454307" y="7586236"/>
            <a:ext cx="137096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0"/>
              </a:lnSpc>
            </a:pPr>
            <a:r>
              <a:rPr sz="800" spc="-10" dirty="0">
                <a:latin typeface="Calibri"/>
                <a:cs typeface="Calibri"/>
              </a:rPr>
              <a:t>etween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10" dirty="0">
                <a:latin typeface="Calibri"/>
                <a:cs typeface="Calibri"/>
              </a:rPr>
              <a:t>values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V1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V2</a:t>
            </a:r>
            <a:r>
              <a:rPr sz="800" spc="-11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is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66691" y="6856161"/>
            <a:ext cx="2892425" cy="13931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36830">
              <a:lnSpc>
                <a:spcPct val="102499"/>
              </a:lnSpc>
              <a:spcBef>
                <a:spcPts val="75"/>
              </a:spcBef>
              <a:tabLst>
                <a:tab pos="2246630" algn="l"/>
              </a:tabLst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noise entering</a:t>
            </a:r>
            <a:r>
              <a:rPr sz="800" dirty="0">
                <a:latin typeface="Calibri"/>
                <a:cs typeface="Calibri"/>
              </a:rPr>
              <a:t> the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IF</a:t>
            </a:r>
            <a:r>
              <a:rPr sz="800" spc="-10" dirty="0">
                <a:latin typeface="Calibri"/>
                <a:cs typeface="Calibri"/>
              </a:rPr>
              <a:t> filter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(the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terms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filter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 </a:t>
            </a:r>
            <a:r>
              <a:rPr sz="800" spc="-10" dirty="0">
                <a:latin typeface="Calibri"/>
                <a:cs typeface="Calibri"/>
              </a:rPr>
              <a:t>amplifier are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used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interchan</a:t>
            </a:r>
            <a:r>
              <a:rPr sz="800" dirty="0">
                <a:latin typeface="Calibri"/>
                <a:cs typeface="Calibri"/>
              </a:rPr>
              <a:t>	</a:t>
            </a:r>
            <a:r>
              <a:rPr sz="800" spc="-10" dirty="0">
                <a:latin typeface="Calibri"/>
                <a:cs typeface="Calibri"/>
              </a:rPr>
              <a:t>ability-density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latin typeface="Calibri"/>
                <a:cs typeface="Calibri"/>
              </a:rPr>
              <a:t>function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0" dirty="0">
                <a:latin typeface="Calibri"/>
                <a:cs typeface="Calibri"/>
              </a:rPr>
              <a:t>g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70"/>
              </a:spcBef>
            </a:pPr>
            <a:endParaRPr sz="800">
              <a:latin typeface="Calibri"/>
              <a:cs typeface="Calibri"/>
            </a:endParaRPr>
          </a:p>
          <a:p>
            <a:pPr marL="12700" marR="525780">
              <a:lnSpc>
                <a:spcPct val="120000"/>
              </a:lnSpc>
              <a:spcBef>
                <a:spcPts val="5"/>
              </a:spcBef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probability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that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envelope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 the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noise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voltage</a:t>
            </a:r>
            <a:r>
              <a:rPr sz="800" spc="-7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will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lie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1200" spc="-75" baseline="3472" dirty="0">
                <a:latin typeface="Calibri"/>
                <a:cs typeface="Calibri"/>
              </a:rPr>
              <a:t>b</a:t>
            </a:r>
            <a:endParaRPr sz="1200" baseline="3472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800">
              <a:latin typeface="Calibri"/>
              <a:cs typeface="Calibri"/>
            </a:endParaRPr>
          </a:p>
          <a:p>
            <a:pPr marL="12700" marR="5080">
              <a:lnSpc>
                <a:spcPct val="101299"/>
              </a:lnSpc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-10" dirty="0">
                <a:latin typeface="Calibri"/>
                <a:cs typeface="Calibri"/>
              </a:rPr>
              <a:t> probability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that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noise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voltage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envelope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will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exceed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voltage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th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148328" y="8043671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4">
                <a:moveTo>
                  <a:pt x="16764" y="25907"/>
                </a:moveTo>
                <a:lnTo>
                  <a:pt x="9144" y="25907"/>
                </a:lnTo>
                <a:lnTo>
                  <a:pt x="6096" y="24383"/>
                </a:lnTo>
                <a:lnTo>
                  <a:pt x="4572" y="21335"/>
                </a:lnTo>
                <a:lnTo>
                  <a:pt x="1524" y="18287"/>
                </a:lnTo>
                <a:lnTo>
                  <a:pt x="0" y="15239"/>
                </a:lnTo>
                <a:lnTo>
                  <a:pt x="0" y="9143"/>
                </a:lnTo>
                <a:lnTo>
                  <a:pt x="1524" y="6095"/>
                </a:lnTo>
                <a:lnTo>
                  <a:pt x="4572" y="3047"/>
                </a:lnTo>
                <a:lnTo>
                  <a:pt x="6096" y="0"/>
                </a:lnTo>
                <a:lnTo>
                  <a:pt x="19812" y="0"/>
                </a:lnTo>
                <a:lnTo>
                  <a:pt x="21336" y="3047"/>
                </a:lnTo>
                <a:lnTo>
                  <a:pt x="24384" y="6095"/>
                </a:lnTo>
                <a:lnTo>
                  <a:pt x="24384" y="18287"/>
                </a:lnTo>
                <a:lnTo>
                  <a:pt x="21336" y="21335"/>
                </a:lnTo>
                <a:lnTo>
                  <a:pt x="19812" y="24383"/>
                </a:lnTo>
                <a:lnTo>
                  <a:pt x="16764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67784" y="8147067"/>
            <a:ext cx="509905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0"/>
              </a:lnSpc>
            </a:pPr>
            <a:r>
              <a:rPr sz="800" spc="-10" dirty="0">
                <a:latin typeface="Calibri"/>
                <a:cs typeface="Calibri"/>
              </a:rPr>
              <a:t>reshold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VTis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197096" y="6155435"/>
            <a:ext cx="2356103" cy="55625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84776" y="7008876"/>
            <a:ext cx="1828800" cy="27584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56176" y="7586471"/>
            <a:ext cx="2036063" cy="33832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379976" y="8183880"/>
            <a:ext cx="2136647" cy="539496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3510788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41540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20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9275" y="1311791"/>
            <a:ext cx="1179830" cy="1117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b="1" dirty="0">
                <a:latin typeface="Arial"/>
                <a:cs typeface="Arial"/>
              </a:rPr>
              <a:t>Matched</a:t>
            </a:r>
            <a:r>
              <a:rPr sz="550" b="1" spc="5" dirty="0">
                <a:latin typeface="Arial"/>
                <a:cs typeface="Arial"/>
              </a:rPr>
              <a:t> </a:t>
            </a:r>
            <a:r>
              <a:rPr sz="550" b="1" dirty="0">
                <a:latin typeface="Arial"/>
                <a:cs typeface="Arial"/>
              </a:rPr>
              <a:t>filter</a:t>
            </a:r>
            <a:r>
              <a:rPr sz="550" b="1" spc="10" dirty="0">
                <a:latin typeface="Arial"/>
                <a:cs typeface="Arial"/>
              </a:rPr>
              <a:t> </a:t>
            </a:r>
            <a:r>
              <a:rPr sz="550" b="1" dirty="0">
                <a:latin typeface="Arial"/>
                <a:cs typeface="Arial"/>
              </a:rPr>
              <a:t>with</a:t>
            </a:r>
            <a:r>
              <a:rPr sz="550" b="1" spc="-85" dirty="0">
                <a:latin typeface="Arial"/>
                <a:cs typeface="Arial"/>
              </a:rPr>
              <a:t> </a:t>
            </a:r>
            <a:r>
              <a:rPr sz="550" b="1" spc="-10" dirty="0">
                <a:latin typeface="Arial"/>
                <a:cs typeface="Arial"/>
              </a:rPr>
              <a:t>nonwhitenoise:</a:t>
            </a:r>
            <a:endParaRPr sz="5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263" y="1952244"/>
            <a:ext cx="829055" cy="20269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784" y="2318004"/>
            <a:ext cx="1146047" cy="1874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44856" y="2776413"/>
            <a:ext cx="34442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210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MT"/>
                <a:cs typeface="Arial MT"/>
              </a:rPr>
              <a:t>This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indicates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that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the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NWN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matched</a:t>
            </a:r>
            <a:r>
              <a:rPr sz="800" spc="-4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filter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can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be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considered</a:t>
            </a:r>
            <a:r>
              <a:rPr sz="800" spc="-4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as</a:t>
            </a:r>
            <a:r>
              <a:rPr sz="800" spc="265" dirty="0">
                <a:latin typeface="Arial MT"/>
                <a:cs typeface="Arial MT"/>
              </a:rPr>
              <a:t> </a:t>
            </a:r>
            <a:r>
              <a:rPr sz="800" spc="-25" dirty="0">
                <a:latin typeface="Arial MT"/>
                <a:cs typeface="Arial MT"/>
              </a:rPr>
              <a:t>the</a:t>
            </a:r>
            <a:r>
              <a:rPr sz="800" dirty="0">
                <a:latin typeface="Arial MT"/>
                <a:cs typeface="Arial MT"/>
              </a:rPr>
              <a:t> cascade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of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two</a:t>
            </a:r>
            <a:r>
              <a:rPr sz="800" spc="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filters.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The</a:t>
            </a:r>
            <a:r>
              <a:rPr sz="800" spc="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first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spc="-20" dirty="0">
                <a:latin typeface="Arial MT"/>
                <a:cs typeface="Arial MT"/>
              </a:rPr>
              <a:t>filter,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with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frequency-response</a:t>
            </a:r>
            <a:r>
              <a:rPr sz="800" spc="-114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function</a:t>
            </a:r>
            <a:endParaRPr sz="800">
              <a:latin typeface="Arial MT"/>
              <a:cs typeface="Arial MT"/>
            </a:endParaRPr>
          </a:p>
          <a:p>
            <a:pPr marL="12700" marR="23495" indent="332105">
              <a:lnSpc>
                <a:spcPct val="100000"/>
              </a:lnSpc>
            </a:pPr>
            <a:r>
              <a:rPr sz="800" dirty="0">
                <a:latin typeface="Arial MT"/>
                <a:cs typeface="Arial MT"/>
              </a:rPr>
              <a:t>l/Ni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(f),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acts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to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make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the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noise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spectrum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uniform,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or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white.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It</a:t>
            </a:r>
            <a:r>
              <a:rPr sz="800" spc="-25" dirty="0">
                <a:latin typeface="Arial MT"/>
                <a:cs typeface="Arial MT"/>
              </a:rPr>
              <a:t> is</a:t>
            </a:r>
            <a:r>
              <a:rPr sz="800" spc="-10" dirty="0">
                <a:latin typeface="Arial MT"/>
                <a:cs typeface="Arial MT"/>
              </a:rPr>
              <a:t> sometimes</a:t>
            </a:r>
            <a:r>
              <a:rPr sz="800" spc="-4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called</a:t>
            </a:r>
            <a:r>
              <a:rPr sz="800" spc="2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the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whitening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spc="-20" dirty="0">
                <a:latin typeface="Arial MT"/>
                <a:cs typeface="Arial MT"/>
              </a:rPr>
              <a:t>filter.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The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second</a:t>
            </a:r>
            <a:r>
              <a:rPr sz="800" spc="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is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the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matched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filter</a:t>
            </a:r>
            <a:r>
              <a:rPr sz="800" spc="-55" dirty="0">
                <a:latin typeface="Arial MT"/>
                <a:cs typeface="Arial MT"/>
              </a:rPr>
              <a:t> </a:t>
            </a:r>
            <a:r>
              <a:rPr sz="800" spc="-20" dirty="0">
                <a:latin typeface="Arial MT"/>
                <a:cs typeface="Arial MT"/>
              </a:rPr>
              <a:t>when </a:t>
            </a:r>
            <a:r>
              <a:rPr sz="800" dirty="0">
                <a:latin typeface="Arial MT"/>
                <a:cs typeface="Arial MT"/>
              </a:rPr>
              <a:t>the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input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is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white</a:t>
            </a:r>
            <a:r>
              <a:rPr sz="800" spc="2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noise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and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signal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whose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spectrum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is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S(f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)/Ni(f</a:t>
            </a:r>
            <a:r>
              <a:rPr sz="800" spc="-95" dirty="0">
                <a:latin typeface="Arial MT"/>
                <a:cs typeface="Arial MT"/>
              </a:rPr>
              <a:t> </a:t>
            </a:r>
            <a:r>
              <a:rPr sz="800" spc="-25" dirty="0">
                <a:latin typeface="Arial MT"/>
                <a:cs typeface="Arial MT"/>
              </a:rPr>
              <a:t>).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0788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197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53484" y="1717548"/>
            <a:ext cx="1339595" cy="66903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935471" y="1801052"/>
            <a:ext cx="16040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Pulse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radars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transmit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10" dirty="0">
                <a:latin typeface="Calibri"/>
                <a:cs typeface="Calibri"/>
              </a:rPr>
              <a:t> burst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energy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listen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for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echoes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between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transmissions.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06672" y="2421300"/>
            <a:ext cx="1616075" cy="2451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b="1" spc="-10" dirty="0">
                <a:solidFill>
                  <a:srgbClr val="BF504D"/>
                </a:solidFill>
                <a:latin typeface="Calibri"/>
                <a:cs typeface="Calibri"/>
              </a:rPr>
              <a:t>Leakage </a:t>
            </a:r>
            <a:r>
              <a:rPr sz="700" b="1" dirty="0">
                <a:solidFill>
                  <a:srgbClr val="BF504D"/>
                </a:solidFill>
                <a:latin typeface="Calibri"/>
                <a:cs typeface="Calibri"/>
              </a:rPr>
              <a:t>from the</a:t>
            </a:r>
            <a:r>
              <a:rPr sz="700" b="1" spc="10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BF504D"/>
                </a:solidFill>
                <a:latin typeface="Calibri"/>
                <a:cs typeface="Calibri"/>
              </a:rPr>
              <a:t>transmitter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700" b="1" spc="-20" dirty="0">
                <a:solidFill>
                  <a:srgbClr val="BF504D"/>
                </a:solidFill>
                <a:latin typeface="Calibri"/>
                <a:cs typeface="Calibri"/>
              </a:rPr>
              <a:t>Very</a:t>
            </a:r>
            <a:r>
              <a:rPr sz="700" b="1" spc="-15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BF504D"/>
                </a:solidFill>
                <a:latin typeface="Calibri"/>
                <a:cs typeface="Calibri"/>
              </a:rPr>
              <a:t>strong</a:t>
            </a:r>
            <a:r>
              <a:rPr sz="700" b="1" spc="20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BF504D"/>
                </a:solidFill>
                <a:latin typeface="Calibri"/>
                <a:cs typeface="Calibri"/>
              </a:rPr>
              <a:t>echoes</a:t>
            </a:r>
            <a:r>
              <a:rPr sz="700" b="1" spc="15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BF504D"/>
                </a:solidFill>
                <a:latin typeface="Calibri"/>
                <a:cs typeface="Calibri"/>
              </a:rPr>
              <a:t>from</a:t>
            </a:r>
            <a:r>
              <a:rPr sz="700" b="1" spc="35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BF504D"/>
                </a:solidFill>
                <a:latin typeface="Calibri"/>
                <a:cs typeface="Calibri"/>
              </a:rPr>
              <a:t>close-rangeclutter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933188" y="1371600"/>
            <a:ext cx="1464945" cy="233679"/>
            <a:chOff x="4933188" y="1371600"/>
            <a:chExt cx="1464945" cy="233679"/>
          </a:xfrm>
        </p:grpSpPr>
        <p:sp>
          <p:nvSpPr>
            <p:cNvPr id="11" name="object 11"/>
            <p:cNvSpPr/>
            <p:nvPr/>
          </p:nvSpPr>
          <p:spPr>
            <a:xfrm>
              <a:off x="4945380" y="1382267"/>
              <a:ext cx="1442085" cy="212090"/>
            </a:xfrm>
            <a:custGeom>
              <a:avLst/>
              <a:gdLst/>
              <a:ahLst/>
              <a:cxnLst/>
              <a:rect l="l" t="t" r="r" b="b"/>
              <a:pathLst>
                <a:path w="1442085" h="212090">
                  <a:moveTo>
                    <a:pt x="1441703" y="211836"/>
                  </a:moveTo>
                  <a:lnTo>
                    <a:pt x="0" y="211836"/>
                  </a:lnTo>
                  <a:lnTo>
                    <a:pt x="0" y="0"/>
                  </a:lnTo>
                  <a:lnTo>
                    <a:pt x="1441703" y="0"/>
                  </a:lnTo>
                  <a:lnTo>
                    <a:pt x="1441703" y="211836"/>
                  </a:lnTo>
                  <a:close/>
                </a:path>
              </a:pathLst>
            </a:custGeom>
            <a:solidFill>
              <a:srgbClr val="F7F7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33188" y="1371600"/>
              <a:ext cx="1464945" cy="233679"/>
            </a:xfrm>
            <a:custGeom>
              <a:avLst/>
              <a:gdLst/>
              <a:ahLst/>
              <a:cxnLst/>
              <a:rect l="l" t="t" r="r" b="b"/>
              <a:pathLst>
                <a:path w="1464945" h="233680">
                  <a:moveTo>
                    <a:pt x="1455420" y="233172"/>
                  </a:moveTo>
                  <a:lnTo>
                    <a:pt x="9144" y="233172"/>
                  </a:lnTo>
                  <a:lnTo>
                    <a:pt x="6096" y="231648"/>
                  </a:lnTo>
                  <a:lnTo>
                    <a:pt x="4572" y="228600"/>
                  </a:lnTo>
                  <a:lnTo>
                    <a:pt x="1524" y="227076"/>
                  </a:lnTo>
                  <a:lnTo>
                    <a:pt x="0" y="224028"/>
                  </a:lnTo>
                  <a:lnTo>
                    <a:pt x="0" y="7620"/>
                  </a:lnTo>
                  <a:lnTo>
                    <a:pt x="1524" y="4572"/>
                  </a:lnTo>
                  <a:lnTo>
                    <a:pt x="4572" y="3048"/>
                  </a:lnTo>
                  <a:lnTo>
                    <a:pt x="6096" y="0"/>
                  </a:lnTo>
                  <a:lnTo>
                    <a:pt x="1458468" y="0"/>
                  </a:lnTo>
                  <a:lnTo>
                    <a:pt x="1463040" y="4572"/>
                  </a:lnTo>
                  <a:lnTo>
                    <a:pt x="1464564" y="7620"/>
                  </a:lnTo>
                  <a:lnTo>
                    <a:pt x="1464564" y="22860"/>
                  </a:lnTo>
                  <a:lnTo>
                    <a:pt x="24384" y="22860"/>
                  </a:lnTo>
                  <a:lnTo>
                    <a:pt x="24384" y="208788"/>
                  </a:lnTo>
                  <a:lnTo>
                    <a:pt x="12192" y="208788"/>
                  </a:lnTo>
                  <a:lnTo>
                    <a:pt x="12192" y="220980"/>
                  </a:lnTo>
                  <a:lnTo>
                    <a:pt x="1464564" y="220980"/>
                  </a:lnTo>
                  <a:lnTo>
                    <a:pt x="1464564" y="224028"/>
                  </a:lnTo>
                  <a:lnTo>
                    <a:pt x="1463040" y="227076"/>
                  </a:lnTo>
                  <a:lnTo>
                    <a:pt x="1458468" y="231648"/>
                  </a:lnTo>
                  <a:lnTo>
                    <a:pt x="1455420" y="233172"/>
                  </a:lnTo>
                  <a:close/>
                </a:path>
                <a:path w="1464945" h="233680">
                  <a:moveTo>
                    <a:pt x="1464564" y="220980"/>
                  </a:moveTo>
                  <a:lnTo>
                    <a:pt x="24384" y="220980"/>
                  </a:lnTo>
                  <a:lnTo>
                    <a:pt x="24384" y="208788"/>
                  </a:lnTo>
                  <a:lnTo>
                    <a:pt x="1441704" y="208788"/>
                  </a:lnTo>
                  <a:lnTo>
                    <a:pt x="1441704" y="22860"/>
                  </a:lnTo>
                  <a:lnTo>
                    <a:pt x="1464564" y="22860"/>
                  </a:lnTo>
                  <a:lnTo>
                    <a:pt x="1464564" y="220980"/>
                  </a:lnTo>
                  <a:close/>
                </a:path>
                <a:path w="1464945" h="233680">
                  <a:moveTo>
                    <a:pt x="24384" y="220980"/>
                  </a:moveTo>
                  <a:lnTo>
                    <a:pt x="12192" y="220980"/>
                  </a:lnTo>
                  <a:lnTo>
                    <a:pt x="12192" y="208788"/>
                  </a:lnTo>
                  <a:lnTo>
                    <a:pt x="24384" y="208788"/>
                  </a:lnTo>
                  <a:lnTo>
                    <a:pt x="24384" y="22098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45379" y="1382267"/>
            <a:ext cx="1442085" cy="212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9100">
              <a:lnSpc>
                <a:spcPts val="1240"/>
              </a:lnSpc>
            </a:pPr>
            <a:r>
              <a:rPr sz="1100" b="1" dirty="0">
                <a:solidFill>
                  <a:srgbClr val="CC0000"/>
                </a:solidFill>
                <a:latin typeface="Calibri"/>
                <a:cs typeface="Calibri"/>
              </a:rPr>
              <a:t>Radar</a:t>
            </a:r>
            <a:r>
              <a:rPr sz="1100" b="1" spc="20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CC0000"/>
                </a:solidFill>
                <a:latin typeface="Calibri"/>
                <a:cs typeface="Calibri"/>
              </a:rPr>
              <a:t>Receiver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68496" y="305104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21335" y="30480"/>
                </a:moveTo>
                <a:lnTo>
                  <a:pt x="9143" y="30480"/>
                </a:lnTo>
                <a:lnTo>
                  <a:pt x="6095" y="27432"/>
                </a:lnTo>
                <a:lnTo>
                  <a:pt x="4571" y="27432"/>
                </a:lnTo>
                <a:lnTo>
                  <a:pt x="3047" y="25908"/>
                </a:lnTo>
                <a:lnTo>
                  <a:pt x="3047" y="24384"/>
                </a:lnTo>
                <a:lnTo>
                  <a:pt x="1523" y="21336"/>
                </a:lnTo>
                <a:lnTo>
                  <a:pt x="1523" y="19812"/>
                </a:lnTo>
                <a:lnTo>
                  <a:pt x="0" y="18288"/>
                </a:lnTo>
                <a:lnTo>
                  <a:pt x="0" y="13716"/>
                </a:lnTo>
                <a:lnTo>
                  <a:pt x="1523" y="12192"/>
                </a:lnTo>
                <a:lnTo>
                  <a:pt x="1523" y="10668"/>
                </a:lnTo>
                <a:lnTo>
                  <a:pt x="3047" y="7620"/>
                </a:lnTo>
                <a:lnTo>
                  <a:pt x="3047" y="6096"/>
                </a:lnTo>
                <a:lnTo>
                  <a:pt x="6095" y="3048"/>
                </a:lnTo>
                <a:lnTo>
                  <a:pt x="7619" y="3048"/>
                </a:lnTo>
                <a:lnTo>
                  <a:pt x="9143" y="1524"/>
                </a:lnTo>
                <a:lnTo>
                  <a:pt x="12191" y="1524"/>
                </a:lnTo>
                <a:lnTo>
                  <a:pt x="13715" y="0"/>
                </a:lnTo>
                <a:lnTo>
                  <a:pt x="18287" y="0"/>
                </a:lnTo>
                <a:lnTo>
                  <a:pt x="19811" y="1524"/>
                </a:lnTo>
                <a:lnTo>
                  <a:pt x="21335" y="1524"/>
                </a:lnTo>
                <a:lnTo>
                  <a:pt x="22859" y="3048"/>
                </a:lnTo>
                <a:lnTo>
                  <a:pt x="24383" y="3048"/>
                </a:lnTo>
                <a:lnTo>
                  <a:pt x="30479" y="9144"/>
                </a:lnTo>
                <a:lnTo>
                  <a:pt x="30479" y="21336"/>
                </a:lnTo>
                <a:lnTo>
                  <a:pt x="28955" y="24384"/>
                </a:lnTo>
                <a:lnTo>
                  <a:pt x="27431" y="25908"/>
                </a:lnTo>
                <a:lnTo>
                  <a:pt x="25907" y="25908"/>
                </a:lnTo>
                <a:lnTo>
                  <a:pt x="21335" y="30480"/>
                </a:lnTo>
                <a:close/>
              </a:path>
            </a:pathLst>
          </a:custGeom>
          <a:solidFill>
            <a:srgbClr val="BF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68496" y="317296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21335" y="30480"/>
                </a:moveTo>
                <a:lnTo>
                  <a:pt x="9143" y="30480"/>
                </a:lnTo>
                <a:lnTo>
                  <a:pt x="4571" y="25908"/>
                </a:lnTo>
                <a:lnTo>
                  <a:pt x="3047" y="25908"/>
                </a:lnTo>
                <a:lnTo>
                  <a:pt x="3047" y="24384"/>
                </a:lnTo>
                <a:lnTo>
                  <a:pt x="1523" y="21336"/>
                </a:lnTo>
                <a:lnTo>
                  <a:pt x="1523" y="19812"/>
                </a:lnTo>
                <a:lnTo>
                  <a:pt x="0" y="18288"/>
                </a:lnTo>
                <a:lnTo>
                  <a:pt x="0" y="13716"/>
                </a:lnTo>
                <a:lnTo>
                  <a:pt x="1523" y="12192"/>
                </a:lnTo>
                <a:lnTo>
                  <a:pt x="1523" y="9144"/>
                </a:lnTo>
                <a:lnTo>
                  <a:pt x="3047" y="7620"/>
                </a:lnTo>
                <a:lnTo>
                  <a:pt x="3047" y="6096"/>
                </a:lnTo>
                <a:lnTo>
                  <a:pt x="6095" y="3048"/>
                </a:lnTo>
                <a:lnTo>
                  <a:pt x="7619" y="3048"/>
                </a:lnTo>
                <a:lnTo>
                  <a:pt x="9143" y="1524"/>
                </a:lnTo>
                <a:lnTo>
                  <a:pt x="12191" y="1524"/>
                </a:lnTo>
                <a:lnTo>
                  <a:pt x="13715" y="0"/>
                </a:lnTo>
                <a:lnTo>
                  <a:pt x="18287" y="0"/>
                </a:lnTo>
                <a:lnTo>
                  <a:pt x="19811" y="1524"/>
                </a:lnTo>
                <a:lnTo>
                  <a:pt x="21335" y="1524"/>
                </a:lnTo>
                <a:lnTo>
                  <a:pt x="22859" y="3048"/>
                </a:lnTo>
                <a:lnTo>
                  <a:pt x="24383" y="3048"/>
                </a:lnTo>
                <a:lnTo>
                  <a:pt x="30479" y="9144"/>
                </a:lnTo>
                <a:lnTo>
                  <a:pt x="30479" y="21336"/>
                </a:lnTo>
                <a:lnTo>
                  <a:pt x="28955" y="22860"/>
                </a:lnTo>
                <a:lnTo>
                  <a:pt x="27431" y="25908"/>
                </a:lnTo>
                <a:lnTo>
                  <a:pt x="25907" y="25908"/>
                </a:lnTo>
                <a:lnTo>
                  <a:pt x="21335" y="30480"/>
                </a:lnTo>
                <a:close/>
              </a:path>
            </a:pathLst>
          </a:custGeom>
          <a:solidFill>
            <a:srgbClr val="BF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68496" y="329488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1335" y="30480"/>
                </a:moveTo>
                <a:lnTo>
                  <a:pt x="9143" y="30480"/>
                </a:lnTo>
                <a:lnTo>
                  <a:pt x="4571" y="25908"/>
                </a:lnTo>
                <a:lnTo>
                  <a:pt x="3047" y="25908"/>
                </a:lnTo>
                <a:lnTo>
                  <a:pt x="3047" y="22860"/>
                </a:lnTo>
                <a:lnTo>
                  <a:pt x="1523" y="21336"/>
                </a:lnTo>
                <a:lnTo>
                  <a:pt x="1523" y="19812"/>
                </a:lnTo>
                <a:lnTo>
                  <a:pt x="0" y="18288"/>
                </a:lnTo>
                <a:lnTo>
                  <a:pt x="0" y="13716"/>
                </a:lnTo>
                <a:lnTo>
                  <a:pt x="1523" y="12192"/>
                </a:lnTo>
                <a:lnTo>
                  <a:pt x="1523" y="9144"/>
                </a:lnTo>
                <a:lnTo>
                  <a:pt x="3047" y="7620"/>
                </a:lnTo>
                <a:lnTo>
                  <a:pt x="3047" y="6096"/>
                </a:lnTo>
                <a:lnTo>
                  <a:pt x="6095" y="3048"/>
                </a:lnTo>
                <a:lnTo>
                  <a:pt x="7619" y="3048"/>
                </a:lnTo>
                <a:lnTo>
                  <a:pt x="9143" y="1524"/>
                </a:lnTo>
                <a:lnTo>
                  <a:pt x="12191" y="1524"/>
                </a:lnTo>
                <a:lnTo>
                  <a:pt x="13715" y="0"/>
                </a:lnTo>
                <a:lnTo>
                  <a:pt x="18287" y="0"/>
                </a:lnTo>
                <a:lnTo>
                  <a:pt x="19811" y="1524"/>
                </a:lnTo>
                <a:lnTo>
                  <a:pt x="21335" y="1524"/>
                </a:lnTo>
                <a:lnTo>
                  <a:pt x="22859" y="3048"/>
                </a:lnTo>
                <a:lnTo>
                  <a:pt x="24383" y="3048"/>
                </a:lnTo>
                <a:lnTo>
                  <a:pt x="30479" y="9144"/>
                </a:lnTo>
                <a:lnTo>
                  <a:pt x="30479" y="21336"/>
                </a:lnTo>
                <a:lnTo>
                  <a:pt x="28955" y="22860"/>
                </a:lnTo>
                <a:lnTo>
                  <a:pt x="27431" y="25908"/>
                </a:lnTo>
                <a:lnTo>
                  <a:pt x="25907" y="25908"/>
                </a:lnTo>
                <a:lnTo>
                  <a:pt x="21335" y="30480"/>
                </a:lnTo>
                <a:close/>
              </a:path>
            </a:pathLst>
          </a:custGeom>
          <a:solidFill>
            <a:srgbClr val="BF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946652" y="2738313"/>
            <a:ext cx="12338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CC0000"/>
                </a:solidFill>
                <a:latin typeface="Calibri"/>
                <a:cs typeface="Calibri"/>
              </a:rPr>
              <a:t>The </a:t>
            </a:r>
            <a:r>
              <a:rPr sz="800" b="1" spc="-10" dirty="0">
                <a:solidFill>
                  <a:srgbClr val="CC0000"/>
                </a:solidFill>
                <a:latin typeface="Calibri"/>
                <a:cs typeface="Calibri"/>
              </a:rPr>
              <a:t>received</a:t>
            </a:r>
            <a:r>
              <a:rPr sz="800" b="1" spc="-5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CC0000"/>
                </a:solidFill>
                <a:latin typeface="Calibri"/>
                <a:cs typeface="Calibri"/>
              </a:rPr>
              <a:t>signal</a:t>
            </a:r>
            <a:r>
              <a:rPr sz="800" b="1" spc="-25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CC0000"/>
                </a:solidFill>
                <a:latin typeface="Calibri"/>
                <a:cs typeface="Calibri"/>
              </a:rPr>
              <a:t>is</a:t>
            </a:r>
            <a:r>
              <a:rPr sz="800" b="1" spc="-15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CC0000"/>
                </a:solidFill>
                <a:latin typeface="Calibri"/>
                <a:cs typeface="Calibri"/>
              </a:rPr>
              <a:t>usually</a:t>
            </a:r>
            <a:r>
              <a:rPr sz="800" b="1" spc="500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CC0000"/>
                </a:solidFill>
                <a:latin typeface="Calibri"/>
                <a:cs typeface="Calibri"/>
              </a:rPr>
              <a:t>heavily</a:t>
            </a:r>
            <a:r>
              <a:rPr sz="800" b="1" spc="40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CC0000"/>
                </a:solidFill>
                <a:latin typeface="Calibri"/>
                <a:cs typeface="Calibri"/>
              </a:rPr>
              <a:t>corrupted</a:t>
            </a:r>
            <a:r>
              <a:rPr sz="800" b="1" spc="-5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800" b="1" spc="-25" dirty="0">
                <a:solidFill>
                  <a:srgbClr val="CC0000"/>
                </a:solidFill>
                <a:latin typeface="Calibri"/>
                <a:cs typeface="Calibri"/>
              </a:rPr>
              <a:t>by:</a:t>
            </a:r>
            <a:r>
              <a:rPr sz="800" b="1" spc="500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BF504D"/>
                </a:solidFill>
                <a:latin typeface="Calibri"/>
                <a:cs typeface="Calibri"/>
              </a:rPr>
              <a:t>Environmental</a:t>
            </a:r>
            <a:r>
              <a:rPr sz="800" b="1" spc="-15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BF504D"/>
                </a:solidFill>
                <a:latin typeface="Calibri"/>
                <a:cs typeface="Calibri"/>
              </a:rPr>
              <a:t>noise</a:t>
            </a:r>
            <a:r>
              <a:rPr sz="800" b="1" spc="500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BF504D"/>
                </a:solidFill>
                <a:latin typeface="Calibri"/>
                <a:cs typeface="Calibri"/>
              </a:rPr>
              <a:t>Interference</a:t>
            </a:r>
            <a:endParaRPr sz="800">
              <a:latin typeface="Calibri"/>
              <a:cs typeface="Calibri"/>
            </a:endParaRPr>
          </a:p>
          <a:p>
            <a:pPr marL="12700" marR="297815" indent="48260">
              <a:lnSpc>
                <a:spcPct val="100000"/>
              </a:lnSpc>
            </a:pPr>
            <a:r>
              <a:rPr sz="800" b="1" dirty="0">
                <a:solidFill>
                  <a:srgbClr val="BF504D"/>
                </a:solidFill>
                <a:latin typeface="Calibri"/>
                <a:cs typeface="Calibri"/>
              </a:rPr>
              <a:t>Noise</a:t>
            </a:r>
            <a:r>
              <a:rPr sz="800" b="1" spc="-35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BF504D"/>
                </a:solidFill>
                <a:latin typeface="Calibri"/>
                <a:cs typeface="Calibri"/>
              </a:rPr>
              <a:t>from</a:t>
            </a:r>
            <a:r>
              <a:rPr sz="800" b="1" spc="-25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BF504D"/>
                </a:solidFill>
                <a:latin typeface="Calibri"/>
                <a:cs typeface="Calibri"/>
              </a:rPr>
              <a:t>the</a:t>
            </a:r>
            <a:r>
              <a:rPr sz="800" b="1" spc="-50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BF504D"/>
                </a:solidFill>
                <a:latin typeface="Calibri"/>
                <a:cs typeface="Calibri"/>
              </a:rPr>
              <a:t>radar</a:t>
            </a:r>
            <a:r>
              <a:rPr sz="800" b="1" spc="500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800" b="1" spc="-20" dirty="0">
                <a:solidFill>
                  <a:srgbClr val="BF504D"/>
                </a:solidFill>
                <a:latin typeface="Calibri"/>
                <a:cs typeface="Calibri"/>
              </a:rPr>
              <a:t>system</a:t>
            </a:r>
            <a:r>
              <a:rPr sz="800" b="1" spc="10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BF504D"/>
                </a:solidFill>
                <a:latin typeface="Calibri"/>
                <a:cs typeface="Calibri"/>
              </a:rPr>
              <a:t>itself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202935" y="2394204"/>
            <a:ext cx="2377440" cy="1569720"/>
            <a:chOff x="5202935" y="2394204"/>
            <a:chExt cx="2377440" cy="1569720"/>
          </a:xfrm>
        </p:grpSpPr>
        <p:sp>
          <p:nvSpPr>
            <p:cNvPr id="19" name="object 19"/>
            <p:cNvSpPr/>
            <p:nvPr/>
          </p:nvSpPr>
          <p:spPr>
            <a:xfrm>
              <a:off x="6047232" y="2394204"/>
              <a:ext cx="200025" cy="350520"/>
            </a:xfrm>
            <a:custGeom>
              <a:avLst/>
              <a:gdLst/>
              <a:ahLst/>
              <a:cxnLst/>
              <a:rect l="l" t="t" r="r" b="b"/>
              <a:pathLst>
                <a:path w="200025" h="350519">
                  <a:moveTo>
                    <a:pt x="111252" y="175260"/>
                  </a:moveTo>
                  <a:lnTo>
                    <a:pt x="109728" y="175260"/>
                  </a:lnTo>
                  <a:lnTo>
                    <a:pt x="86868" y="155448"/>
                  </a:lnTo>
                  <a:lnTo>
                    <a:pt x="83820" y="153924"/>
                  </a:lnTo>
                  <a:lnTo>
                    <a:pt x="80772" y="147828"/>
                  </a:lnTo>
                  <a:lnTo>
                    <a:pt x="77724" y="137160"/>
                  </a:lnTo>
                  <a:lnTo>
                    <a:pt x="77724" y="62484"/>
                  </a:lnTo>
                  <a:lnTo>
                    <a:pt x="68580" y="47244"/>
                  </a:lnTo>
                  <a:lnTo>
                    <a:pt x="59436" y="41148"/>
                  </a:lnTo>
                  <a:lnTo>
                    <a:pt x="42672" y="36576"/>
                  </a:lnTo>
                  <a:lnTo>
                    <a:pt x="24384" y="32004"/>
                  </a:lnTo>
                  <a:lnTo>
                    <a:pt x="0" y="30480"/>
                  </a:lnTo>
                  <a:lnTo>
                    <a:pt x="3048" y="0"/>
                  </a:lnTo>
                  <a:lnTo>
                    <a:pt x="25908" y="1524"/>
                  </a:lnTo>
                  <a:lnTo>
                    <a:pt x="28956" y="1524"/>
                  </a:lnTo>
                  <a:lnTo>
                    <a:pt x="50292" y="6096"/>
                  </a:lnTo>
                  <a:lnTo>
                    <a:pt x="53340" y="6096"/>
                  </a:lnTo>
                  <a:lnTo>
                    <a:pt x="71628" y="13716"/>
                  </a:lnTo>
                  <a:lnTo>
                    <a:pt x="74676" y="15240"/>
                  </a:lnTo>
                  <a:lnTo>
                    <a:pt x="88392" y="22860"/>
                  </a:lnTo>
                  <a:lnTo>
                    <a:pt x="89916" y="24384"/>
                  </a:lnTo>
                  <a:lnTo>
                    <a:pt x="92964" y="25908"/>
                  </a:lnTo>
                  <a:lnTo>
                    <a:pt x="92964" y="28956"/>
                  </a:lnTo>
                  <a:lnTo>
                    <a:pt x="106680" y="50292"/>
                  </a:lnTo>
                  <a:lnTo>
                    <a:pt x="106680" y="53340"/>
                  </a:lnTo>
                  <a:lnTo>
                    <a:pt x="108204" y="54864"/>
                  </a:lnTo>
                  <a:lnTo>
                    <a:pt x="108204" y="131064"/>
                  </a:lnTo>
                  <a:lnTo>
                    <a:pt x="109728" y="135636"/>
                  </a:lnTo>
                  <a:lnTo>
                    <a:pt x="126492" y="149352"/>
                  </a:lnTo>
                  <a:lnTo>
                    <a:pt x="141732" y="155448"/>
                  </a:lnTo>
                  <a:lnTo>
                    <a:pt x="161543" y="158495"/>
                  </a:lnTo>
                  <a:lnTo>
                    <a:pt x="182886" y="159918"/>
                  </a:lnTo>
                  <a:lnTo>
                    <a:pt x="184498" y="159918"/>
                  </a:lnTo>
                  <a:lnTo>
                    <a:pt x="158496" y="161543"/>
                  </a:lnTo>
                  <a:lnTo>
                    <a:pt x="156972" y="161543"/>
                  </a:lnTo>
                  <a:lnTo>
                    <a:pt x="135636" y="166116"/>
                  </a:lnTo>
                  <a:lnTo>
                    <a:pt x="132588" y="166116"/>
                  </a:lnTo>
                  <a:lnTo>
                    <a:pt x="114300" y="173736"/>
                  </a:lnTo>
                  <a:lnTo>
                    <a:pt x="111252" y="175260"/>
                  </a:lnTo>
                  <a:close/>
                </a:path>
                <a:path w="200025" h="350519">
                  <a:moveTo>
                    <a:pt x="182896" y="190500"/>
                  </a:moveTo>
                  <a:lnTo>
                    <a:pt x="158496" y="188976"/>
                  </a:lnTo>
                  <a:lnTo>
                    <a:pt x="156972" y="188976"/>
                  </a:lnTo>
                  <a:lnTo>
                    <a:pt x="135636" y="184404"/>
                  </a:lnTo>
                  <a:lnTo>
                    <a:pt x="132588" y="184404"/>
                  </a:lnTo>
                  <a:lnTo>
                    <a:pt x="114300" y="176783"/>
                  </a:lnTo>
                  <a:lnTo>
                    <a:pt x="112776" y="176783"/>
                  </a:lnTo>
                  <a:lnTo>
                    <a:pt x="111252" y="175260"/>
                  </a:lnTo>
                  <a:lnTo>
                    <a:pt x="114300" y="173736"/>
                  </a:lnTo>
                  <a:lnTo>
                    <a:pt x="132588" y="166116"/>
                  </a:lnTo>
                  <a:lnTo>
                    <a:pt x="135636" y="166116"/>
                  </a:lnTo>
                  <a:lnTo>
                    <a:pt x="156972" y="161543"/>
                  </a:lnTo>
                  <a:lnTo>
                    <a:pt x="158496" y="161543"/>
                  </a:lnTo>
                  <a:lnTo>
                    <a:pt x="184498" y="159918"/>
                  </a:lnTo>
                  <a:lnTo>
                    <a:pt x="182886" y="159918"/>
                  </a:lnTo>
                  <a:lnTo>
                    <a:pt x="184404" y="175260"/>
                  </a:lnTo>
                  <a:lnTo>
                    <a:pt x="182896" y="190500"/>
                  </a:lnTo>
                  <a:close/>
                </a:path>
                <a:path w="200025" h="350519">
                  <a:moveTo>
                    <a:pt x="193548" y="190500"/>
                  </a:moveTo>
                  <a:lnTo>
                    <a:pt x="182896" y="190500"/>
                  </a:lnTo>
                  <a:lnTo>
                    <a:pt x="184404" y="175260"/>
                  </a:lnTo>
                  <a:lnTo>
                    <a:pt x="182886" y="159918"/>
                  </a:lnTo>
                  <a:lnTo>
                    <a:pt x="193467" y="159918"/>
                  </a:lnTo>
                  <a:lnTo>
                    <a:pt x="199643" y="167640"/>
                  </a:lnTo>
                  <a:lnTo>
                    <a:pt x="199643" y="182880"/>
                  </a:lnTo>
                  <a:lnTo>
                    <a:pt x="193548" y="190500"/>
                  </a:lnTo>
                  <a:close/>
                </a:path>
                <a:path w="200025" h="350519">
                  <a:moveTo>
                    <a:pt x="3048" y="350520"/>
                  </a:moveTo>
                  <a:lnTo>
                    <a:pt x="0" y="320039"/>
                  </a:lnTo>
                  <a:lnTo>
                    <a:pt x="24384" y="318515"/>
                  </a:lnTo>
                  <a:lnTo>
                    <a:pt x="42672" y="313943"/>
                  </a:lnTo>
                  <a:lnTo>
                    <a:pt x="59436" y="309372"/>
                  </a:lnTo>
                  <a:lnTo>
                    <a:pt x="70104" y="301752"/>
                  </a:lnTo>
                  <a:lnTo>
                    <a:pt x="76200" y="295656"/>
                  </a:lnTo>
                  <a:lnTo>
                    <a:pt x="77724" y="289560"/>
                  </a:lnTo>
                  <a:lnTo>
                    <a:pt x="77724" y="213360"/>
                  </a:lnTo>
                  <a:lnTo>
                    <a:pt x="79248" y="210312"/>
                  </a:lnTo>
                  <a:lnTo>
                    <a:pt x="91440" y="188976"/>
                  </a:lnTo>
                  <a:lnTo>
                    <a:pt x="92964" y="185928"/>
                  </a:lnTo>
                  <a:lnTo>
                    <a:pt x="94488" y="184404"/>
                  </a:lnTo>
                  <a:lnTo>
                    <a:pt x="97536" y="182880"/>
                  </a:lnTo>
                  <a:lnTo>
                    <a:pt x="111252" y="175260"/>
                  </a:lnTo>
                  <a:lnTo>
                    <a:pt x="112776" y="176783"/>
                  </a:lnTo>
                  <a:lnTo>
                    <a:pt x="114300" y="176783"/>
                  </a:lnTo>
                  <a:lnTo>
                    <a:pt x="132588" y="184404"/>
                  </a:lnTo>
                  <a:lnTo>
                    <a:pt x="135636" y="184404"/>
                  </a:lnTo>
                  <a:lnTo>
                    <a:pt x="156972" y="188976"/>
                  </a:lnTo>
                  <a:lnTo>
                    <a:pt x="158496" y="188976"/>
                  </a:lnTo>
                  <a:lnTo>
                    <a:pt x="182879" y="190500"/>
                  </a:lnTo>
                  <a:lnTo>
                    <a:pt x="184404" y="190500"/>
                  </a:lnTo>
                  <a:lnTo>
                    <a:pt x="161543" y="192024"/>
                  </a:lnTo>
                  <a:lnTo>
                    <a:pt x="141732" y="195072"/>
                  </a:lnTo>
                  <a:lnTo>
                    <a:pt x="126492" y="201168"/>
                  </a:lnTo>
                  <a:lnTo>
                    <a:pt x="115824" y="207264"/>
                  </a:lnTo>
                  <a:lnTo>
                    <a:pt x="108204" y="222504"/>
                  </a:lnTo>
                  <a:lnTo>
                    <a:pt x="108204" y="297180"/>
                  </a:lnTo>
                  <a:lnTo>
                    <a:pt x="103632" y="307848"/>
                  </a:lnTo>
                  <a:lnTo>
                    <a:pt x="103632" y="310895"/>
                  </a:lnTo>
                  <a:lnTo>
                    <a:pt x="100584" y="313943"/>
                  </a:lnTo>
                  <a:lnTo>
                    <a:pt x="91440" y="324612"/>
                  </a:lnTo>
                  <a:lnTo>
                    <a:pt x="88392" y="327660"/>
                  </a:lnTo>
                  <a:lnTo>
                    <a:pt x="74676" y="335280"/>
                  </a:lnTo>
                  <a:lnTo>
                    <a:pt x="71628" y="336804"/>
                  </a:lnTo>
                  <a:lnTo>
                    <a:pt x="53340" y="344424"/>
                  </a:lnTo>
                  <a:lnTo>
                    <a:pt x="50292" y="344424"/>
                  </a:lnTo>
                  <a:lnTo>
                    <a:pt x="28956" y="348996"/>
                  </a:lnTo>
                  <a:lnTo>
                    <a:pt x="25908" y="348996"/>
                  </a:lnTo>
                  <a:lnTo>
                    <a:pt x="3048" y="350520"/>
                  </a:lnTo>
                  <a:close/>
                </a:path>
              </a:pathLst>
            </a:custGeom>
            <a:solidFill>
              <a:srgbClr val="BF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02935" y="2706624"/>
              <a:ext cx="2377440" cy="12573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676887" y="3014230"/>
              <a:ext cx="1393190" cy="832485"/>
            </a:xfrm>
            <a:custGeom>
              <a:avLst/>
              <a:gdLst/>
              <a:ahLst/>
              <a:cxnLst/>
              <a:rect l="l" t="t" r="r" b="b"/>
              <a:pathLst>
                <a:path w="1393190" h="832485">
                  <a:moveTo>
                    <a:pt x="396252" y="1270"/>
                  </a:moveTo>
                  <a:lnTo>
                    <a:pt x="395109" y="1270"/>
                  </a:lnTo>
                  <a:lnTo>
                    <a:pt x="395109" y="0"/>
                  </a:lnTo>
                  <a:lnTo>
                    <a:pt x="74307" y="0"/>
                  </a:lnTo>
                  <a:lnTo>
                    <a:pt x="74307" y="1270"/>
                  </a:lnTo>
                  <a:lnTo>
                    <a:pt x="73164" y="1270"/>
                  </a:lnTo>
                  <a:lnTo>
                    <a:pt x="73164" y="1778"/>
                  </a:lnTo>
                  <a:lnTo>
                    <a:pt x="73152" y="151130"/>
                  </a:lnTo>
                  <a:lnTo>
                    <a:pt x="73164" y="152400"/>
                  </a:lnTo>
                  <a:lnTo>
                    <a:pt x="396252" y="152400"/>
                  </a:lnTo>
                  <a:lnTo>
                    <a:pt x="396252" y="151130"/>
                  </a:lnTo>
                  <a:lnTo>
                    <a:pt x="396252" y="149860"/>
                  </a:lnTo>
                  <a:lnTo>
                    <a:pt x="396252" y="5080"/>
                  </a:lnTo>
                  <a:lnTo>
                    <a:pt x="396252" y="1270"/>
                  </a:lnTo>
                  <a:close/>
                </a:path>
                <a:path w="1393190" h="832485">
                  <a:moveTo>
                    <a:pt x="762012" y="422643"/>
                  </a:moveTo>
                  <a:lnTo>
                    <a:pt x="760488" y="422643"/>
                  </a:lnTo>
                  <a:lnTo>
                    <a:pt x="760488" y="422389"/>
                  </a:lnTo>
                  <a:lnTo>
                    <a:pt x="187452" y="422389"/>
                  </a:lnTo>
                  <a:lnTo>
                    <a:pt x="187452" y="675373"/>
                  </a:lnTo>
                  <a:lnTo>
                    <a:pt x="187464" y="676643"/>
                  </a:lnTo>
                  <a:lnTo>
                    <a:pt x="762012" y="676643"/>
                  </a:lnTo>
                  <a:lnTo>
                    <a:pt x="762012" y="675373"/>
                  </a:lnTo>
                  <a:lnTo>
                    <a:pt x="762012" y="672833"/>
                  </a:lnTo>
                  <a:lnTo>
                    <a:pt x="762012" y="425183"/>
                  </a:lnTo>
                  <a:lnTo>
                    <a:pt x="762012" y="422643"/>
                  </a:lnTo>
                  <a:close/>
                </a:path>
                <a:path w="1393190" h="832485">
                  <a:moveTo>
                    <a:pt x="1392936" y="687311"/>
                  </a:moveTo>
                  <a:lnTo>
                    <a:pt x="0" y="687311"/>
                  </a:lnTo>
                  <a:lnTo>
                    <a:pt x="0" y="691121"/>
                  </a:lnTo>
                  <a:lnTo>
                    <a:pt x="0" y="829551"/>
                  </a:lnTo>
                  <a:lnTo>
                    <a:pt x="0" y="830821"/>
                  </a:lnTo>
                  <a:lnTo>
                    <a:pt x="0" y="832091"/>
                  </a:lnTo>
                  <a:lnTo>
                    <a:pt x="1524" y="832091"/>
                  </a:lnTo>
                  <a:lnTo>
                    <a:pt x="1524" y="832345"/>
                  </a:lnTo>
                  <a:lnTo>
                    <a:pt x="1391424" y="832345"/>
                  </a:lnTo>
                  <a:lnTo>
                    <a:pt x="1391424" y="832091"/>
                  </a:lnTo>
                  <a:lnTo>
                    <a:pt x="1392936" y="832091"/>
                  </a:lnTo>
                  <a:lnTo>
                    <a:pt x="1392936" y="830821"/>
                  </a:lnTo>
                  <a:lnTo>
                    <a:pt x="1392936" y="829551"/>
                  </a:lnTo>
                  <a:lnTo>
                    <a:pt x="1392936" y="691121"/>
                  </a:lnTo>
                  <a:lnTo>
                    <a:pt x="1392936" y="6873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293611" y="2416729"/>
            <a:ext cx="631825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b="1" dirty="0">
                <a:solidFill>
                  <a:srgbClr val="BF504D"/>
                </a:solidFill>
                <a:latin typeface="Calibri"/>
                <a:cs typeface="Calibri"/>
              </a:rPr>
              <a:t>Not</a:t>
            </a:r>
            <a:r>
              <a:rPr sz="700" b="1" spc="20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BF504D"/>
                </a:solidFill>
                <a:latin typeface="Calibri"/>
                <a:cs typeface="Calibri"/>
              </a:rPr>
              <a:t>occur</a:t>
            </a:r>
            <a:r>
              <a:rPr sz="700" b="1" spc="25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BF504D"/>
                </a:solidFill>
                <a:latin typeface="Calibri"/>
                <a:cs typeface="Calibri"/>
              </a:rPr>
              <a:t>at</a:t>
            </a:r>
            <a:r>
              <a:rPr sz="700" b="1" spc="-20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700" b="1" spc="-25" dirty="0">
                <a:solidFill>
                  <a:srgbClr val="BF504D"/>
                </a:solidFill>
                <a:latin typeface="Calibri"/>
                <a:cs typeface="Calibri"/>
              </a:rPr>
              <a:t>the</a:t>
            </a:r>
            <a:r>
              <a:rPr sz="700" b="1" spc="500" dirty="0">
                <a:solidFill>
                  <a:srgbClr val="BF504D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BF504D"/>
                </a:solidFill>
                <a:latin typeface="Calibri"/>
                <a:cs typeface="Calibri"/>
              </a:rPr>
              <a:t>receiving </a:t>
            </a:r>
            <a:r>
              <a:rPr sz="700" b="1" spc="-20" dirty="0">
                <a:solidFill>
                  <a:srgbClr val="BF504D"/>
                </a:solidFill>
                <a:latin typeface="Calibri"/>
                <a:cs typeface="Calibri"/>
              </a:rPr>
              <a:t>time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75452" y="3004992"/>
            <a:ext cx="224154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Input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007607" y="3096767"/>
            <a:ext cx="321945" cy="70485"/>
            <a:chOff x="6007607" y="3096767"/>
            <a:chExt cx="321945" cy="70485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59067" y="3096767"/>
              <a:ext cx="47244" cy="7010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007595" y="3121151"/>
              <a:ext cx="321945" cy="24765"/>
            </a:xfrm>
            <a:custGeom>
              <a:avLst/>
              <a:gdLst/>
              <a:ahLst/>
              <a:cxnLst/>
              <a:rect l="l" t="t" r="r" b="b"/>
              <a:pathLst>
                <a:path w="321945" h="24764">
                  <a:moveTo>
                    <a:pt x="252996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252996" y="24384"/>
                  </a:lnTo>
                  <a:lnTo>
                    <a:pt x="252996" y="0"/>
                  </a:lnTo>
                  <a:close/>
                </a:path>
                <a:path w="321945" h="24764">
                  <a:moveTo>
                    <a:pt x="321564" y="12192"/>
                  </a:moveTo>
                  <a:lnTo>
                    <a:pt x="297180" y="0"/>
                  </a:lnTo>
                  <a:lnTo>
                    <a:pt x="263664" y="0"/>
                  </a:lnTo>
                  <a:lnTo>
                    <a:pt x="263664" y="22860"/>
                  </a:lnTo>
                  <a:lnTo>
                    <a:pt x="297180" y="22860"/>
                  </a:lnTo>
                  <a:lnTo>
                    <a:pt x="321564" y="12192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811771" y="2953176"/>
            <a:ext cx="29083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Output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193791" y="3060192"/>
            <a:ext cx="2204085" cy="382270"/>
            <a:chOff x="5193791" y="3060192"/>
            <a:chExt cx="2204085" cy="382270"/>
          </a:xfrm>
        </p:grpSpPr>
        <p:sp>
          <p:nvSpPr>
            <p:cNvPr id="29" name="object 29"/>
            <p:cNvSpPr/>
            <p:nvPr/>
          </p:nvSpPr>
          <p:spPr>
            <a:xfrm>
              <a:off x="6853415" y="3071113"/>
              <a:ext cx="544195" cy="48895"/>
            </a:xfrm>
            <a:custGeom>
              <a:avLst/>
              <a:gdLst/>
              <a:ahLst/>
              <a:cxnLst/>
              <a:rect l="l" t="t" r="r" b="b"/>
              <a:pathLst>
                <a:path w="544195" h="48894">
                  <a:moveTo>
                    <a:pt x="193560" y="1270"/>
                  </a:moveTo>
                  <a:lnTo>
                    <a:pt x="193548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45720"/>
                  </a:lnTo>
                  <a:lnTo>
                    <a:pt x="0" y="46990"/>
                  </a:lnTo>
                  <a:lnTo>
                    <a:pt x="0" y="48260"/>
                  </a:lnTo>
                  <a:lnTo>
                    <a:pt x="12" y="48514"/>
                  </a:lnTo>
                  <a:lnTo>
                    <a:pt x="193560" y="48514"/>
                  </a:lnTo>
                  <a:lnTo>
                    <a:pt x="193560" y="1270"/>
                  </a:lnTo>
                  <a:close/>
                </a:path>
                <a:path w="544195" h="48894">
                  <a:moveTo>
                    <a:pt x="544080" y="7378"/>
                  </a:moveTo>
                  <a:lnTo>
                    <a:pt x="222516" y="7378"/>
                  </a:lnTo>
                  <a:lnTo>
                    <a:pt x="222516" y="39370"/>
                  </a:lnTo>
                  <a:lnTo>
                    <a:pt x="544080" y="39370"/>
                  </a:lnTo>
                  <a:lnTo>
                    <a:pt x="544080" y="73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27392" y="3060192"/>
              <a:ext cx="47243" cy="7010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075932" y="3083051"/>
              <a:ext cx="321945" cy="24765"/>
            </a:xfrm>
            <a:custGeom>
              <a:avLst/>
              <a:gdLst/>
              <a:ahLst/>
              <a:cxnLst/>
              <a:rect l="l" t="t" r="r" b="b"/>
              <a:pathLst>
                <a:path w="321945" h="24764">
                  <a:moveTo>
                    <a:pt x="251460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251460" y="24384"/>
                  </a:lnTo>
                  <a:lnTo>
                    <a:pt x="251460" y="0"/>
                  </a:lnTo>
                  <a:close/>
                </a:path>
                <a:path w="321945" h="24764">
                  <a:moveTo>
                    <a:pt x="321564" y="12192"/>
                  </a:moveTo>
                  <a:lnTo>
                    <a:pt x="297180" y="0"/>
                  </a:lnTo>
                  <a:lnTo>
                    <a:pt x="263639" y="0"/>
                  </a:lnTo>
                  <a:lnTo>
                    <a:pt x="263639" y="22860"/>
                  </a:lnTo>
                  <a:lnTo>
                    <a:pt x="297180" y="22860"/>
                  </a:lnTo>
                  <a:lnTo>
                    <a:pt x="321564" y="12192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193779" y="3304031"/>
              <a:ext cx="668020" cy="138430"/>
            </a:xfrm>
            <a:custGeom>
              <a:avLst/>
              <a:gdLst/>
              <a:ahLst/>
              <a:cxnLst/>
              <a:rect l="l" t="t" r="r" b="b"/>
              <a:pathLst>
                <a:path w="668020" h="138429">
                  <a:moveTo>
                    <a:pt x="667512" y="0"/>
                  </a:moveTo>
                  <a:lnTo>
                    <a:pt x="1524" y="0"/>
                  </a:lnTo>
                  <a:lnTo>
                    <a:pt x="1524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536" y="2540"/>
                  </a:lnTo>
                  <a:lnTo>
                    <a:pt x="1536" y="137160"/>
                  </a:lnTo>
                  <a:lnTo>
                    <a:pt x="1524" y="138430"/>
                  </a:lnTo>
                  <a:lnTo>
                    <a:pt x="667512" y="138430"/>
                  </a:lnTo>
                  <a:lnTo>
                    <a:pt x="667512" y="137160"/>
                  </a:lnTo>
                  <a:lnTo>
                    <a:pt x="667512" y="135890"/>
                  </a:lnTo>
                  <a:lnTo>
                    <a:pt x="667512" y="2540"/>
                  </a:lnTo>
                  <a:lnTo>
                    <a:pt x="667512" y="1270"/>
                  </a:lnTo>
                  <a:lnTo>
                    <a:pt x="667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193791" y="3297580"/>
            <a:ext cx="668020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35"/>
              </a:spcBef>
            </a:pPr>
            <a:r>
              <a:rPr sz="600" dirty="0">
                <a:latin typeface="Calibri"/>
                <a:cs typeface="Calibri"/>
              </a:rPr>
              <a:t>External</a:t>
            </a:r>
            <a:r>
              <a:rPr sz="600" spc="40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Noise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247119" y="2720339"/>
            <a:ext cx="414655" cy="139700"/>
          </a:xfrm>
          <a:custGeom>
            <a:avLst/>
            <a:gdLst/>
            <a:ahLst/>
            <a:cxnLst/>
            <a:rect l="l" t="t" r="r" b="b"/>
            <a:pathLst>
              <a:path w="414654" h="139700">
                <a:moveTo>
                  <a:pt x="414540" y="1536"/>
                </a:moveTo>
                <a:lnTo>
                  <a:pt x="414528" y="1270"/>
                </a:lnTo>
                <a:lnTo>
                  <a:pt x="414528" y="0"/>
                </a:lnTo>
                <a:lnTo>
                  <a:pt x="889" y="0"/>
                </a:lnTo>
                <a:lnTo>
                  <a:pt x="889" y="1270"/>
                </a:lnTo>
                <a:lnTo>
                  <a:pt x="0" y="1270"/>
                </a:lnTo>
                <a:lnTo>
                  <a:pt x="0" y="5080"/>
                </a:lnTo>
                <a:lnTo>
                  <a:pt x="0" y="135890"/>
                </a:lnTo>
                <a:lnTo>
                  <a:pt x="0" y="137160"/>
                </a:lnTo>
                <a:lnTo>
                  <a:pt x="0" y="138430"/>
                </a:lnTo>
                <a:lnTo>
                  <a:pt x="381" y="138430"/>
                </a:lnTo>
                <a:lnTo>
                  <a:pt x="381" y="139700"/>
                </a:lnTo>
                <a:lnTo>
                  <a:pt x="414528" y="139700"/>
                </a:lnTo>
                <a:lnTo>
                  <a:pt x="414528" y="138696"/>
                </a:lnTo>
                <a:lnTo>
                  <a:pt x="414540" y="15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247131" y="2713888"/>
            <a:ext cx="41465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600" spc="-10" dirty="0">
                <a:latin typeface="Calibri"/>
                <a:cs typeface="Calibri"/>
              </a:rPr>
              <a:t>Signal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291059" y="2741675"/>
            <a:ext cx="666115" cy="139065"/>
          </a:xfrm>
          <a:custGeom>
            <a:avLst/>
            <a:gdLst/>
            <a:ahLst/>
            <a:cxnLst/>
            <a:rect l="l" t="t" r="r" b="b"/>
            <a:pathLst>
              <a:path w="666115" h="139064">
                <a:moveTo>
                  <a:pt x="666000" y="0"/>
                </a:moveTo>
                <a:lnTo>
                  <a:pt x="664464" y="0"/>
                </a:lnTo>
                <a:lnTo>
                  <a:pt x="12" y="0"/>
                </a:lnTo>
                <a:lnTo>
                  <a:pt x="0" y="137160"/>
                </a:lnTo>
                <a:lnTo>
                  <a:pt x="1536" y="138684"/>
                </a:lnTo>
                <a:lnTo>
                  <a:pt x="664476" y="138684"/>
                </a:lnTo>
                <a:lnTo>
                  <a:pt x="664476" y="137160"/>
                </a:lnTo>
                <a:lnTo>
                  <a:pt x="666000" y="137160"/>
                </a:lnTo>
                <a:lnTo>
                  <a:pt x="666000" y="135636"/>
                </a:lnTo>
                <a:lnTo>
                  <a:pt x="666000" y="3048"/>
                </a:lnTo>
                <a:lnTo>
                  <a:pt x="666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291071" y="2741675"/>
            <a:ext cx="664845" cy="1371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Calibri"/>
                <a:cs typeface="Calibri"/>
              </a:rPr>
              <a:t>Receiver</a:t>
            </a:r>
            <a:r>
              <a:rPr sz="600" spc="35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Noise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420611" y="3177539"/>
            <a:ext cx="391795" cy="1384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01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sz="600" spc="-10" dirty="0">
                <a:latin typeface="Calibri"/>
                <a:cs typeface="Calibri"/>
              </a:rPr>
              <a:t>Receiver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870192" y="3291840"/>
            <a:ext cx="620395" cy="342900"/>
          </a:xfrm>
          <a:custGeom>
            <a:avLst/>
            <a:gdLst/>
            <a:ahLst/>
            <a:cxnLst/>
            <a:rect l="l" t="t" r="r" b="b"/>
            <a:pathLst>
              <a:path w="620395" h="342900">
                <a:moveTo>
                  <a:pt x="620268" y="342900"/>
                </a:moveTo>
                <a:lnTo>
                  <a:pt x="1524" y="342900"/>
                </a:lnTo>
                <a:lnTo>
                  <a:pt x="0" y="341376"/>
                </a:lnTo>
                <a:lnTo>
                  <a:pt x="0" y="0"/>
                </a:lnTo>
                <a:lnTo>
                  <a:pt x="620268" y="0"/>
                </a:lnTo>
                <a:lnTo>
                  <a:pt x="620268" y="3048"/>
                </a:lnTo>
                <a:lnTo>
                  <a:pt x="3048" y="3048"/>
                </a:lnTo>
                <a:lnTo>
                  <a:pt x="3048" y="338328"/>
                </a:lnTo>
                <a:lnTo>
                  <a:pt x="1524" y="338328"/>
                </a:lnTo>
                <a:lnTo>
                  <a:pt x="1524" y="341376"/>
                </a:lnTo>
                <a:lnTo>
                  <a:pt x="620268" y="341376"/>
                </a:lnTo>
                <a:lnTo>
                  <a:pt x="620268" y="342900"/>
                </a:lnTo>
                <a:close/>
              </a:path>
              <a:path w="620395" h="342900">
                <a:moveTo>
                  <a:pt x="620268" y="341376"/>
                </a:moveTo>
                <a:lnTo>
                  <a:pt x="3048" y="341376"/>
                </a:lnTo>
                <a:lnTo>
                  <a:pt x="3048" y="338328"/>
                </a:lnTo>
                <a:lnTo>
                  <a:pt x="617220" y="338328"/>
                </a:lnTo>
                <a:lnTo>
                  <a:pt x="617220" y="3048"/>
                </a:lnTo>
                <a:lnTo>
                  <a:pt x="620268" y="3048"/>
                </a:lnTo>
                <a:lnTo>
                  <a:pt x="620268" y="341376"/>
                </a:lnTo>
                <a:close/>
              </a:path>
              <a:path w="620395" h="342900">
                <a:moveTo>
                  <a:pt x="3048" y="341376"/>
                </a:moveTo>
                <a:lnTo>
                  <a:pt x="1524" y="341376"/>
                </a:lnTo>
                <a:lnTo>
                  <a:pt x="1524" y="338328"/>
                </a:lnTo>
                <a:lnTo>
                  <a:pt x="3048" y="338328"/>
                </a:lnTo>
                <a:lnTo>
                  <a:pt x="3048" y="3413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093711" y="3282361"/>
            <a:ext cx="17526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Calibri"/>
                <a:cs typeface="Calibri"/>
              </a:rPr>
              <a:t>Low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958076" y="3474385"/>
            <a:ext cx="43815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Output</a:t>
            </a:r>
            <a:r>
              <a:rPr sz="700" spc="-3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S/N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887199" y="3299472"/>
            <a:ext cx="506095" cy="313690"/>
          </a:xfrm>
          <a:custGeom>
            <a:avLst/>
            <a:gdLst/>
            <a:ahLst/>
            <a:cxnLst/>
            <a:rect l="l" t="t" r="r" b="b"/>
            <a:pathLst>
              <a:path w="506095" h="313689">
                <a:moveTo>
                  <a:pt x="505968" y="0"/>
                </a:moveTo>
                <a:lnTo>
                  <a:pt x="502920" y="0"/>
                </a:lnTo>
                <a:lnTo>
                  <a:pt x="502920" y="2540"/>
                </a:lnTo>
                <a:lnTo>
                  <a:pt x="502920" y="311150"/>
                </a:lnTo>
                <a:lnTo>
                  <a:pt x="3048" y="311150"/>
                </a:lnTo>
                <a:lnTo>
                  <a:pt x="3048" y="310896"/>
                </a:lnTo>
                <a:lnTo>
                  <a:pt x="3048" y="2540"/>
                </a:lnTo>
                <a:lnTo>
                  <a:pt x="502920" y="2540"/>
                </a:lnTo>
                <a:lnTo>
                  <a:pt x="502920" y="0"/>
                </a:lnTo>
                <a:lnTo>
                  <a:pt x="0" y="0"/>
                </a:lnTo>
                <a:lnTo>
                  <a:pt x="0" y="2540"/>
                </a:lnTo>
                <a:lnTo>
                  <a:pt x="0" y="311150"/>
                </a:lnTo>
                <a:lnTo>
                  <a:pt x="0" y="312420"/>
                </a:lnTo>
                <a:lnTo>
                  <a:pt x="0" y="313690"/>
                </a:lnTo>
                <a:lnTo>
                  <a:pt x="505968" y="313690"/>
                </a:lnTo>
                <a:lnTo>
                  <a:pt x="505968" y="312420"/>
                </a:lnTo>
                <a:lnTo>
                  <a:pt x="505968" y="311150"/>
                </a:lnTo>
                <a:lnTo>
                  <a:pt x="505968" y="2540"/>
                </a:lnTo>
                <a:lnTo>
                  <a:pt x="5059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890259" y="3289980"/>
            <a:ext cx="50038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65735">
              <a:lnSpc>
                <a:spcPct val="100000"/>
              </a:lnSpc>
              <a:spcBef>
                <a:spcPts val="114"/>
              </a:spcBef>
            </a:pPr>
            <a:r>
              <a:rPr sz="700" spc="-20" dirty="0">
                <a:latin typeface="Calibri"/>
                <a:cs typeface="Calibri"/>
              </a:rPr>
              <a:t>High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890259" y="3454573"/>
            <a:ext cx="54737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Calibri"/>
                <a:cs typeface="Calibri"/>
              </a:rPr>
              <a:t>Input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S/N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882371" y="3597147"/>
            <a:ext cx="666115" cy="95250"/>
          </a:xfrm>
          <a:custGeom>
            <a:avLst/>
            <a:gdLst/>
            <a:ahLst/>
            <a:cxnLst/>
            <a:rect l="l" t="t" r="r" b="b"/>
            <a:pathLst>
              <a:path w="666115" h="95250">
                <a:moveTo>
                  <a:pt x="665988" y="0"/>
                </a:moveTo>
                <a:lnTo>
                  <a:pt x="1524" y="0"/>
                </a:lnTo>
                <a:lnTo>
                  <a:pt x="1524" y="1028"/>
                </a:lnTo>
                <a:lnTo>
                  <a:pt x="1524" y="1270"/>
                </a:lnTo>
                <a:lnTo>
                  <a:pt x="0" y="1270"/>
                </a:lnTo>
                <a:lnTo>
                  <a:pt x="0" y="3810"/>
                </a:lnTo>
                <a:lnTo>
                  <a:pt x="0" y="91440"/>
                </a:lnTo>
                <a:lnTo>
                  <a:pt x="0" y="93980"/>
                </a:lnTo>
                <a:lnTo>
                  <a:pt x="1524" y="93980"/>
                </a:lnTo>
                <a:lnTo>
                  <a:pt x="1524" y="95250"/>
                </a:lnTo>
                <a:lnTo>
                  <a:pt x="665988" y="95250"/>
                </a:lnTo>
                <a:lnTo>
                  <a:pt x="665988" y="93980"/>
                </a:lnTo>
                <a:lnTo>
                  <a:pt x="665988" y="91440"/>
                </a:lnTo>
                <a:lnTo>
                  <a:pt x="665988" y="3810"/>
                </a:lnTo>
                <a:lnTo>
                  <a:pt x="665988" y="1270"/>
                </a:lnTo>
                <a:lnTo>
                  <a:pt x="665988" y="1028"/>
                </a:lnTo>
                <a:lnTo>
                  <a:pt x="6659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241540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198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092708" y="6249924"/>
            <a:ext cx="1684020" cy="320040"/>
          </a:xfrm>
          <a:custGeom>
            <a:avLst/>
            <a:gdLst/>
            <a:ahLst/>
            <a:cxnLst/>
            <a:rect l="l" t="t" r="r" b="b"/>
            <a:pathLst>
              <a:path w="1684020" h="320040">
                <a:moveTo>
                  <a:pt x="1679448" y="320040"/>
                </a:moveTo>
                <a:lnTo>
                  <a:pt x="6096" y="320040"/>
                </a:lnTo>
                <a:lnTo>
                  <a:pt x="3048" y="318515"/>
                </a:lnTo>
                <a:lnTo>
                  <a:pt x="1524" y="316991"/>
                </a:lnTo>
                <a:lnTo>
                  <a:pt x="0" y="313943"/>
                </a:lnTo>
                <a:lnTo>
                  <a:pt x="0" y="4571"/>
                </a:lnTo>
                <a:lnTo>
                  <a:pt x="3048" y="1524"/>
                </a:lnTo>
                <a:lnTo>
                  <a:pt x="3048" y="0"/>
                </a:lnTo>
                <a:lnTo>
                  <a:pt x="1680971" y="0"/>
                </a:lnTo>
                <a:lnTo>
                  <a:pt x="1684020" y="3047"/>
                </a:lnTo>
                <a:lnTo>
                  <a:pt x="1684020" y="15239"/>
                </a:lnTo>
                <a:lnTo>
                  <a:pt x="15240" y="15239"/>
                </a:lnTo>
                <a:lnTo>
                  <a:pt x="15240" y="304799"/>
                </a:lnTo>
                <a:lnTo>
                  <a:pt x="7620" y="304799"/>
                </a:lnTo>
                <a:lnTo>
                  <a:pt x="7620" y="312419"/>
                </a:lnTo>
                <a:lnTo>
                  <a:pt x="1684020" y="312419"/>
                </a:lnTo>
                <a:lnTo>
                  <a:pt x="1684020" y="316991"/>
                </a:lnTo>
                <a:lnTo>
                  <a:pt x="1682496" y="318515"/>
                </a:lnTo>
                <a:lnTo>
                  <a:pt x="1680971" y="318515"/>
                </a:lnTo>
                <a:lnTo>
                  <a:pt x="1679448" y="320040"/>
                </a:lnTo>
                <a:close/>
              </a:path>
              <a:path w="1684020" h="320040">
                <a:moveTo>
                  <a:pt x="1684020" y="312419"/>
                </a:moveTo>
                <a:lnTo>
                  <a:pt x="15240" y="312419"/>
                </a:lnTo>
                <a:lnTo>
                  <a:pt x="15240" y="304799"/>
                </a:lnTo>
                <a:lnTo>
                  <a:pt x="1668779" y="304799"/>
                </a:lnTo>
                <a:lnTo>
                  <a:pt x="1668779" y="15239"/>
                </a:lnTo>
                <a:lnTo>
                  <a:pt x="1684020" y="15239"/>
                </a:lnTo>
                <a:lnTo>
                  <a:pt x="1684020" y="312419"/>
                </a:lnTo>
                <a:close/>
              </a:path>
              <a:path w="1684020" h="320040">
                <a:moveTo>
                  <a:pt x="15240" y="312419"/>
                </a:moveTo>
                <a:lnTo>
                  <a:pt x="7620" y="312419"/>
                </a:lnTo>
                <a:lnTo>
                  <a:pt x="7620" y="304799"/>
                </a:lnTo>
                <a:lnTo>
                  <a:pt x="15240" y="304799"/>
                </a:lnTo>
                <a:lnTo>
                  <a:pt x="15240" y="312419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32308" y="6391378"/>
            <a:ext cx="2701290" cy="1749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70915">
              <a:lnSpc>
                <a:spcPts val="1115"/>
              </a:lnSpc>
              <a:spcBef>
                <a:spcPts val="105"/>
              </a:spcBef>
            </a:pPr>
            <a:r>
              <a:rPr sz="950" b="1" spc="-10" dirty="0">
                <a:solidFill>
                  <a:srgbClr val="CC0000"/>
                </a:solidFill>
                <a:latin typeface="Calibri"/>
                <a:cs typeface="Calibri"/>
              </a:rPr>
              <a:t>Receiver</a:t>
            </a:r>
            <a:r>
              <a:rPr sz="950" b="1" spc="20" dirty="0">
                <a:solidFill>
                  <a:srgbClr val="CC0000"/>
                </a:solidFill>
                <a:latin typeface="Calibri"/>
                <a:cs typeface="Calibri"/>
              </a:rPr>
              <a:t> </a:t>
            </a:r>
            <a:r>
              <a:rPr sz="950" b="1" spc="-10" dirty="0">
                <a:solidFill>
                  <a:srgbClr val="CC0000"/>
                </a:solidFill>
                <a:latin typeface="Calibri"/>
                <a:cs typeface="Calibri"/>
              </a:rPr>
              <a:t>Components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ts val="935"/>
              </a:lnSpc>
            </a:pPr>
            <a:r>
              <a:rPr sz="800" b="1" spc="-10" dirty="0">
                <a:latin typeface="Calibri"/>
                <a:cs typeface="Calibri"/>
              </a:rPr>
              <a:t>Antenna</a:t>
            </a:r>
            <a:r>
              <a:rPr sz="800" spc="-10" dirty="0">
                <a:latin typeface="Calibri"/>
                <a:cs typeface="Calibri"/>
              </a:rPr>
              <a:t>: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Some </a:t>
            </a:r>
            <a:r>
              <a:rPr sz="800" spc="-10" dirty="0">
                <a:latin typeface="Calibri"/>
                <a:cs typeface="Calibri"/>
              </a:rPr>
              <a:t>radar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antennas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include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low-noise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amplifiers </a:t>
            </a:r>
            <a:r>
              <a:rPr sz="800" spc="-20" dirty="0">
                <a:latin typeface="Calibri"/>
                <a:cs typeface="Calibri"/>
              </a:rPr>
              <a:t>prior</a:t>
            </a:r>
            <a:endParaRPr sz="800">
              <a:latin typeface="Calibri"/>
              <a:cs typeface="Calibri"/>
            </a:endParaRPr>
          </a:p>
          <a:p>
            <a:pPr marL="12700" marR="1454785">
              <a:lnSpc>
                <a:spcPct val="100000"/>
              </a:lnSpc>
            </a:pPr>
            <a:r>
              <a:rPr sz="800" b="1" dirty="0">
                <a:latin typeface="Calibri"/>
                <a:cs typeface="Calibri"/>
              </a:rPr>
              <a:t>to</a:t>
            </a:r>
            <a:r>
              <a:rPr sz="800" b="1" spc="-3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forming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the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receive</a:t>
            </a:r>
            <a:r>
              <a:rPr sz="800" b="1" spc="-20" dirty="0">
                <a:latin typeface="Calibri"/>
                <a:cs typeface="Calibri"/>
              </a:rPr>
              <a:t> beams</a:t>
            </a:r>
            <a:r>
              <a:rPr sz="800" b="1" spc="50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Duplexer</a:t>
            </a:r>
            <a:endParaRPr sz="800">
              <a:latin typeface="Calibri"/>
              <a:cs typeface="Calibri"/>
            </a:endParaRPr>
          </a:p>
          <a:p>
            <a:pPr marL="12700" marR="97155">
              <a:lnSpc>
                <a:spcPct val="100000"/>
              </a:lnSpc>
            </a:pPr>
            <a:r>
              <a:rPr sz="800" spc="-10" dirty="0">
                <a:latin typeface="Calibri"/>
                <a:cs typeface="Calibri"/>
              </a:rPr>
              <a:t>Permits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10" dirty="0">
                <a:latin typeface="Calibri"/>
                <a:cs typeface="Calibri"/>
              </a:rPr>
              <a:t> single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antenna</a:t>
            </a:r>
            <a:r>
              <a:rPr sz="800" dirty="0">
                <a:latin typeface="Calibri"/>
                <a:cs typeface="Calibri"/>
              </a:rPr>
              <a:t> to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be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shared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between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transmitter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and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receiver.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b="1" dirty="0">
                <a:latin typeface="Calibri"/>
                <a:cs typeface="Calibri"/>
              </a:rPr>
              <a:t>RF</a:t>
            </a:r>
            <a:r>
              <a:rPr sz="800" b="1" spc="-35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Filters</a:t>
            </a:r>
            <a:endParaRPr sz="800">
              <a:latin typeface="Calibri"/>
              <a:cs typeface="Calibri"/>
            </a:endParaRPr>
          </a:p>
          <a:p>
            <a:pPr marL="12700" marR="159385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-4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receiver filters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signal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separate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desired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echoes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from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interference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800" b="1" dirty="0">
                <a:latin typeface="Calibri"/>
                <a:cs typeface="Calibri"/>
              </a:rPr>
              <a:t>Low</a:t>
            </a:r>
            <a:r>
              <a:rPr sz="800" b="1" spc="-5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Noise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Amplifiers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800" dirty="0">
                <a:latin typeface="Calibri"/>
                <a:cs typeface="Calibri"/>
              </a:rPr>
              <a:t>Amplify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10" dirty="0">
                <a:latin typeface="Calibri"/>
                <a:cs typeface="Calibri"/>
              </a:rPr>
              <a:t>weak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echo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with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minimum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added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noise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b="1" spc="-10" dirty="0">
                <a:latin typeface="Calibri"/>
                <a:cs typeface="Calibri"/>
              </a:rPr>
              <a:t>Mixer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latin typeface="Calibri"/>
                <a:cs typeface="Calibri"/>
              </a:rPr>
              <a:t>Down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conversion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32308" y="8239953"/>
            <a:ext cx="4241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Calibri"/>
                <a:cs typeface="Calibri"/>
              </a:rPr>
              <a:t>Oscillator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175252" y="7383465"/>
            <a:ext cx="15855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radar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i="1" spc="-10" dirty="0">
                <a:latin typeface="Calibri"/>
                <a:cs typeface="Calibri"/>
              </a:rPr>
              <a:t>front</a:t>
            </a:r>
            <a:r>
              <a:rPr sz="800" i="1" spc="-25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end</a:t>
            </a:r>
            <a:r>
              <a:rPr sz="800" i="1" spc="-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consists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of: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Bandpass</a:t>
            </a:r>
            <a:r>
              <a:rPr sz="800" b="1" spc="-5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filter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bandpass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amplifier</a:t>
            </a:r>
            <a:r>
              <a:rPr sz="800" b="1" spc="500" dirty="0">
                <a:latin typeface="Calibri"/>
                <a:cs typeface="Calibri"/>
              </a:rPr>
              <a:t> </a:t>
            </a:r>
            <a:r>
              <a:rPr sz="800" b="1" spc="-25" dirty="0">
                <a:latin typeface="Calibri"/>
                <a:cs typeface="Calibri"/>
              </a:rPr>
              <a:t>LNA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b="1" spc="-10" dirty="0">
                <a:latin typeface="Calibri"/>
                <a:cs typeface="Calibri"/>
              </a:rPr>
              <a:t>Downconverter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076191" y="6962840"/>
            <a:ext cx="7937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0" dirty="0">
                <a:latin typeface="Calibri"/>
                <a:cs typeface="Calibri"/>
              </a:rPr>
              <a:t>Receiver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Front</a:t>
            </a:r>
            <a:r>
              <a:rPr sz="800" b="1" spc="-50" dirty="0">
                <a:latin typeface="Calibri"/>
                <a:cs typeface="Calibri"/>
              </a:rPr>
              <a:t> </a:t>
            </a:r>
            <a:r>
              <a:rPr sz="800" b="1" spc="-25" dirty="0">
                <a:latin typeface="Calibri"/>
                <a:cs typeface="Calibri"/>
              </a:rPr>
              <a:t>End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111244" y="6384098"/>
            <a:ext cx="2361565" cy="39116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800" b="1" spc="-10" dirty="0">
                <a:latin typeface="Calibri"/>
                <a:cs typeface="Calibri"/>
              </a:rPr>
              <a:t>Protection</a:t>
            </a:r>
            <a:r>
              <a:rPr sz="800" b="1" spc="-6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components</a:t>
            </a:r>
            <a:endParaRPr sz="800">
              <a:latin typeface="Calibri"/>
              <a:cs typeface="Calibri"/>
            </a:endParaRPr>
          </a:p>
          <a:p>
            <a:pPr marL="372110">
              <a:lnSpc>
                <a:spcPct val="100000"/>
              </a:lnSpc>
              <a:spcBef>
                <a:spcPts val="480"/>
              </a:spcBef>
            </a:pPr>
            <a:r>
              <a:rPr sz="800" spc="-20" dirty="0">
                <a:latin typeface="Calibri"/>
                <a:cs typeface="Calibri"/>
              </a:rPr>
              <a:t>Protect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receiver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from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high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power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transmitter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190491" y="7976281"/>
            <a:ext cx="2461260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b="1" dirty="0">
                <a:latin typeface="Calibri"/>
                <a:cs typeface="Calibri"/>
              </a:rPr>
              <a:t>The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mixer</a:t>
            </a:r>
            <a:r>
              <a:rPr sz="700" b="1" spc="5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itself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and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the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preceding</a:t>
            </a:r>
            <a:r>
              <a:rPr sz="700" b="1" spc="5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circuits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are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spc="-10" dirty="0">
                <a:latin typeface="Calibri"/>
                <a:cs typeface="Calibri"/>
              </a:rPr>
              <a:t>generally</a:t>
            </a:r>
            <a:r>
              <a:rPr sz="700" b="1" dirty="0">
                <a:latin typeface="Calibri"/>
                <a:cs typeface="Calibri"/>
              </a:rPr>
              <a:t> </a:t>
            </a:r>
            <a:r>
              <a:rPr sz="700" b="1" spc="-10" dirty="0">
                <a:latin typeface="Calibri"/>
                <a:cs typeface="Calibri"/>
              </a:rPr>
              <a:t>relatively</a:t>
            </a:r>
            <a:r>
              <a:rPr sz="700" b="1" spc="500" dirty="0">
                <a:latin typeface="Calibri"/>
                <a:cs typeface="Calibri"/>
              </a:rPr>
              <a:t> </a:t>
            </a:r>
            <a:r>
              <a:rPr sz="700" b="1" spc="-10" dirty="0">
                <a:latin typeface="Calibri"/>
                <a:cs typeface="Calibri"/>
              </a:rPr>
              <a:t>broadband</a:t>
            </a:r>
            <a:r>
              <a:rPr sz="700" spc="-10" dirty="0">
                <a:latin typeface="Calibri"/>
                <a:cs typeface="Calibri"/>
              </a:rPr>
              <a:t>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190491" y="8354233"/>
            <a:ext cx="2476500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Tuning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receiver,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between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limits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set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preselector</a:t>
            </a:r>
            <a:r>
              <a:rPr sz="700" b="1" spc="40" dirty="0">
                <a:latin typeface="Calibri"/>
                <a:cs typeface="Calibri"/>
              </a:rPr>
              <a:t> </a:t>
            </a:r>
            <a:r>
              <a:rPr sz="700" b="1" spc="-25" dirty="0">
                <a:latin typeface="Calibri"/>
                <a:cs typeface="Calibri"/>
              </a:rPr>
              <a:t>or</a:t>
            </a:r>
            <a:r>
              <a:rPr sz="700" b="1" spc="500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mixer bandwidth</a:t>
            </a:r>
            <a:r>
              <a:rPr sz="700" dirty="0">
                <a:latin typeface="Calibri"/>
                <a:cs typeface="Calibri"/>
              </a:rPr>
              <a:t>,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accomplished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by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changing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the</a:t>
            </a:r>
            <a:r>
              <a:rPr sz="700" b="1" spc="25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LO </a:t>
            </a:r>
            <a:r>
              <a:rPr sz="700" b="1" spc="-10" dirty="0">
                <a:latin typeface="Calibri"/>
                <a:cs typeface="Calibri"/>
              </a:rPr>
              <a:t>frequency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6252971" y="7126223"/>
            <a:ext cx="547370" cy="208915"/>
            <a:chOff x="6252971" y="7126223"/>
            <a:chExt cx="547370" cy="208915"/>
          </a:xfrm>
        </p:grpSpPr>
        <p:sp>
          <p:nvSpPr>
            <p:cNvPr id="56" name="object 56"/>
            <p:cNvSpPr/>
            <p:nvPr/>
          </p:nvSpPr>
          <p:spPr>
            <a:xfrm>
              <a:off x="6263639" y="7188707"/>
              <a:ext cx="7620" cy="146685"/>
            </a:xfrm>
            <a:custGeom>
              <a:avLst/>
              <a:gdLst/>
              <a:ahLst/>
              <a:cxnLst/>
              <a:rect l="l" t="t" r="r" b="b"/>
              <a:pathLst>
                <a:path w="7620" h="146684">
                  <a:moveTo>
                    <a:pt x="7620" y="146304"/>
                  </a:moveTo>
                  <a:lnTo>
                    <a:pt x="0" y="146304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1463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52971" y="7164323"/>
              <a:ext cx="30480" cy="3200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534912" y="7127747"/>
              <a:ext cx="262255" cy="158750"/>
            </a:xfrm>
            <a:custGeom>
              <a:avLst/>
              <a:gdLst/>
              <a:ahLst/>
              <a:cxnLst/>
              <a:rect l="l" t="t" r="r" b="b"/>
              <a:pathLst>
                <a:path w="262254" h="158750">
                  <a:moveTo>
                    <a:pt x="262127" y="158496"/>
                  </a:moveTo>
                  <a:lnTo>
                    <a:pt x="0" y="79248"/>
                  </a:lnTo>
                  <a:lnTo>
                    <a:pt x="262127" y="0"/>
                  </a:lnTo>
                  <a:lnTo>
                    <a:pt x="262127" y="158496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533387" y="7126223"/>
              <a:ext cx="266700" cy="161925"/>
            </a:xfrm>
            <a:custGeom>
              <a:avLst/>
              <a:gdLst/>
              <a:ahLst/>
              <a:cxnLst/>
              <a:rect l="l" t="t" r="r" b="b"/>
              <a:pathLst>
                <a:path w="266700" h="161925">
                  <a:moveTo>
                    <a:pt x="265176" y="161543"/>
                  </a:moveTo>
                  <a:lnTo>
                    <a:pt x="263652" y="161543"/>
                  </a:lnTo>
                  <a:lnTo>
                    <a:pt x="1524" y="82296"/>
                  </a:lnTo>
                  <a:lnTo>
                    <a:pt x="0" y="82296"/>
                  </a:lnTo>
                  <a:lnTo>
                    <a:pt x="0" y="79248"/>
                  </a:lnTo>
                  <a:lnTo>
                    <a:pt x="1524" y="79248"/>
                  </a:lnTo>
                  <a:lnTo>
                    <a:pt x="263652" y="0"/>
                  </a:lnTo>
                  <a:lnTo>
                    <a:pt x="265176" y="0"/>
                  </a:lnTo>
                  <a:lnTo>
                    <a:pt x="266700" y="1524"/>
                  </a:lnTo>
                  <a:lnTo>
                    <a:pt x="262128" y="1524"/>
                  </a:lnTo>
                  <a:lnTo>
                    <a:pt x="262128" y="3967"/>
                  </a:lnTo>
                  <a:lnTo>
                    <a:pt x="7620" y="80772"/>
                  </a:lnTo>
                  <a:lnTo>
                    <a:pt x="262128" y="156972"/>
                  </a:lnTo>
                  <a:lnTo>
                    <a:pt x="266700" y="156972"/>
                  </a:lnTo>
                  <a:lnTo>
                    <a:pt x="266700" y="160019"/>
                  </a:lnTo>
                  <a:lnTo>
                    <a:pt x="265176" y="160019"/>
                  </a:lnTo>
                  <a:lnTo>
                    <a:pt x="265176" y="161543"/>
                  </a:lnTo>
                  <a:close/>
                </a:path>
                <a:path w="266700" h="161925">
                  <a:moveTo>
                    <a:pt x="262128" y="3967"/>
                  </a:moveTo>
                  <a:lnTo>
                    <a:pt x="262128" y="1524"/>
                  </a:lnTo>
                  <a:lnTo>
                    <a:pt x="263652" y="1524"/>
                  </a:lnTo>
                  <a:lnTo>
                    <a:pt x="265176" y="3048"/>
                  </a:lnTo>
                  <a:lnTo>
                    <a:pt x="262128" y="3967"/>
                  </a:lnTo>
                  <a:close/>
                </a:path>
                <a:path w="266700" h="161925">
                  <a:moveTo>
                    <a:pt x="266700" y="156972"/>
                  </a:moveTo>
                  <a:lnTo>
                    <a:pt x="262128" y="156972"/>
                  </a:lnTo>
                  <a:lnTo>
                    <a:pt x="262128" y="3967"/>
                  </a:lnTo>
                  <a:lnTo>
                    <a:pt x="265176" y="3048"/>
                  </a:lnTo>
                  <a:lnTo>
                    <a:pt x="263652" y="1524"/>
                  </a:lnTo>
                  <a:lnTo>
                    <a:pt x="266700" y="1524"/>
                  </a:lnTo>
                  <a:lnTo>
                    <a:pt x="266700" y="1569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6564883" y="6950637"/>
            <a:ext cx="22860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b="1" spc="-25" dirty="0">
                <a:latin typeface="Times New Roman"/>
                <a:cs typeface="Times New Roman"/>
              </a:rPr>
              <a:t>LNA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174739" y="6920157"/>
            <a:ext cx="27686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b="1" spc="-10" dirty="0">
                <a:latin typeface="Times New Roman"/>
                <a:cs typeface="Times New Roman"/>
              </a:rPr>
              <a:t>Mixer</a:t>
            </a:r>
            <a:endParaRPr sz="750">
              <a:latin typeface="Times New Roman"/>
              <a:cs typeface="Times New Roman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6123431" y="7062216"/>
            <a:ext cx="285115" cy="631190"/>
            <a:chOff x="6123431" y="7062216"/>
            <a:chExt cx="285115" cy="631190"/>
          </a:xfrm>
        </p:grpSpPr>
        <p:pic>
          <p:nvPicPr>
            <p:cNvPr id="63" name="object 6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52388" y="7062216"/>
              <a:ext cx="239267" cy="242316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124955" y="7452360"/>
              <a:ext cx="280670" cy="238125"/>
            </a:xfrm>
            <a:custGeom>
              <a:avLst/>
              <a:gdLst/>
              <a:ahLst/>
              <a:cxnLst/>
              <a:rect l="l" t="t" r="r" b="b"/>
              <a:pathLst>
                <a:path w="280670" h="238125">
                  <a:moveTo>
                    <a:pt x="161544" y="237743"/>
                  </a:moveTo>
                  <a:lnTo>
                    <a:pt x="120396" y="237743"/>
                  </a:lnTo>
                  <a:lnTo>
                    <a:pt x="100584" y="233172"/>
                  </a:lnTo>
                  <a:lnTo>
                    <a:pt x="64008" y="219456"/>
                  </a:lnTo>
                  <a:lnTo>
                    <a:pt x="22860" y="184404"/>
                  </a:lnTo>
                  <a:lnTo>
                    <a:pt x="1524" y="137160"/>
                  </a:lnTo>
                  <a:lnTo>
                    <a:pt x="0" y="118872"/>
                  </a:lnTo>
                  <a:lnTo>
                    <a:pt x="1524" y="102108"/>
                  </a:lnTo>
                  <a:lnTo>
                    <a:pt x="22860" y="53339"/>
                  </a:lnTo>
                  <a:lnTo>
                    <a:pt x="64008" y="18288"/>
                  </a:lnTo>
                  <a:lnTo>
                    <a:pt x="100584" y="4572"/>
                  </a:lnTo>
                  <a:lnTo>
                    <a:pt x="140208" y="0"/>
                  </a:lnTo>
                  <a:lnTo>
                    <a:pt x="161544" y="1524"/>
                  </a:lnTo>
                  <a:lnTo>
                    <a:pt x="199644" y="10668"/>
                  </a:lnTo>
                  <a:lnTo>
                    <a:pt x="233172" y="28956"/>
                  </a:lnTo>
                  <a:lnTo>
                    <a:pt x="268224" y="68580"/>
                  </a:lnTo>
                  <a:lnTo>
                    <a:pt x="280416" y="118872"/>
                  </a:lnTo>
                  <a:lnTo>
                    <a:pt x="278892" y="137160"/>
                  </a:lnTo>
                  <a:lnTo>
                    <a:pt x="259080" y="184404"/>
                  </a:lnTo>
                  <a:lnTo>
                    <a:pt x="216408" y="219456"/>
                  </a:lnTo>
                  <a:lnTo>
                    <a:pt x="161544" y="237743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123431" y="7450836"/>
              <a:ext cx="285115" cy="242570"/>
            </a:xfrm>
            <a:custGeom>
              <a:avLst/>
              <a:gdLst/>
              <a:ahLst/>
              <a:cxnLst/>
              <a:rect l="l" t="t" r="r" b="b"/>
              <a:pathLst>
                <a:path w="285114" h="242570">
                  <a:moveTo>
                    <a:pt x="141732" y="242316"/>
                  </a:moveTo>
                  <a:lnTo>
                    <a:pt x="121920" y="240792"/>
                  </a:lnTo>
                  <a:lnTo>
                    <a:pt x="102108" y="236220"/>
                  </a:lnTo>
                  <a:lnTo>
                    <a:pt x="100584" y="236220"/>
                  </a:lnTo>
                  <a:lnTo>
                    <a:pt x="48768" y="211836"/>
                  </a:lnTo>
                  <a:lnTo>
                    <a:pt x="22860" y="187452"/>
                  </a:lnTo>
                  <a:lnTo>
                    <a:pt x="22860" y="185928"/>
                  </a:lnTo>
                  <a:lnTo>
                    <a:pt x="13716" y="172212"/>
                  </a:lnTo>
                  <a:lnTo>
                    <a:pt x="6096" y="155448"/>
                  </a:lnTo>
                  <a:lnTo>
                    <a:pt x="1524" y="138684"/>
                  </a:lnTo>
                  <a:lnTo>
                    <a:pt x="0" y="120396"/>
                  </a:lnTo>
                  <a:lnTo>
                    <a:pt x="1397" y="103632"/>
                  </a:lnTo>
                  <a:lnTo>
                    <a:pt x="1524" y="102108"/>
                  </a:lnTo>
                  <a:lnTo>
                    <a:pt x="6096" y="85344"/>
                  </a:lnTo>
                  <a:lnTo>
                    <a:pt x="13716" y="70104"/>
                  </a:lnTo>
                  <a:lnTo>
                    <a:pt x="13716" y="68580"/>
                  </a:lnTo>
                  <a:lnTo>
                    <a:pt x="48768" y="28956"/>
                  </a:lnTo>
                  <a:lnTo>
                    <a:pt x="82296" y="10668"/>
                  </a:lnTo>
                  <a:lnTo>
                    <a:pt x="100584" y="4572"/>
                  </a:lnTo>
                  <a:lnTo>
                    <a:pt x="102108" y="4572"/>
                  </a:lnTo>
                  <a:lnTo>
                    <a:pt x="121920" y="0"/>
                  </a:lnTo>
                  <a:lnTo>
                    <a:pt x="163067" y="0"/>
                  </a:lnTo>
                  <a:lnTo>
                    <a:pt x="176276" y="3048"/>
                  </a:lnTo>
                  <a:lnTo>
                    <a:pt x="141732" y="3048"/>
                  </a:lnTo>
                  <a:lnTo>
                    <a:pt x="121920" y="4572"/>
                  </a:lnTo>
                  <a:lnTo>
                    <a:pt x="83820" y="13716"/>
                  </a:lnTo>
                  <a:lnTo>
                    <a:pt x="38100" y="44196"/>
                  </a:lnTo>
                  <a:lnTo>
                    <a:pt x="9144" y="86868"/>
                  </a:lnTo>
                  <a:lnTo>
                    <a:pt x="4572" y="103632"/>
                  </a:lnTo>
                  <a:lnTo>
                    <a:pt x="4572" y="137160"/>
                  </a:lnTo>
                  <a:lnTo>
                    <a:pt x="25908" y="184404"/>
                  </a:lnTo>
                  <a:lnTo>
                    <a:pt x="67056" y="219456"/>
                  </a:lnTo>
                  <a:lnTo>
                    <a:pt x="121920" y="236220"/>
                  </a:lnTo>
                  <a:lnTo>
                    <a:pt x="141732" y="237744"/>
                  </a:lnTo>
                  <a:lnTo>
                    <a:pt x="176276" y="237744"/>
                  </a:lnTo>
                  <a:lnTo>
                    <a:pt x="163067" y="240792"/>
                  </a:lnTo>
                  <a:lnTo>
                    <a:pt x="141732" y="242316"/>
                  </a:lnTo>
                  <a:close/>
                </a:path>
                <a:path w="285114" h="242570">
                  <a:moveTo>
                    <a:pt x="176276" y="237744"/>
                  </a:moveTo>
                  <a:lnTo>
                    <a:pt x="141732" y="237744"/>
                  </a:lnTo>
                  <a:lnTo>
                    <a:pt x="163067" y="236220"/>
                  </a:lnTo>
                  <a:lnTo>
                    <a:pt x="182880" y="233172"/>
                  </a:lnTo>
                  <a:lnTo>
                    <a:pt x="233172" y="208788"/>
                  </a:lnTo>
                  <a:lnTo>
                    <a:pt x="268224" y="170688"/>
                  </a:lnTo>
                  <a:lnTo>
                    <a:pt x="280416" y="120396"/>
                  </a:lnTo>
                  <a:lnTo>
                    <a:pt x="278892" y="103632"/>
                  </a:lnTo>
                  <a:lnTo>
                    <a:pt x="259080" y="56388"/>
                  </a:lnTo>
                  <a:lnTo>
                    <a:pt x="217931" y="22860"/>
                  </a:lnTo>
                  <a:lnTo>
                    <a:pt x="182880" y="7620"/>
                  </a:lnTo>
                  <a:lnTo>
                    <a:pt x="141732" y="3048"/>
                  </a:lnTo>
                  <a:lnTo>
                    <a:pt x="176276" y="3048"/>
                  </a:lnTo>
                  <a:lnTo>
                    <a:pt x="182880" y="4572"/>
                  </a:lnTo>
                  <a:lnTo>
                    <a:pt x="202692" y="10668"/>
                  </a:lnTo>
                  <a:lnTo>
                    <a:pt x="219455" y="18288"/>
                  </a:lnTo>
                  <a:lnTo>
                    <a:pt x="234696" y="28956"/>
                  </a:lnTo>
                  <a:lnTo>
                    <a:pt x="236219" y="28956"/>
                  </a:lnTo>
                  <a:lnTo>
                    <a:pt x="249936" y="41148"/>
                  </a:lnTo>
                  <a:lnTo>
                    <a:pt x="260604" y="54864"/>
                  </a:lnTo>
                  <a:lnTo>
                    <a:pt x="262128" y="54864"/>
                  </a:lnTo>
                  <a:lnTo>
                    <a:pt x="271272" y="68580"/>
                  </a:lnTo>
                  <a:lnTo>
                    <a:pt x="271272" y="70104"/>
                  </a:lnTo>
                  <a:lnTo>
                    <a:pt x="278892" y="85344"/>
                  </a:lnTo>
                  <a:lnTo>
                    <a:pt x="283464" y="102108"/>
                  </a:lnTo>
                  <a:lnTo>
                    <a:pt x="284988" y="120396"/>
                  </a:lnTo>
                  <a:lnTo>
                    <a:pt x="283591" y="137160"/>
                  </a:lnTo>
                  <a:lnTo>
                    <a:pt x="262128" y="185928"/>
                  </a:lnTo>
                  <a:lnTo>
                    <a:pt x="260604" y="187452"/>
                  </a:lnTo>
                  <a:lnTo>
                    <a:pt x="249936" y="199644"/>
                  </a:lnTo>
                  <a:lnTo>
                    <a:pt x="236219" y="211836"/>
                  </a:lnTo>
                  <a:lnTo>
                    <a:pt x="234696" y="211836"/>
                  </a:lnTo>
                  <a:lnTo>
                    <a:pt x="219455" y="222504"/>
                  </a:lnTo>
                  <a:lnTo>
                    <a:pt x="202692" y="230124"/>
                  </a:lnTo>
                  <a:lnTo>
                    <a:pt x="182880" y="236220"/>
                  </a:lnTo>
                  <a:lnTo>
                    <a:pt x="176276" y="2377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6182360" y="7490134"/>
            <a:ext cx="16256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b="1" spc="-25" dirty="0">
                <a:latin typeface="Times New Roman"/>
                <a:cs typeface="Times New Roman"/>
              </a:rPr>
              <a:t>LO</a:t>
            </a:r>
            <a:endParaRPr sz="750">
              <a:latin typeface="Times New Roman"/>
              <a:cs typeface="Times New Roman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5955791" y="7097268"/>
            <a:ext cx="1403985" cy="356870"/>
            <a:chOff x="5955791" y="7097268"/>
            <a:chExt cx="1403985" cy="356870"/>
          </a:xfrm>
        </p:grpSpPr>
        <p:sp>
          <p:nvSpPr>
            <p:cNvPr id="68" name="object 68"/>
            <p:cNvSpPr/>
            <p:nvPr/>
          </p:nvSpPr>
          <p:spPr>
            <a:xfrm>
              <a:off x="6246876" y="7293876"/>
              <a:ext cx="58419" cy="158750"/>
            </a:xfrm>
            <a:custGeom>
              <a:avLst/>
              <a:gdLst/>
              <a:ahLst/>
              <a:cxnLst/>
              <a:rect l="l" t="t" r="r" b="b"/>
              <a:pathLst>
                <a:path w="58420" h="158750">
                  <a:moveTo>
                    <a:pt x="57899" y="39611"/>
                  </a:moveTo>
                  <a:lnTo>
                    <a:pt x="28956" y="0"/>
                  </a:lnTo>
                  <a:lnTo>
                    <a:pt x="0" y="39611"/>
                  </a:lnTo>
                  <a:lnTo>
                    <a:pt x="13716" y="39611"/>
                  </a:lnTo>
                  <a:lnTo>
                    <a:pt x="13716" y="158496"/>
                  </a:lnTo>
                  <a:lnTo>
                    <a:pt x="44183" y="158496"/>
                  </a:lnTo>
                  <a:lnTo>
                    <a:pt x="44183" y="39611"/>
                  </a:lnTo>
                  <a:lnTo>
                    <a:pt x="57899" y="39611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245352" y="7292340"/>
              <a:ext cx="60960" cy="161925"/>
            </a:xfrm>
            <a:custGeom>
              <a:avLst/>
              <a:gdLst/>
              <a:ahLst/>
              <a:cxnLst/>
              <a:rect l="l" t="t" r="r" b="b"/>
              <a:pathLst>
                <a:path w="60960" h="161925">
                  <a:moveTo>
                    <a:pt x="3048" y="42672"/>
                  </a:moveTo>
                  <a:lnTo>
                    <a:pt x="0" y="42672"/>
                  </a:lnTo>
                  <a:lnTo>
                    <a:pt x="0" y="41148"/>
                  </a:lnTo>
                  <a:lnTo>
                    <a:pt x="28956" y="0"/>
                  </a:lnTo>
                  <a:lnTo>
                    <a:pt x="32004" y="0"/>
                  </a:lnTo>
                  <a:lnTo>
                    <a:pt x="35221" y="4572"/>
                  </a:lnTo>
                  <a:lnTo>
                    <a:pt x="30480" y="4572"/>
                  </a:lnTo>
                  <a:lnTo>
                    <a:pt x="5242" y="39624"/>
                  </a:lnTo>
                  <a:lnTo>
                    <a:pt x="1524" y="39624"/>
                  </a:lnTo>
                  <a:lnTo>
                    <a:pt x="1524" y="41148"/>
                  </a:lnTo>
                  <a:lnTo>
                    <a:pt x="3048" y="42672"/>
                  </a:lnTo>
                  <a:close/>
                </a:path>
                <a:path w="60960" h="161925">
                  <a:moveTo>
                    <a:pt x="45720" y="158496"/>
                  </a:moveTo>
                  <a:lnTo>
                    <a:pt x="42672" y="158496"/>
                  </a:lnTo>
                  <a:lnTo>
                    <a:pt x="42672" y="39624"/>
                  </a:lnTo>
                  <a:lnTo>
                    <a:pt x="54864" y="39624"/>
                  </a:lnTo>
                  <a:lnTo>
                    <a:pt x="30480" y="4572"/>
                  </a:lnTo>
                  <a:lnTo>
                    <a:pt x="35221" y="4572"/>
                  </a:lnTo>
                  <a:lnTo>
                    <a:pt x="60960" y="41148"/>
                  </a:lnTo>
                  <a:lnTo>
                    <a:pt x="60960" y="42672"/>
                  </a:lnTo>
                  <a:lnTo>
                    <a:pt x="45720" y="42672"/>
                  </a:lnTo>
                  <a:lnTo>
                    <a:pt x="45720" y="158496"/>
                  </a:lnTo>
                  <a:close/>
                </a:path>
                <a:path w="60960" h="161925">
                  <a:moveTo>
                    <a:pt x="3048" y="42672"/>
                  </a:moveTo>
                  <a:lnTo>
                    <a:pt x="1524" y="41148"/>
                  </a:lnTo>
                  <a:lnTo>
                    <a:pt x="1524" y="39624"/>
                  </a:lnTo>
                  <a:lnTo>
                    <a:pt x="5242" y="39624"/>
                  </a:lnTo>
                  <a:lnTo>
                    <a:pt x="3048" y="42672"/>
                  </a:lnTo>
                  <a:close/>
                </a:path>
                <a:path w="60960" h="161925">
                  <a:moveTo>
                    <a:pt x="45720" y="161544"/>
                  </a:moveTo>
                  <a:lnTo>
                    <a:pt x="15240" y="161544"/>
                  </a:lnTo>
                  <a:lnTo>
                    <a:pt x="15240" y="160020"/>
                  </a:lnTo>
                  <a:lnTo>
                    <a:pt x="13716" y="160020"/>
                  </a:lnTo>
                  <a:lnTo>
                    <a:pt x="13716" y="42672"/>
                  </a:lnTo>
                  <a:lnTo>
                    <a:pt x="3048" y="42672"/>
                  </a:lnTo>
                  <a:lnTo>
                    <a:pt x="5242" y="39624"/>
                  </a:lnTo>
                  <a:lnTo>
                    <a:pt x="16764" y="39624"/>
                  </a:lnTo>
                  <a:lnTo>
                    <a:pt x="18288" y="41148"/>
                  </a:lnTo>
                  <a:lnTo>
                    <a:pt x="18288" y="158496"/>
                  </a:lnTo>
                  <a:lnTo>
                    <a:pt x="45720" y="158496"/>
                  </a:lnTo>
                  <a:lnTo>
                    <a:pt x="45720" y="1615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55791" y="7165848"/>
              <a:ext cx="190500" cy="6705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96228" y="7165848"/>
              <a:ext cx="192024" cy="6705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00088" y="7165848"/>
              <a:ext cx="152400" cy="67056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6950963" y="7098792"/>
              <a:ext cx="264160" cy="208915"/>
            </a:xfrm>
            <a:custGeom>
              <a:avLst/>
              <a:gdLst/>
              <a:ahLst/>
              <a:cxnLst/>
              <a:rect l="l" t="t" r="r" b="b"/>
              <a:pathLst>
                <a:path w="264159" h="208915">
                  <a:moveTo>
                    <a:pt x="263651" y="208787"/>
                  </a:moveTo>
                  <a:lnTo>
                    <a:pt x="0" y="208787"/>
                  </a:lnTo>
                  <a:lnTo>
                    <a:pt x="0" y="0"/>
                  </a:lnTo>
                  <a:lnTo>
                    <a:pt x="263651" y="0"/>
                  </a:lnTo>
                  <a:lnTo>
                    <a:pt x="263651" y="208787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949440" y="7097268"/>
              <a:ext cx="266700" cy="212090"/>
            </a:xfrm>
            <a:custGeom>
              <a:avLst/>
              <a:gdLst/>
              <a:ahLst/>
              <a:cxnLst/>
              <a:rect l="l" t="t" r="r" b="b"/>
              <a:pathLst>
                <a:path w="266700" h="212090">
                  <a:moveTo>
                    <a:pt x="265176" y="211836"/>
                  </a:moveTo>
                  <a:lnTo>
                    <a:pt x="0" y="211836"/>
                  </a:lnTo>
                  <a:lnTo>
                    <a:pt x="0" y="0"/>
                  </a:lnTo>
                  <a:lnTo>
                    <a:pt x="265176" y="0"/>
                  </a:lnTo>
                  <a:lnTo>
                    <a:pt x="266700" y="1524"/>
                  </a:lnTo>
                  <a:lnTo>
                    <a:pt x="266700" y="3048"/>
                  </a:lnTo>
                  <a:lnTo>
                    <a:pt x="3048" y="3048"/>
                  </a:lnTo>
                  <a:lnTo>
                    <a:pt x="3048" y="208788"/>
                  </a:lnTo>
                  <a:lnTo>
                    <a:pt x="1524" y="208788"/>
                  </a:lnTo>
                  <a:lnTo>
                    <a:pt x="1524" y="210312"/>
                  </a:lnTo>
                  <a:lnTo>
                    <a:pt x="266700" y="210312"/>
                  </a:lnTo>
                  <a:lnTo>
                    <a:pt x="265176" y="211836"/>
                  </a:lnTo>
                  <a:close/>
                </a:path>
                <a:path w="266700" h="212090">
                  <a:moveTo>
                    <a:pt x="266700" y="210312"/>
                  </a:moveTo>
                  <a:lnTo>
                    <a:pt x="3048" y="210312"/>
                  </a:lnTo>
                  <a:lnTo>
                    <a:pt x="3048" y="208788"/>
                  </a:lnTo>
                  <a:lnTo>
                    <a:pt x="262128" y="208788"/>
                  </a:lnTo>
                  <a:lnTo>
                    <a:pt x="262128" y="3048"/>
                  </a:lnTo>
                  <a:lnTo>
                    <a:pt x="266700" y="3048"/>
                  </a:lnTo>
                  <a:lnTo>
                    <a:pt x="266700" y="210312"/>
                  </a:lnTo>
                  <a:close/>
                </a:path>
                <a:path w="266700" h="212090">
                  <a:moveTo>
                    <a:pt x="3048" y="210312"/>
                  </a:moveTo>
                  <a:lnTo>
                    <a:pt x="1524" y="210312"/>
                  </a:lnTo>
                  <a:lnTo>
                    <a:pt x="1524" y="208788"/>
                  </a:lnTo>
                  <a:lnTo>
                    <a:pt x="3048" y="208788"/>
                  </a:lnTo>
                  <a:lnTo>
                    <a:pt x="3048" y="2103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95160" y="7165848"/>
              <a:ext cx="179832" cy="3657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90587" y="7158228"/>
              <a:ext cx="187452" cy="6400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93635" y="7187183"/>
              <a:ext cx="185928" cy="73152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6993623" y="7170420"/>
              <a:ext cx="186055" cy="119380"/>
            </a:xfrm>
            <a:custGeom>
              <a:avLst/>
              <a:gdLst/>
              <a:ahLst/>
              <a:cxnLst/>
              <a:rect l="l" t="t" r="r" b="b"/>
              <a:pathLst>
                <a:path w="186054" h="119379">
                  <a:moveTo>
                    <a:pt x="140220" y="10668"/>
                  </a:moveTo>
                  <a:lnTo>
                    <a:pt x="129552" y="0"/>
                  </a:lnTo>
                  <a:lnTo>
                    <a:pt x="83820" y="51816"/>
                  </a:lnTo>
                  <a:lnTo>
                    <a:pt x="94488" y="60972"/>
                  </a:lnTo>
                  <a:lnTo>
                    <a:pt x="140220" y="10668"/>
                  </a:lnTo>
                  <a:close/>
                </a:path>
                <a:path w="186054" h="119379">
                  <a:moveTo>
                    <a:pt x="185928" y="82308"/>
                  </a:moveTo>
                  <a:lnTo>
                    <a:pt x="181356" y="67068"/>
                  </a:lnTo>
                  <a:lnTo>
                    <a:pt x="164592" y="74688"/>
                  </a:lnTo>
                  <a:lnTo>
                    <a:pt x="149352" y="79260"/>
                  </a:lnTo>
                  <a:lnTo>
                    <a:pt x="134112" y="82308"/>
                  </a:lnTo>
                  <a:lnTo>
                    <a:pt x="123723" y="82308"/>
                  </a:lnTo>
                  <a:lnTo>
                    <a:pt x="137172" y="67068"/>
                  </a:lnTo>
                  <a:lnTo>
                    <a:pt x="126504" y="57924"/>
                  </a:lnTo>
                  <a:lnTo>
                    <a:pt x="108508" y="77711"/>
                  </a:lnTo>
                  <a:lnTo>
                    <a:pt x="105156" y="76212"/>
                  </a:lnTo>
                  <a:lnTo>
                    <a:pt x="88392" y="65544"/>
                  </a:lnTo>
                  <a:lnTo>
                    <a:pt x="80010" y="59448"/>
                  </a:lnTo>
                  <a:lnTo>
                    <a:pt x="71628" y="53352"/>
                  </a:lnTo>
                  <a:lnTo>
                    <a:pt x="70104" y="53352"/>
                  </a:lnTo>
                  <a:lnTo>
                    <a:pt x="54864" y="45732"/>
                  </a:lnTo>
                  <a:lnTo>
                    <a:pt x="53340" y="45732"/>
                  </a:lnTo>
                  <a:lnTo>
                    <a:pt x="39624" y="44208"/>
                  </a:lnTo>
                  <a:lnTo>
                    <a:pt x="36576" y="45732"/>
                  </a:lnTo>
                  <a:lnTo>
                    <a:pt x="24384" y="48780"/>
                  </a:lnTo>
                  <a:lnTo>
                    <a:pt x="22860" y="48780"/>
                  </a:lnTo>
                  <a:lnTo>
                    <a:pt x="12192" y="53352"/>
                  </a:lnTo>
                  <a:lnTo>
                    <a:pt x="10668" y="54876"/>
                  </a:lnTo>
                  <a:lnTo>
                    <a:pt x="0" y="60972"/>
                  </a:lnTo>
                  <a:lnTo>
                    <a:pt x="7620" y="74688"/>
                  </a:lnTo>
                  <a:lnTo>
                    <a:pt x="18288" y="67068"/>
                  </a:lnTo>
                  <a:lnTo>
                    <a:pt x="28956" y="62496"/>
                  </a:lnTo>
                  <a:lnTo>
                    <a:pt x="39624" y="59448"/>
                  </a:lnTo>
                  <a:lnTo>
                    <a:pt x="50292" y="60972"/>
                  </a:lnTo>
                  <a:lnTo>
                    <a:pt x="64008" y="67068"/>
                  </a:lnTo>
                  <a:lnTo>
                    <a:pt x="79248" y="77736"/>
                  </a:lnTo>
                  <a:lnTo>
                    <a:pt x="97536" y="88404"/>
                  </a:lnTo>
                  <a:lnTo>
                    <a:pt x="98183" y="89065"/>
                  </a:lnTo>
                  <a:lnTo>
                    <a:pt x="80772" y="108204"/>
                  </a:lnTo>
                  <a:lnTo>
                    <a:pt x="91452" y="118884"/>
                  </a:lnTo>
                  <a:lnTo>
                    <a:pt x="112636" y="94869"/>
                  </a:lnTo>
                  <a:lnTo>
                    <a:pt x="115824" y="96024"/>
                  </a:lnTo>
                  <a:lnTo>
                    <a:pt x="117348" y="97548"/>
                  </a:lnTo>
                  <a:lnTo>
                    <a:pt x="135636" y="97548"/>
                  </a:lnTo>
                  <a:lnTo>
                    <a:pt x="152400" y="94500"/>
                  </a:lnTo>
                  <a:lnTo>
                    <a:pt x="185928" y="8230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05471" y="7158228"/>
              <a:ext cx="153924" cy="68580"/>
            </a:xfrm>
            <a:prstGeom prst="rect">
              <a:avLst/>
            </a:prstGeom>
          </p:spPr>
        </p:pic>
      </p:grpSp>
      <p:sp>
        <p:nvSpPr>
          <p:cNvPr id="80" name="object 80"/>
          <p:cNvSpPr txBox="1"/>
          <p:nvPr/>
        </p:nvSpPr>
        <p:spPr>
          <a:xfrm>
            <a:off x="6950455" y="6897298"/>
            <a:ext cx="257175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b="1" spc="-10" dirty="0">
                <a:latin typeface="Times New Roman"/>
                <a:cs typeface="Times New Roman"/>
              </a:rPr>
              <a:t>Filter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510788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199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241540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200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761735" y="7125898"/>
            <a:ext cx="12065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b="1" spc="-25" dirty="0">
                <a:latin typeface="Times New Roman"/>
                <a:cs typeface="Times New Roman"/>
              </a:rPr>
              <a:t>IF</a:t>
            </a:r>
            <a:endParaRPr sz="7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2526477"/>
            <a:ext cx="17697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5" dirty="0">
                <a:latin typeface="Calibri"/>
                <a:cs typeface="Calibri"/>
              </a:rPr>
              <a:t>At</a:t>
            </a:r>
            <a:r>
              <a:rPr sz="800" b="1" spc="-30" dirty="0">
                <a:latin typeface="Calibri"/>
                <a:cs typeface="Calibri"/>
              </a:rPr>
              <a:t> </a:t>
            </a:r>
            <a:r>
              <a:rPr sz="800" b="1" spc="-25" dirty="0">
                <a:latin typeface="Calibri"/>
                <a:cs typeface="Calibri"/>
              </a:rPr>
              <a:t>IF: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b="1" spc="-10" dirty="0">
                <a:latin typeface="Calibri"/>
                <a:cs typeface="Calibri"/>
              </a:rPr>
              <a:t>Amplification </a:t>
            </a:r>
            <a:r>
              <a:rPr sz="800" b="1" dirty="0">
                <a:latin typeface="Calibri"/>
                <a:cs typeface="Calibri"/>
              </a:rPr>
              <a:t>less</a:t>
            </a:r>
            <a:r>
              <a:rPr sz="800" b="1" spc="-5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costly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800" b="1" spc="-10" dirty="0">
                <a:latin typeface="Calibri"/>
                <a:cs typeface="Calibri"/>
              </a:rPr>
              <a:t>More stable</a:t>
            </a:r>
            <a:r>
              <a:rPr sz="800" b="1" spc="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than at</a:t>
            </a:r>
            <a:r>
              <a:rPr sz="800" b="1" spc="-5" dirty="0">
                <a:latin typeface="Calibri"/>
                <a:cs typeface="Calibri"/>
              </a:rPr>
              <a:t> </a:t>
            </a:r>
            <a:r>
              <a:rPr sz="800" b="1" spc="-20" dirty="0">
                <a:latin typeface="Calibri"/>
                <a:cs typeface="Calibri"/>
              </a:rPr>
              <a:t>microwave</a:t>
            </a:r>
            <a:r>
              <a:rPr sz="800" b="1" spc="-4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frequency</a:t>
            </a:r>
            <a:r>
              <a:rPr sz="800" b="1" spc="50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Simple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filter</a:t>
            </a:r>
            <a:r>
              <a:rPr sz="800" b="1" spc="-35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operation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1827" y="1317962"/>
            <a:ext cx="2824480" cy="3644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b="1" dirty="0">
                <a:latin typeface="Calibri"/>
                <a:cs typeface="Calibri"/>
              </a:rPr>
              <a:t>Superheterodyne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principle</a:t>
            </a:r>
            <a:r>
              <a:rPr sz="850" spc="2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is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commonly</a:t>
            </a:r>
            <a:r>
              <a:rPr sz="850" spc="1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used</a:t>
            </a:r>
            <a:r>
              <a:rPr sz="850" spc="15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in</a:t>
            </a:r>
            <a:r>
              <a:rPr sz="850" spc="30" dirty="0">
                <a:latin typeface="Calibri"/>
                <a:cs typeface="Calibri"/>
              </a:rPr>
              <a:t> </a:t>
            </a:r>
            <a:r>
              <a:rPr sz="850" dirty="0">
                <a:latin typeface="Calibri"/>
                <a:cs typeface="Calibri"/>
              </a:rPr>
              <a:t>radar</a:t>
            </a:r>
            <a:r>
              <a:rPr sz="850" spc="65" dirty="0">
                <a:latin typeface="Calibri"/>
                <a:cs typeface="Calibri"/>
              </a:rPr>
              <a:t> </a:t>
            </a:r>
            <a:r>
              <a:rPr sz="850" spc="-10" dirty="0">
                <a:latin typeface="Calibri"/>
                <a:cs typeface="Calibri"/>
              </a:rPr>
              <a:t>receiver</a:t>
            </a:r>
            <a:endParaRPr sz="850">
              <a:latin typeface="Calibri"/>
              <a:cs typeface="Calibri"/>
            </a:endParaRPr>
          </a:p>
          <a:p>
            <a:pPr marR="97155" algn="r">
              <a:lnSpc>
                <a:spcPct val="100000"/>
              </a:lnSpc>
              <a:spcBef>
                <a:spcPts val="720"/>
              </a:spcBef>
            </a:pPr>
            <a:r>
              <a:rPr sz="750" b="1" spc="-10" dirty="0">
                <a:latin typeface="Times New Roman"/>
                <a:cs typeface="Times New Roman"/>
              </a:rPr>
              <a:t>Mixer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8300" y="1685209"/>
            <a:ext cx="1457325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More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than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conversion </a:t>
            </a:r>
            <a:r>
              <a:rPr sz="700" dirty="0">
                <a:latin typeface="Calibri"/>
                <a:cs typeface="Calibri"/>
              </a:rPr>
              <a:t>step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may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be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necessary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to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reach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final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IF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8300" y="2014392"/>
            <a:ext cx="1586865" cy="354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b="1" dirty="0">
                <a:latin typeface="Calibri"/>
                <a:cs typeface="Calibri"/>
              </a:rPr>
              <a:t>IF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range</a:t>
            </a:r>
            <a:r>
              <a:rPr sz="700" b="1" spc="5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(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0.1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and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100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MHz)</a:t>
            </a:r>
            <a:r>
              <a:rPr sz="700" b="1" spc="4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without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encountering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serious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image-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or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spurious-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problems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mixing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process.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804160" y="1685544"/>
            <a:ext cx="300355" cy="629920"/>
            <a:chOff x="2804160" y="1685544"/>
            <a:chExt cx="300355" cy="629920"/>
          </a:xfrm>
        </p:grpSpPr>
        <p:sp>
          <p:nvSpPr>
            <p:cNvPr id="7" name="object 7"/>
            <p:cNvSpPr/>
            <p:nvPr/>
          </p:nvSpPr>
          <p:spPr>
            <a:xfrm>
              <a:off x="2951988" y="1812036"/>
              <a:ext cx="7620" cy="147955"/>
            </a:xfrm>
            <a:custGeom>
              <a:avLst/>
              <a:gdLst/>
              <a:ahLst/>
              <a:cxnLst/>
              <a:rect l="l" t="t" r="r" b="b"/>
              <a:pathLst>
                <a:path w="7619" h="147955">
                  <a:moveTo>
                    <a:pt x="7619" y="147827"/>
                  </a:moveTo>
                  <a:lnTo>
                    <a:pt x="0" y="147827"/>
                  </a:lnTo>
                  <a:lnTo>
                    <a:pt x="0" y="0"/>
                  </a:lnTo>
                  <a:lnTo>
                    <a:pt x="7619" y="0"/>
                  </a:lnTo>
                  <a:lnTo>
                    <a:pt x="7619" y="1478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41319" y="1787651"/>
              <a:ext cx="30480" cy="320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836164" y="1687067"/>
              <a:ext cx="251460" cy="239395"/>
            </a:xfrm>
            <a:custGeom>
              <a:avLst/>
              <a:gdLst/>
              <a:ahLst/>
              <a:cxnLst/>
              <a:rect l="l" t="t" r="r" b="b"/>
              <a:pathLst>
                <a:path w="251460" h="239394">
                  <a:moveTo>
                    <a:pt x="124968" y="239268"/>
                  </a:moveTo>
                  <a:lnTo>
                    <a:pt x="85344" y="233172"/>
                  </a:lnTo>
                  <a:lnTo>
                    <a:pt x="36576" y="204216"/>
                  </a:lnTo>
                  <a:lnTo>
                    <a:pt x="13716" y="173736"/>
                  </a:lnTo>
                  <a:lnTo>
                    <a:pt x="0" y="118872"/>
                  </a:lnTo>
                  <a:lnTo>
                    <a:pt x="1524" y="100584"/>
                  </a:lnTo>
                  <a:lnTo>
                    <a:pt x="13716" y="64008"/>
                  </a:lnTo>
                  <a:lnTo>
                    <a:pt x="51816" y="22859"/>
                  </a:lnTo>
                  <a:lnTo>
                    <a:pt x="105156" y="1524"/>
                  </a:lnTo>
                  <a:lnTo>
                    <a:pt x="124968" y="0"/>
                  </a:lnTo>
                  <a:lnTo>
                    <a:pt x="146304" y="1524"/>
                  </a:lnTo>
                  <a:lnTo>
                    <a:pt x="182880" y="13716"/>
                  </a:lnTo>
                  <a:lnTo>
                    <a:pt x="227076" y="48768"/>
                  </a:lnTo>
                  <a:lnTo>
                    <a:pt x="249936" y="100584"/>
                  </a:lnTo>
                  <a:lnTo>
                    <a:pt x="251460" y="118872"/>
                  </a:lnTo>
                  <a:lnTo>
                    <a:pt x="249936" y="138684"/>
                  </a:lnTo>
                  <a:lnTo>
                    <a:pt x="227076" y="190500"/>
                  </a:lnTo>
                  <a:lnTo>
                    <a:pt x="182880" y="225551"/>
                  </a:lnTo>
                  <a:lnTo>
                    <a:pt x="146304" y="237743"/>
                  </a:lnTo>
                  <a:lnTo>
                    <a:pt x="124968" y="239268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34640" y="1685544"/>
              <a:ext cx="254635" cy="242570"/>
            </a:xfrm>
            <a:custGeom>
              <a:avLst/>
              <a:gdLst/>
              <a:ahLst/>
              <a:cxnLst/>
              <a:rect l="l" t="t" r="r" b="b"/>
              <a:pathLst>
                <a:path w="254635" h="242569">
                  <a:moveTo>
                    <a:pt x="126492" y="242316"/>
                  </a:moveTo>
                  <a:lnTo>
                    <a:pt x="106680" y="240792"/>
                  </a:lnTo>
                  <a:lnTo>
                    <a:pt x="86868" y="236220"/>
                  </a:lnTo>
                  <a:lnTo>
                    <a:pt x="68580" y="228600"/>
                  </a:lnTo>
                  <a:lnTo>
                    <a:pt x="51816" y="219456"/>
                  </a:lnTo>
                  <a:lnTo>
                    <a:pt x="51816" y="217932"/>
                  </a:lnTo>
                  <a:lnTo>
                    <a:pt x="36576" y="207264"/>
                  </a:lnTo>
                  <a:lnTo>
                    <a:pt x="36576" y="205740"/>
                  </a:lnTo>
                  <a:lnTo>
                    <a:pt x="24384" y="192024"/>
                  </a:lnTo>
                  <a:lnTo>
                    <a:pt x="13716" y="176784"/>
                  </a:lnTo>
                  <a:lnTo>
                    <a:pt x="6096" y="160020"/>
                  </a:lnTo>
                  <a:lnTo>
                    <a:pt x="6096" y="158496"/>
                  </a:lnTo>
                  <a:lnTo>
                    <a:pt x="1524" y="140208"/>
                  </a:lnTo>
                  <a:lnTo>
                    <a:pt x="0" y="120396"/>
                  </a:lnTo>
                  <a:lnTo>
                    <a:pt x="1524" y="102108"/>
                  </a:lnTo>
                  <a:lnTo>
                    <a:pt x="1524" y="100584"/>
                  </a:lnTo>
                  <a:lnTo>
                    <a:pt x="24384" y="48768"/>
                  </a:lnTo>
                  <a:lnTo>
                    <a:pt x="68580" y="13716"/>
                  </a:lnTo>
                  <a:lnTo>
                    <a:pt x="106680" y="1524"/>
                  </a:lnTo>
                  <a:lnTo>
                    <a:pt x="126492" y="0"/>
                  </a:lnTo>
                  <a:lnTo>
                    <a:pt x="147828" y="1524"/>
                  </a:lnTo>
                  <a:lnTo>
                    <a:pt x="154432" y="3048"/>
                  </a:lnTo>
                  <a:lnTo>
                    <a:pt x="126492" y="3048"/>
                  </a:lnTo>
                  <a:lnTo>
                    <a:pt x="106680" y="4572"/>
                  </a:lnTo>
                  <a:lnTo>
                    <a:pt x="70104" y="16764"/>
                  </a:lnTo>
                  <a:lnTo>
                    <a:pt x="27432" y="51816"/>
                  </a:lnTo>
                  <a:lnTo>
                    <a:pt x="4572" y="102108"/>
                  </a:lnTo>
                  <a:lnTo>
                    <a:pt x="3048" y="120396"/>
                  </a:lnTo>
                  <a:lnTo>
                    <a:pt x="4572" y="140208"/>
                  </a:lnTo>
                  <a:lnTo>
                    <a:pt x="27432" y="190500"/>
                  </a:lnTo>
                  <a:lnTo>
                    <a:pt x="70104" y="225552"/>
                  </a:lnTo>
                  <a:lnTo>
                    <a:pt x="106680" y="236220"/>
                  </a:lnTo>
                  <a:lnTo>
                    <a:pt x="126492" y="237744"/>
                  </a:lnTo>
                  <a:lnTo>
                    <a:pt x="161036" y="237744"/>
                  </a:lnTo>
                  <a:lnTo>
                    <a:pt x="147828" y="240792"/>
                  </a:lnTo>
                  <a:lnTo>
                    <a:pt x="126492" y="242316"/>
                  </a:lnTo>
                  <a:close/>
                </a:path>
                <a:path w="254635" h="242569">
                  <a:moveTo>
                    <a:pt x="161036" y="237744"/>
                  </a:moveTo>
                  <a:lnTo>
                    <a:pt x="126492" y="237744"/>
                  </a:lnTo>
                  <a:lnTo>
                    <a:pt x="146304" y="236220"/>
                  </a:lnTo>
                  <a:lnTo>
                    <a:pt x="166116" y="231648"/>
                  </a:lnTo>
                  <a:lnTo>
                    <a:pt x="214884" y="204216"/>
                  </a:lnTo>
                  <a:lnTo>
                    <a:pt x="243840" y="158496"/>
                  </a:lnTo>
                  <a:lnTo>
                    <a:pt x="249936" y="120396"/>
                  </a:lnTo>
                  <a:lnTo>
                    <a:pt x="248412" y="102108"/>
                  </a:lnTo>
                  <a:lnTo>
                    <a:pt x="227076" y="51816"/>
                  </a:lnTo>
                  <a:lnTo>
                    <a:pt x="184404" y="16764"/>
                  </a:lnTo>
                  <a:lnTo>
                    <a:pt x="146304" y="4572"/>
                  </a:lnTo>
                  <a:lnTo>
                    <a:pt x="126492" y="3048"/>
                  </a:lnTo>
                  <a:lnTo>
                    <a:pt x="154432" y="3048"/>
                  </a:lnTo>
                  <a:lnTo>
                    <a:pt x="167640" y="6096"/>
                  </a:lnTo>
                  <a:lnTo>
                    <a:pt x="185928" y="13716"/>
                  </a:lnTo>
                  <a:lnTo>
                    <a:pt x="201167" y="22860"/>
                  </a:lnTo>
                  <a:lnTo>
                    <a:pt x="202692" y="22860"/>
                  </a:lnTo>
                  <a:lnTo>
                    <a:pt x="216407" y="35052"/>
                  </a:lnTo>
                  <a:lnTo>
                    <a:pt x="230124" y="48768"/>
                  </a:lnTo>
                  <a:lnTo>
                    <a:pt x="239267" y="65532"/>
                  </a:lnTo>
                  <a:lnTo>
                    <a:pt x="246888" y="82296"/>
                  </a:lnTo>
                  <a:lnTo>
                    <a:pt x="248412" y="82296"/>
                  </a:lnTo>
                  <a:lnTo>
                    <a:pt x="252984" y="100584"/>
                  </a:lnTo>
                  <a:lnTo>
                    <a:pt x="252984" y="102108"/>
                  </a:lnTo>
                  <a:lnTo>
                    <a:pt x="254507" y="120396"/>
                  </a:lnTo>
                  <a:lnTo>
                    <a:pt x="252984" y="140208"/>
                  </a:lnTo>
                  <a:lnTo>
                    <a:pt x="248412" y="158496"/>
                  </a:lnTo>
                  <a:lnTo>
                    <a:pt x="246888" y="160020"/>
                  </a:lnTo>
                  <a:lnTo>
                    <a:pt x="239267" y="176784"/>
                  </a:lnTo>
                  <a:lnTo>
                    <a:pt x="230124" y="192024"/>
                  </a:lnTo>
                  <a:lnTo>
                    <a:pt x="216407" y="205740"/>
                  </a:lnTo>
                  <a:lnTo>
                    <a:pt x="216407" y="207264"/>
                  </a:lnTo>
                  <a:lnTo>
                    <a:pt x="202692" y="217932"/>
                  </a:lnTo>
                  <a:lnTo>
                    <a:pt x="201167" y="219456"/>
                  </a:lnTo>
                  <a:lnTo>
                    <a:pt x="185928" y="228600"/>
                  </a:lnTo>
                  <a:lnTo>
                    <a:pt x="167640" y="236220"/>
                  </a:lnTo>
                  <a:lnTo>
                    <a:pt x="161036" y="2377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0360" y="1717548"/>
              <a:ext cx="161543" cy="18592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805683" y="2075687"/>
              <a:ext cx="297180" cy="238125"/>
            </a:xfrm>
            <a:custGeom>
              <a:avLst/>
              <a:gdLst/>
              <a:ahLst/>
              <a:cxnLst/>
              <a:rect l="l" t="t" r="r" b="b"/>
              <a:pathLst>
                <a:path w="297180" h="238125">
                  <a:moveTo>
                    <a:pt x="147827" y="237743"/>
                  </a:moveTo>
                  <a:lnTo>
                    <a:pt x="105155" y="233172"/>
                  </a:lnTo>
                  <a:lnTo>
                    <a:pt x="67055" y="219456"/>
                  </a:lnTo>
                  <a:lnTo>
                    <a:pt x="36575" y="196595"/>
                  </a:lnTo>
                  <a:lnTo>
                    <a:pt x="6095" y="152400"/>
                  </a:lnTo>
                  <a:lnTo>
                    <a:pt x="0" y="118872"/>
                  </a:lnTo>
                  <a:lnTo>
                    <a:pt x="1523" y="100584"/>
                  </a:lnTo>
                  <a:lnTo>
                    <a:pt x="24383" y="53339"/>
                  </a:lnTo>
                  <a:lnTo>
                    <a:pt x="67055" y="18288"/>
                  </a:lnTo>
                  <a:lnTo>
                    <a:pt x="105155" y="4572"/>
                  </a:lnTo>
                  <a:lnTo>
                    <a:pt x="126491" y="0"/>
                  </a:lnTo>
                  <a:lnTo>
                    <a:pt x="147827" y="0"/>
                  </a:lnTo>
                  <a:lnTo>
                    <a:pt x="170687" y="0"/>
                  </a:lnTo>
                  <a:lnTo>
                    <a:pt x="211835" y="10668"/>
                  </a:lnTo>
                  <a:lnTo>
                    <a:pt x="260603" y="39624"/>
                  </a:lnTo>
                  <a:lnTo>
                    <a:pt x="291083" y="83820"/>
                  </a:lnTo>
                  <a:lnTo>
                    <a:pt x="297179" y="118872"/>
                  </a:lnTo>
                  <a:lnTo>
                    <a:pt x="295655" y="135636"/>
                  </a:lnTo>
                  <a:lnTo>
                    <a:pt x="272795" y="182880"/>
                  </a:lnTo>
                  <a:lnTo>
                    <a:pt x="230123" y="219456"/>
                  </a:lnTo>
                  <a:lnTo>
                    <a:pt x="192023" y="233172"/>
                  </a:lnTo>
                  <a:lnTo>
                    <a:pt x="170687" y="236219"/>
                  </a:lnTo>
                  <a:lnTo>
                    <a:pt x="147827" y="237743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04160" y="2072639"/>
              <a:ext cx="300355" cy="242570"/>
            </a:xfrm>
            <a:custGeom>
              <a:avLst/>
              <a:gdLst/>
              <a:ahLst/>
              <a:cxnLst/>
              <a:rect l="l" t="t" r="r" b="b"/>
              <a:pathLst>
                <a:path w="300355" h="242569">
                  <a:moveTo>
                    <a:pt x="149352" y="242316"/>
                  </a:moveTo>
                  <a:lnTo>
                    <a:pt x="106680" y="237744"/>
                  </a:lnTo>
                  <a:lnTo>
                    <a:pt x="68580" y="224028"/>
                  </a:lnTo>
                  <a:lnTo>
                    <a:pt x="36576" y="201168"/>
                  </a:lnTo>
                  <a:lnTo>
                    <a:pt x="13716" y="173736"/>
                  </a:lnTo>
                  <a:lnTo>
                    <a:pt x="13716" y="172212"/>
                  </a:lnTo>
                  <a:lnTo>
                    <a:pt x="6096" y="156972"/>
                  </a:lnTo>
                  <a:lnTo>
                    <a:pt x="1524" y="140208"/>
                  </a:lnTo>
                  <a:lnTo>
                    <a:pt x="0" y="121920"/>
                  </a:lnTo>
                  <a:lnTo>
                    <a:pt x="1524" y="103632"/>
                  </a:lnTo>
                  <a:lnTo>
                    <a:pt x="6096" y="86868"/>
                  </a:lnTo>
                  <a:lnTo>
                    <a:pt x="13716" y="70104"/>
                  </a:lnTo>
                  <a:lnTo>
                    <a:pt x="24384" y="56388"/>
                  </a:lnTo>
                  <a:lnTo>
                    <a:pt x="24384" y="54864"/>
                  </a:lnTo>
                  <a:lnTo>
                    <a:pt x="68580" y="19812"/>
                  </a:lnTo>
                  <a:lnTo>
                    <a:pt x="106680" y="6096"/>
                  </a:lnTo>
                  <a:lnTo>
                    <a:pt x="149352" y="0"/>
                  </a:lnTo>
                  <a:lnTo>
                    <a:pt x="172212" y="1524"/>
                  </a:lnTo>
                  <a:lnTo>
                    <a:pt x="186436" y="4572"/>
                  </a:lnTo>
                  <a:lnTo>
                    <a:pt x="149352" y="4572"/>
                  </a:lnTo>
                  <a:lnTo>
                    <a:pt x="128016" y="6096"/>
                  </a:lnTo>
                  <a:lnTo>
                    <a:pt x="88392" y="15240"/>
                  </a:lnTo>
                  <a:lnTo>
                    <a:pt x="53340" y="33528"/>
                  </a:lnTo>
                  <a:lnTo>
                    <a:pt x="16764" y="71628"/>
                  </a:lnTo>
                  <a:lnTo>
                    <a:pt x="3048" y="121920"/>
                  </a:lnTo>
                  <a:lnTo>
                    <a:pt x="4572" y="138684"/>
                  </a:lnTo>
                  <a:lnTo>
                    <a:pt x="25908" y="185928"/>
                  </a:lnTo>
                  <a:lnTo>
                    <a:pt x="70104" y="219456"/>
                  </a:lnTo>
                  <a:lnTo>
                    <a:pt x="106680" y="234696"/>
                  </a:lnTo>
                  <a:lnTo>
                    <a:pt x="149352" y="239268"/>
                  </a:lnTo>
                  <a:lnTo>
                    <a:pt x="182880" y="239268"/>
                  </a:lnTo>
                  <a:lnTo>
                    <a:pt x="172212" y="240792"/>
                  </a:lnTo>
                  <a:lnTo>
                    <a:pt x="149352" y="242316"/>
                  </a:lnTo>
                  <a:close/>
                </a:path>
                <a:path w="300355" h="242569">
                  <a:moveTo>
                    <a:pt x="182880" y="239268"/>
                  </a:moveTo>
                  <a:lnTo>
                    <a:pt x="149352" y="239268"/>
                  </a:lnTo>
                  <a:lnTo>
                    <a:pt x="172212" y="237744"/>
                  </a:lnTo>
                  <a:lnTo>
                    <a:pt x="192024" y="234696"/>
                  </a:lnTo>
                  <a:lnTo>
                    <a:pt x="230124" y="219456"/>
                  </a:lnTo>
                  <a:lnTo>
                    <a:pt x="272796" y="185928"/>
                  </a:lnTo>
                  <a:lnTo>
                    <a:pt x="295655" y="138684"/>
                  </a:lnTo>
                  <a:lnTo>
                    <a:pt x="297180" y="121920"/>
                  </a:lnTo>
                  <a:lnTo>
                    <a:pt x="295655" y="103632"/>
                  </a:lnTo>
                  <a:lnTo>
                    <a:pt x="272796" y="57912"/>
                  </a:lnTo>
                  <a:lnTo>
                    <a:pt x="230124" y="22860"/>
                  </a:lnTo>
                  <a:lnTo>
                    <a:pt x="192024" y="9144"/>
                  </a:lnTo>
                  <a:lnTo>
                    <a:pt x="149352" y="4572"/>
                  </a:lnTo>
                  <a:lnTo>
                    <a:pt x="186436" y="4572"/>
                  </a:lnTo>
                  <a:lnTo>
                    <a:pt x="231648" y="19812"/>
                  </a:lnTo>
                  <a:lnTo>
                    <a:pt x="263652" y="42672"/>
                  </a:lnTo>
                  <a:lnTo>
                    <a:pt x="275843" y="54864"/>
                  </a:lnTo>
                  <a:lnTo>
                    <a:pt x="275843" y="56388"/>
                  </a:lnTo>
                  <a:lnTo>
                    <a:pt x="286512" y="70104"/>
                  </a:lnTo>
                  <a:lnTo>
                    <a:pt x="294131" y="86868"/>
                  </a:lnTo>
                  <a:lnTo>
                    <a:pt x="298704" y="103632"/>
                  </a:lnTo>
                  <a:lnTo>
                    <a:pt x="300228" y="121920"/>
                  </a:lnTo>
                  <a:lnTo>
                    <a:pt x="298704" y="140208"/>
                  </a:lnTo>
                  <a:lnTo>
                    <a:pt x="294131" y="156972"/>
                  </a:lnTo>
                  <a:lnTo>
                    <a:pt x="286512" y="172212"/>
                  </a:lnTo>
                  <a:lnTo>
                    <a:pt x="286512" y="173736"/>
                  </a:lnTo>
                  <a:lnTo>
                    <a:pt x="248412" y="213360"/>
                  </a:lnTo>
                  <a:lnTo>
                    <a:pt x="213360" y="231648"/>
                  </a:lnTo>
                  <a:lnTo>
                    <a:pt x="193548" y="237744"/>
                  </a:lnTo>
                  <a:lnTo>
                    <a:pt x="182880" y="2392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840735" y="2113462"/>
            <a:ext cx="247015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750" b="1" spc="-25" dirty="0">
                <a:latin typeface="Times New Roman"/>
                <a:cs typeface="Times New Roman"/>
              </a:rPr>
              <a:t>LO</a:t>
            </a:r>
            <a:r>
              <a:rPr sz="750" b="1" spc="-37" baseline="-11111" dirty="0">
                <a:latin typeface="Times New Roman"/>
                <a:cs typeface="Times New Roman"/>
              </a:rPr>
              <a:t>1</a:t>
            </a:r>
            <a:endParaRPr sz="750" baseline="-11111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624328" y="1787652"/>
            <a:ext cx="672465" cy="289560"/>
            <a:chOff x="2624328" y="1787652"/>
            <a:chExt cx="672465" cy="28956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2176" y="1915668"/>
              <a:ext cx="65532" cy="1615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24328" y="1787652"/>
              <a:ext cx="202692" cy="6705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93720" y="1787652"/>
              <a:ext cx="202691" cy="6705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419604" y="1747702"/>
            <a:ext cx="12065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b="1" spc="-25" dirty="0">
                <a:latin typeface="Times New Roman"/>
                <a:cs typeface="Times New Roman"/>
              </a:rPr>
              <a:t>IF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15616" y="1805553"/>
            <a:ext cx="5778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-50" dirty="0">
                <a:latin typeface="Times New Roman"/>
                <a:cs typeface="Times New Roman"/>
              </a:rPr>
              <a:t>1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43147" y="1724841"/>
            <a:ext cx="15367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b="1" spc="-25" dirty="0">
                <a:latin typeface="Times New Roman"/>
                <a:cs typeface="Times New Roman"/>
              </a:rPr>
              <a:t>RF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4019" y="3308268"/>
            <a:ext cx="2926715" cy="354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These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advantages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have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been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sufficiently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powerful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that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competitive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forms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of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receivers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have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virtually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disappeared;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only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superheterodyne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receiver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will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be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discussed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any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detail.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99764" y="2503605"/>
            <a:ext cx="12065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b="1" spc="-25" dirty="0">
                <a:latin typeface="Times New Roman"/>
                <a:cs typeface="Times New Roman"/>
              </a:rPr>
              <a:t>IF</a:t>
            </a:r>
            <a:endParaRPr sz="750">
              <a:latin typeface="Times New Roman"/>
              <a:cs typeface="Times New Roman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508503" y="2554223"/>
            <a:ext cx="675640" cy="631190"/>
            <a:chOff x="2508503" y="2554223"/>
            <a:chExt cx="675640" cy="631190"/>
          </a:xfrm>
        </p:grpSpPr>
        <p:sp>
          <p:nvSpPr>
            <p:cNvPr id="25" name="object 25"/>
            <p:cNvSpPr/>
            <p:nvPr/>
          </p:nvSpPr>
          <p:spPr>
            <a:xfrm>
              <a:off x="2648711" y="2680716"/>
              <a:ext cx="6350" cy="144780"/>
            </a:xfrm>
            <a:custGeom>
              <a:avLst/>
              <a:gdLst/>
              <a:ahLst/>
              <a:cxnLst/>
              <a:rect l="l" t="t" r="r" b="b"/>
              <a:pathLst>
                <a:path w="6350" h="144780">
                  <a:moveTo>
                    <a:pt x="6096" y="144780"/>
                  </a:moveTo>
                  <a:lnTo>
                    <a:pt x="0" y="144780"/>
                  </a:lnTo>
                  <a:lnTo>
                    <a:pt x="0" y="0"/>
                  </a:lnTo>
                  <a:lnTo>
                    <a:pt x="6096" y="0"/>
                  </a:lnTo>
                  <a:lnTo>
                    <a:pt x="6096" y="1447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36519" y="2656332"/>
              <a:ext cx="30480" cy="3047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918459" y="2619756"/>
              <a:ext cx="264160" cy="158750"/>
            </a:xfrm>
            <a:custGeom>
              <a:avLst/>
              <a:gdLst/>
              <a:ahLst/>
              <a:cxnLst/>
              <a:rect l="l" t="t" r="r" b="b"/>
              <a:pathLst>
                <a:path w="264160" h="158750">
                  <a:moveTo>
                    <a:pt x="263651" y="158495"/>
                  </a:moveTo>
                  <a:lnTo>
                    <a:pt x="0" y="79247"/>
                  </a:lnTo>
                  <a:lnTo>
                    <a:pt x="263651" y="0"/>
                  </a:lnTo>
                  <a:lnTo>
                    <a:pt x="263651" y="158495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916935" y="2618232"/>
              <a:ext cx="266700" cy="161925"/>
            </a:xfrm>
            <a:custGeom>
              <a:avLst/>
              <a:gdLst/>
              <a:ahLst/>
              <a:cxnLst/>
              <a:rect l="l" t="t" r="r" b="b"/>
              <a:pathLst>
                <a:path w="266700" h="161925">
                  <a:moveTo>
                    <a:pt x="266700" y="161543"/>
                  </a:moveTo>
                  <a:lnTo>
                    <a:pt x="263652" y="161543"/>
                  </a:lnTo>
                  <a:lnTo>
                    <a:pt x="1524" y="82296"/>
                  </a:lnTo>
                  <a:lnTo>
                    <a:pt x="0" y="82296"/>
                  </a:lnTo>
                  <a:lnTo>
                    <a:pt x="0" y="79248"/>
                  </a:lnTo>
                  <a:lnTo>
                    <a:pt x="1524" y="79248"/>
                  </a:lnTo>
                  <a:lnTo>
                    <a:pt x="263652" y="0"/>
                  </a:lnTo>
                  <a:lnTo>
                    <a:pt x="266700" y="0"/>
                  </a:lnTo>
                  <a:lnTo>
                    <a:pt x="266700" y="1524"/>
                  </a:lnTo>
                  <a:lnTo>
                    <a:pt x="262128" y="1524"/>
                  </a:lnTo>
                  <a:lnTo>
                    <a:pt x="262128" y="3973"/>
                  </a:lnTo>
                  <a:lnTo>
                    <a:pt x="9144" y="80772"/>
                  </a:lnTo>
                  <a:lnTo>
                    <a:pt x="262128" y="156972"/>
                  </a:lnTo>
                  <a:lnTo>
                    <a:pt x="266700" y="156972"/>
                  </a:lnTo>
                  <a:lnTo>
                    <a:pt x="266700" y="161543"/>
                  </a:lnTo>
                  <a:close/>
                </a:path>
                <a:path w="266700" h="161925">
                  <a:moveTo>
                    <a:pt x="262128" y="3973"/>
                  </a:moveTo>
                  <a:lnTo>
                    <a:pt x="262128" y="1524"/>
                  </a:lnTo>
                  <a:lnTo>
                    <a:pt x="265176" y="1524"/>
                  </a:lnTo>
                  <a:lnTo>
                    <a:pt x="265176" y="3048"/>
                  </a:lnTo>
                  <a:lnTo>
                    <a:pt x="262128" y="3973"/>
                  </a:lnTo>
                  <a:close/>
                </a:path>
                <a:path w="266700" h="161925">
                  <a:moveTo>
                    <a:pt x="266700" y="156972"/>
                  </a:moveTo>
                  <a:lnTo>
                    <a:pt x="262128" y="156972"/>
                  </a:lnTo>
                  <a:lnTo>
                    <a:pt x="262128" y="3973"/>
                  </a:lnTo>
                  <a:lnTo>
                    <a:pt x="265176" y="3048"/>
                  </a:lnTo>
                  <a:lnTo>
                    <a:pt x="265176" y="1524"/>
                  </a:lnTo>
                  <a:lnTo>
                    <a:pt x="266700" y="1524"/>
                  </a:lnTo>
                  <a:lnTo>
                    <a:pt x="266700" y="1569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35935" y="2554223"/>
              <a:ext cx="240792" cy="24231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510027" y="2944367"/>
              <a:ext cx="280670" cy="238125"/>
            </a:xfrm>
            <a:custGeom>
              <a:avLst/>
              <a:gdLst/>
              <a:ahLst/>
              <a:cxnLst/>
              <a:rect l="l" t="t" r="r" b="b"/>
              <a:pathLst>
                <a:path w="280669" h="238125">
                  <a:moveTo>
                    <a:pt x="140207" y="237743"/>
                  </a:moveTo>
                  <a:lnTo>
                    <a:pt x="99059" y="233172"/>
                  </a:lnTo>
                  <a:lnTo>
                    <a:pt x="48767" y="208788"/>
                  </a:lnTo>
                  <a:lnTo>
                    <a:pt x="13715" y="169164"/>
                  </a:lnTo>
                  <a:lnTo>
                    <a:pt x="0" y="118872"/>
                  </a:lnTo>
                  <a:lnTo>
                    <a:pt x="1523" y="100584"/>
                  </a:lnTo>
                  <a:lnTo>
                    <a:pt x="22859" y="53339"/>
                  </a:lnTo>
                  <a:lnTo>
                    <a:pt x="64007" y="18288"/>
                  </a:lnTo>
                  <a:lnTo>
                    <a:pt x="118871" y="1524"/>
                  </a:lnTo>
                  <a:lnTo>
                    <a:pt x="140207" y="0"/>
                  </a:lnTo>
                  <a:lnTo>
                    <a:pt x="160019" y="1524"/>
                  </a:lnTo>
                  <a:lnTo>
                    <a:pt x="199643" y="10668"/>
                  </a:lnTo>
                  <a:lnTo>
                    <a:pt x="245363" y="41148"/>
                  </a:lnTo>
                  <a:lnTo>
                    <a:pt x="274319" y="83820"/>
                  </a:lnTo>
                  <a:lnTo>
                    <a:pt x="280415" y="118872"/>
                  </a:lnTo>
                  <a:lnTo>
                    <a:pt x="278891" y="137160"/>
                  </a:lnTo>
                  <a:lnTo>
                    <a:pt x="257555" y="184404"/>
                  </a:lnTo>
                  <a:lnTo>
                    <a:pt x="216407" y="219456"/>
                  </a:lnTo>
                  <a:lnTo>
                    <a:pt x="179831" y="233172"/>
                  </a:lnTo>
                  <a:lnTo>
                    <a:pt x="140207" y="237743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08503" y="2942844"/>
              <a:ext cx="283845" cy="242570"/>
            </a:xfrm>
            <a:custGeom>
              <a:avLst/>
              <a:gdLst/>
              <a:ahLst/>
              <a:cxnLst/>
              <a:rect l="l" t="t" r="r" b="b"/>
              <a:pathLst>
                <a:path w="283844" h="242569">
                  <a:moveTo>
                    <a:pt x="141732" y="242316"/>
                  </a:moveTo>
                  <a:lnTo>
                    <a:pt x="100584" y="236220"/>
                  </a:lnTo>
                  <a:lnTo>
                    <a:pt x="64008" y="222504"/>
                  </a:lnTo>
                  <a:lnTo>
                    <a:pt x="22860" y="185928"/>
                  </a:lnTo>
                  <a:lnTo>
                    <a:pt x="1524" y="138684"/>
                  </a:lnTo>
                  <a:lnTo>
                    <a:pt x="0" y="120396"/>
                  </a:lnTo>
                  <a:lnTo>
                    <a:pt x="1397" y="103632"/>
                  </a:lnTo>
                  <a:lnTo>
                    <a:pt x="1524" y="102108"/>
                  </a:lnTo>
                  <a:lnTo>
                    <a:pt x="6096" y="85344"/>
                  </a:lnTo>
                  <a:lnTo>
                    <a:pt x="13716" y="70104"/>
                  </a:lnTo>
                  <a:lnTo>
                    <a:pt x="13716" y="68580"/>
                  </a:lnTo>
                  <a:lnTo>
                    <a:pt x="48768" y="28956"/>
                  </a:lnTo>
                  <a:lnTo>
                    <a:pt x="82296" y="10668"/>
                  </a:lnTo>
                  <a:lnTo>
                    <a:pt x="120396" y="0"/>
                  </a:lnTo>
                  <a:lnTo>
                    <a:pt x="163067" y="0"/>
                  </a:lnTo>
                  <a:lnTo>
                    <a:pt x="176276" y="3048"/>
                  </a:lnTo>
                  <a:lnTo>
                    <a:pt x="141732" y="3048"/>
                  </a:lnTo>
                  <a:lnTo>
                    <a:pt x="121920" y="4572"/>
                  </a:lnTo>
                  <a:lnTo>
                    <a:pt x="83820" y="13716"/>
                  </a:lnTo>
                  <a:lnTo>
                    <a:pt x="50292" y="32004"/>
                  </a:lnTo>
                  <a:lnTo>
                    <a:pt x="16764" y="71628"/>
                  </a:lnTo>
                  <a:lnTo>
                    <a:pt x="3048" y="120396"/>
                  </a:lnTo>
                  <a:lnTo>
                    <a:pt x="4572" y="137160"/>
                  </a:lnTo>
                  <a:lnTo>
                    <a:pt x="25908" y="184404"/>
                  </a:lnTo>
                  <a:lnTo>
                    <a:pt x="67056" y="219456"/>
                  </a:lnTo>
                  <a:lnTo>
                    <a:pt x="121920" y="236220"/>
                  </a:lnTo>
                  <a:lnTo>
                    <a:pt x="141732" y="237744"/>
                  </a:lnTo>
                  <a:lnTo>
                    <a:pt x="176276" y="237744"/>
                  </a:lnTo>
                  <a:lnTo>
                    <a:pt x="163067" y="240792"/>
                  </a:lnTo>
                  <a:lnTo>
                    <a:pt x="141732" y="242316"/>
                  </a:lnTo>
                  <a:close/>
                </a:path>
                <a:path w="283844" h="242569">
                  <a:moveTo>
                    <a:pt x="176276" y="237744"/>
                  </a:moveTo>
                  <a:lnTo>
                    <a:pt x="141732" y="237744"/>
                  </a:lnTo>
                  <a:lnTo>
                    <a:pt x="161543" y="236220"/>
                  </a:lnTo>
                  <a:lnTo>
                    <a:pt x="181355" y="233172"/>
                  </a:lnTo>
                  <a:lnTo>
                    <a:pt x="231648" y="208788"/>
                  </a:lnTo>
                  <a:lnTo>
                    <a:pt x="266700" y="169164"/>
                  </a:lnTo>
                  <a:lnTo>
                    <a:pt x="280416" y="120396"/>
                  </a:lnTo>
                  <a:lnTo>
                    <a:pt x="278892" y="103632"/>
                  </a:lnTo>
                  <a:lnTo>
                    <a:pt x="257555" y="56388"/>
                  </a:lnTo>
                  <a:lnTo>
                    <a:pt x="216407" y="21336"/>
                  </a:lnTo>
                  <a:lnTo>
                    <a:pt x="161543" y="4572"/>
                  </a:lnTo>
                  <a:lnTo>
                    <a:pt x="141732" y="3048"/>
                  </a:lnTo>
                  <a:lnTo>
                    <a:pt x="176276" y="3048"/>
                  </a:lnTo>
                  <a:lnTo>
                    <a:pt x="182880" y="4572"/>
                  </a:lnTo>
                  <a:lnTo>
                    <a:pt x="201167" y="10668"/>
                  </a:lnTo>
                  <a:lnTo>
                    <a:pt x="217931" y="18288"/>
                  </a:lnTo>
                  <a:lnTo>
                    <a:pt x="219455" y="18288"/>
                  </a:lnTo>
                  <a:lnTo>
                    <a:pt x="234696" y="28956"/>
                  </a:lnTo>
                  <a:lnTo>
                    <a:pt x="248412" y="41148"/>
                  </a:lnTo>
                  <a:lnTo>
                    <a:pt x="260604" y="54864"/>
                  </a:lnTo>
                  <a:lnTo>
                    <a:pt x="269748" y="68580"/>
                  </a:lnTo>
                  <a:lnTo>
                    <a:pt x="269748" y="70104"/>
                  </a:lnTo>
                  <a:lnTo>
                    <a:pt x="277367" y="85344"/>
                  </a:lnTo>
                  <a:lnTo>
                    <a:pt x="281940" y="102108"/>
                  </a:lnTo>
                  <a:lnTo>
                    <a:pt x="283464" y="120396"/>
                  </a:lnTo>
                  <a:lnTo>
                    <a:pt x="282067" y="137160"/>
                  </a:lnTo>
                  <a:lnTo>
                    <a:pt x="260604" y="185928"/>
                  </a:lnTo>
                  <a:lnTo>
                    <a:pt x="219455" y="222504"/>
                  </a:lnTo>
                  <a:lnTo>
                    <a:pt x="217931" y="222504"/>
                  </a:lnTo>
                  <a:lnTo>
                    <a:pt x="201167" y="230124"/>
                  </a:lnTo>
                  <a:lnTo>
                    <a:pt x="182880" y="236220"/>
                  </a:lnTo>
                  <a:lnTo>
                    <a:pt x="176276" y="2377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897124" y="2389305"/>
            <a:ext cx="719455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125" b="1" baseline="-25925" dirty="0">
                <a:latin typeface="Times New Roman"/>
                <a:cs typeface="Times New Roman"/>
              </a:rPr>
              <a:t>IF-Amp</a:t>
            </a:r>
            <a:r>
              <a:rPr sz="1125" b="1" spc="697" baseline="-25925" dirty="0">
                <a:latin typeface="Times New Roman"/>
                <a:cs typeface="Times New Roman"/>
              </a:rPr>
              <a:t> </a:t>
            </a:r>
            <a:r>
              <a:rPr sz="750" b="1" spc="-10" dirty="0">
                <a:latin typeface="Times New Roman"/>
                <a:cs typeface="Times New Roman"/>
              </a:rPr>
              <a:t>Filter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58288" y="2412166"/>
            <a:ext cx="27686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b="1" spc="-10" dirty="0">
                <a:latin typeface="Times New Roman"/>
                <a:cs typeface="Times New Roman"/>
              </a:rPr>
              <a:t>Mixer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42032" y="2982141"/>
            <a:ext cx="245745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750" b="1" spc="-25" dirty="0">
                <a:latin typeface="Times New Roman"/>
                <a:cs typeface="Times New Roman"/>
              </a:rPr>
              <a:t>LO</a:t>
            </a:r>
            <a:r>
              <a:rPr sz="750" b="1" spc="-37" baseline="-11111" dirty="0">
                <a:latin typeface="Times New Roman"/>
                <a:cs typeface="Times New Roman"/>
              </a:rPr>
              <a:t>2</a:t>
            </a:r>
            <a:endParaRPr sz="750" baseline="-11111">
              <a:latin typeface="Times New Roman"/>
              <a:cs typeface="Times New Roman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346959" y="2589276"/>
            <a:ext cx="1396365" cy="356870"/>
            <a:chOff x="2346959" y="2589276"/>
            <a:chExt cx="1396365" cy="356870"/>
          </a:xfrm>
        </p:grpSpPr>
        <p:sp>
          <p:nvSpPr>
            <p:cNvPr id="36" name="object 36"/>
            <p:cNvSpPr/>
            <p:nvPr/>
          </p:nvSpPr>
          <p:spPr>
            <a:xfrm>
              <a:off x="2631948" y="2785884"/>
              <a:ext cx="56515" cy="158750"/>
            </a:xfrm>
            <a:custGeom>
              <a:avLst/>
              <a:gdLst/>
              <a:ahLst/>
              <a:cxnLst/>
              <a:rect l="l" t="t" r="r" b="b"/>
              <a:pathLst>
                <a:path w="56514" h="158750">
                  <a:moveTo>
                    <a:pt x="56375" y="39624"/>
                  </a:moveTo>
                  <a:lnTo>
                    <a:pt x="27432" y="0"/>
                  </a:lnTo>
                  <a:lnTo>
                    <a:pt x="0" y="39624"/>
                  </a:lnTo>
                  <a:lnTo>
                    <a:pt x="13716" y="39624"/>
                  </a:lnTo>
                  <a:lnTo>
                    <a:pt x="13716" y="158483"/>
                  </a:lnTo>
                  <a:lnTo>
                    <a:pt x="42659" y="158483"/>
                  </a:lnTo>
                  <a:lnTo>
                    <a:pt x="42659" y="39624"/>
                  </a:lnTo>
                  <a:lnTo>
                    <a:pt x="56375" y="39624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30424" y="2784348"/>
              <a:ext cx="59690" cy="161925"/>
            </a:xfrm>
            <a:custGeom>
              <a:avLst/>
              <a:gdLst/>
              <a:ahLst/>
              <a:cxnLst/>
              <a:rect l="l" t="t" r="r" b="b"/>
              <a:pathLst>
                <a:path w="59689" h="161925">
                  <a:moveTo>
                    <a:pt x="3048" y="42672"/>
                  </a:moveTo>
                  <a:lnTo>
                    <a:pt x="1524" y="41148"/>
                  </a:lnTo>
                  <a:lnTo>
                    <a:pt x="1524" y="39624"/>
                  </a:lnTo>
                  <a:lnTo>
                    <a:pt x="0" y="39624"/>
                  </a:lnTo>
                  <a:lnTo>
                    <a:pt x="27432" y="0"/>
                  </a:lnTo>
                  <a:lnTo>
                    <a:pt x="30480" y="0"/>
                  </a:lnTo>
                  <a:lnTo>
                    <a:pt x="33821" y="4572"/>
                  </a:lnTo>
                  <a:lnTo>
                    <a:pt x="28956" y="4572"/>
                  </a:lnTo>
                  <a:lnTo>
                    <a:pt x="5120" y="39624"/>
                  </a:lnTo>
                  <a:lnTo>
                    <a:pt x="1524" y="39624"/>
                  </a:lnTo>
                  <a:lnTo>
                    <a:pt x="1524" y="41148"/>
                  </a:lnTo>
                  <a:lnTo>
                    <a:pt x="4084" y="41148"/>
                  </a:lnTo>
                  <a:lnTo>
                    <a:pt x="3048" y="42672"/>
                  </a:lnTo>
                  <a:close/>
                </a:path>
                <a:path w="59689" h="161925">
                  <a:moveTo>
                    <a:pt x="45720" y="156972"/>
                  </a:moveTo>
                  <a:lnTo>
                    <a:pt x="41148" y="156972"/>
                  </a:lnTo>
                  <a:lnTo>
                    <a:pt x="41148" y="39624"/>
                  </a:lnTo>
                  <a:lnTo>
                    <a:pt x="53340" y="39624"/>
                  </a:lnTo>
                  <a:lnTo>
                    <a:pt x="28956" y="4572"/>
                  </a:lnTo>
                  <a:lnTo>
                    <a:pt x="33821" y="4572"/>
                  </a:lnTo>
                  <a:lnTo>
                    <a:pt x="59436" y="39624"/>
                  </a:lnTo>
                  <a:lnTo>
                    <a:pt x="59436" y="42672"/>
                  </a:lnTo>
                  <a:lnTo>
                    <a:pt x="45720" y="42672"/>
                  </a:lnTo>
                  <a:lnTo>
                    <a:pt x="45720" y="156972"/>
                  </a:lnTo>
                  <a:close/>
                </a:path>
                <a:path w="59689" h="161925">
                  <a:moveTo>
                    <a:pt x="3048" y="42672"/>
                  </a:moveTo>
                  <a:lnTo>
                    <a:pt x="0" y="42672"/>
                  </a:lnTo>
                  <a:lnTo>
                    <a:pt x="0" y="39624"/>
                  </a:lnTo>
                  <a:lnTo>
                    <a:pt x="3048" y="42672"/>
                  </a:lnTo>
                  <a:close/>
                </a:path>
                <a:path w="59689" h="161925">
                  <a:moveTo>
                    <a:pt x="44196" y="161544"/>
                  </a:moveTo>
                  <a:lnTo>
                    <a:pt x="13716" y="161544"/>
                  </a:lnTo>
                  <a:lnTo>
                    <a:pt x="13716" y="42672"/>
                  </a:lnTo>
                  <a:lnTo>
                    <a:pt x="3048" y="42672"/>
                  </a:lnTo>
                  <a:lnTo>
                    <a:pt x="5120" y="39624"/>
                  </a:lnTo>
                  <a:lnTo>
                    <a:pt x="16764" y="39624"/>
                  </a:lnTo>
                  <a:lnTo>
                    <a:pt x="16764" y="156972"/>
                  </a:lnTo>
                  <a:lnTo>
                    <a:pt x="45720" y="156972"/>
                  </a:lnTo>
                  <a:lnTo>
                    <a:pt x="45720" y="160020"/>
                  </a:lnTo>
                  <a:lnTo>
                    <a:pt x="44196" y="1615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46959" y="2657855"/>
              <a:ext cx="192024" cy="6705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79775" y="2657855"/>
              <a:ext cx="192024" cy="6705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83635" y="2657855"/>
              <a:ext cx="153924" cy="6705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334511" y="2590799"/>
              <a:ext cx="264160" cy="208915"/>
            </a:xfrm>
            <a:custGeom>
              <a:avLst/>
              <a:gdLst/>
              <a:ahLst/>
              <a:cxnLst/>
              <a:rect l="l" t="t" r="r" b="b"/>
              <a:pathLst>
                <a:path w="264160" h="208914">
                  <a:moveTo>
                    <a:pt x="263652" y="208788"/>
                  </a:moveTo>
                  <a:lnTo>
                    <a:pt x="0" y="208788"/>
                  </a:lnTo>
                  <a:lnTo>
                    <a:pt x="0" y="0"/>
                  </a:lnTo>
                  <a:lnTo>
                    <a:pt x="263652" y="0"/>
                  </a:lnTo>
                  <a:lnTo>
                    <a:pt x="263652" y="208788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334511" y="2589276"/>
              <a:ext cx="265430" cy="212090"/>
            </a:xfrm>
            <a:custGeom>
              <a:avLst/>
              <a:gdLst/>
              <a:ahLst/>
              <a:cxnLst/>
              <a:rect l="l" t="t" r="r" b="b"/>
              <a:pathLst>
                <a:path w="265429" h="212089">
                  <a:moveTo>
                    <a:pt x="263652" y="211836"/>
                  </a:moveTo>
                  <a:lnTo>
                    <a:pt x="0" y="211836"/>
                  </a:lnTo>
                  <a:lnTo>
                    <a:pt x="0" y="0"/>
                  </a:lnTo>
                  <a:lnTo>
                    <a:pt x="263652" y="0"/>
                  </a:lnTo>
                  <a:lnTo>
                    <a:pt x="265176" y="1524"/>
                  </a:lnTo>
                  <a:lnTo>
                    <a:pt x="265176" y="3048"/>
                  </a:lnTo>
                  <a:lnTo>
                    <a:pt x="3048" y="3048"/>
                  </a:lnTo>
                  <a:lnTo>
                    <a:pt x="3048" y="208788"/>
                  </a:lnTo>
                  <a:lnTo>
                    <a:pt x="1524" y="208788"/>
                  </a:lnTo>
                  <a:lnTo>
                    <a:pt x="1524" y="210312"/>
                  </a:lnTo>
                  <a:lnTo>
                    <a:pt x="265176" y="210312"/>
                  </a:lnTo>
                  <a:lnTo>
                    <a:pt x="263652" y="211836"/>
                  </a:lnTo>
                  <a:close/>
                </a:path>
                <a:path w="265429" h="212089">
                  <a:moveTo>
                    <a:pt x="265176" y="210312"/>
                  </a:moveTo>
                  <a:lnTo>
                    <a:pt x="3048" y="210312"/>
                  </a:lnTo>
                  <a:lnTo>
                    <a:pt x="3048" y="208788"/>
                  </a:lnTo>
                  <a:lnTo>
                    <a:pt x="260604" y="208788"/>
                  </a:lnTo>
                  <a:lnTo>
                    <a:pt x="260604" y="3048"/>
                  </a:lnTo>
                  <a:lnTo>
                    <a:pt x="265176" y="3048"/>
                  </a:lnTo>
                  <a:lnTo>
                    <a:pt x="265176" y="210312"/>
                  </a:lnTo>
                  <a:close/>
                </a:path>
                <a:path w="265429" h="212089">
                  <a:moveTo>
                    <a:pt x="3048" y="210312"/>
                  </a:moveTo>
                  <a:lnTo>
                    <a:pt x="1524" y="210312"/>
                  </a:lnTo>
                  <a:lnTo>
                    <a:pt x="1524" y="208788"/>
                  </a:lnTo>
                  <a:lnTo>
                    <a:pt x="3048" y="208788"/>
                  </a:lnTo>
                  <a:lnTo>
                    <a:pt x="3048" y="2103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77183" y="2657856"/>
              <a:ext cx="181356" cy="3657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74135" y="2650235"/>
              <a:ext cx="187452" cy="6400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77183" y="2679191"/>
              <a:ext cx="187452" cy="73151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377171" y="2662427"/>
              <a:ext cx="187960" cy="119380"/>
            </a:xfrm>
            <a:custGeom>
              <a:avLst/>
              <a:gdLst/>
              <a:ahLst/>
              <a:cxnLst/>
              <a:rect l="l" t="t" r="r" b="b"/>
              <a:pathLst>
                <a:path w="187960" h="119380">
                  <a:moveTo>
                    <a:pt x="141744" y="10680"/>
                  </a:moveTo>
                  <a:lnTo>
                    <a:pt x="129552" y="0"/>
                  </a:lnTo>
                  <a:lnTo>
                    <a:pt x="83820" y="50292"/>
                  </a:lnTo>
                  <a:lnTo>
                    <a:pt x="94500" y="60972"/>
                  </a:lnTo>
                  <a:lnTo>
                    <a:pt x="141744" y="10680"/>
                  </a:lnTo>
                  <a:close/>
                </a:path>
                <a:path w="187960" h="119380">
                  <a:moveTo>
                    <a:pt x="187452" y="82308"/>
                  </a:moveTo>
                  <a:lnTo>
                    <a:pt x="181356" y="67068"/>
                  </a:lnTo>
                  <a:lnTo>
                    <a:pt x="164592" y="74688"/>
                  </a:lnTo>
                  <a:lnTo>
                    <a:pt x="149352" y="79260"/>
                  </a:lnTo>
                  <a:lnTo>
                    <a:pt x="134112" y="82308"/>
                  </a:lnTo>
                  <a:lnTo>
                    <a:pt x="125222" y="82308"/>
                  </a:lnTo>
                  <a:lnTo>
                    <a:pt x="138684" y="67056"/>
                  </a:lnTo>
                  <a:lnTo>
                    <a:pt x="128028" y="57924"/>
                  </a:lnTo>
                  <a:lnTo>
                    <a:pt x="109283" y="77876"/>
                  </a:lnTo>
                  <a:lnTo>
                    <a:pt x="105156" y="76212"/>
                  </a:lnTo>
                  <a:lnTo>
                    <a:pt x="88392" y="64020"/>
                  </a:lnTo>
                  <a:lnTo>
                    <a:pt x="81216" y="59448"/>
                  </a:lnTo>
                  <a:lnTo>
                    <a:pt x="71628" y="53352"/>
                  </a:lnTo>
                  <a:lnTo>
                    <a:pt x="54864" y="45732"/>
                  </a:lnTo>
                  <a:lnTo>
                    <a:pt x="53340" y="45732"/>
                  </a:lnTo>
                  <a:lnTo>
                    <a:pt x="39624" y="44208"/>
                  </a:lnTo>
                  <a:lnTo>
                    <a:pt x="36576" y="45732"/>
                  </a:lnTo>
                  <a:lnTo>
                    <a:pt x="24384" y="48780"/>
                  </a:lnTo>
                  <a:lnTo>
                    <a:pt x="22860" y="48780"/>
                  </a:lnTo>
                  <a:lnTo>
                    <a:pt x="12192" y="53352"/>
                  </a:lnTo>
                  <a:lnTo>
                    <a:pt x="10668" y="54876"/>
                  </a:lnTo>
                  <a:lnTo>
                    <a:pt x="0" y="60972"/>
                  </a:lnTo>
                  <a:lnTo>
                    <a:pt x="7620" y="74688"/>
                  </a:lnTo>
                  <a:lnTo>
                    <a:pt x="18288" y="67068"/>
                  </a:lnTo>
                  <a:lnTo>
                    <a:pt x="28956" y="62496"/>
                  </a:lnTo>
                  <a:lnTo>
                    <a:pt x="39624" y="59448"/>
                  </a:lnTo>
                  <a:lnTo>
                    <a:pt x="50292" y="60972"/>
                  </a:lnTo>
                  <a:lnTo>
                    <a:pt x="64008" y="65544"/>
                  </a:lnTo>
                  <a:lnTo>
                    <a:pt x="80772" y="77736"/>
                  </a:lnTo>
                  <a:lnTo>
                    <a:pt x="97536" y="88404"/>
                  </a:lnTo>
                  <a:lnTo>
                    <a:pt x="98488" y="89369"/>
                  </a:lnTo>
                  <a:lnTo>
                    <a:pt x="80784" y="108216"/>
                  </a:lnTo>
                  <a:lnTo>
                    <a:pt x="92976" y="118872"/>
                  </a:lnTo>
                  <a:lnTo>
                    <a:pt x="113779" y="95288"/>
                  </a:lnTo>
                  <a:lnTo>
                    <a:pt x="115824" y="96024"/>
                  </a:lnTo>
                  <a:lnTo>
                    <a:pt x="117348" y="96024"/>
                  </a:lnTo>
                  <a:lnTo>
                    <a:pt x="134112" y="97548"/>
                  </a:lnTo>
                  <a:lnTo>
                    <a:pt x="135636" y="97548"/>
                  </a:lnTo>
                  <a:lnTo>
                    <a:pt x="152400" y="94500"/>
                  </a:lnTo>
                  <a:lnTo>
                    <a:pt x="153924" y="94500"/>
                  </a:lnTo>
                  <a:lnTo>
                    <a:pt x="187452" y="8230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90543" y="2651759"/>
              <a:ext cx="152400" cy="67056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2121407" y="2616381"/>
            <a:ext cx="20320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750" b="1" spc="-25" dirty="0">
                <a:latin typeface="Times New Roman"/>
                <a:cs typeface="Times New Roman"/>
              </a:rPr>
              <a:t>IF</a:t>
            </a:r>
            <a:r>
              <a:rPr sz="750" b="1" spc="-37" baseline="-11111" dirty="0">
                <a:latin typeface="Times New Roman"/>
                <a:cs typeface="Times New Roman"/>
              </a:rPr>
              <a:t>2</a:t>
            </a:r>
            <a:endParaRPr sz="750" baseline="-11111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510788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201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241540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202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192015" y="1714185"/>
            <a:ext cx="3090545" cy="393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function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radar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receiver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amplify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echoes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radar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transmission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filter </a:t>
            </a:r>
            <a:r>
              <a:rPr sz="800" dirty="0">
                <a:latin typeface="Calibri"/>
                <a:cs typeface="Calibri"/>
              </a:rPr>
              <a:t>them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manner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that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will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provide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10" dirty="0">
                <a:latin typeface="Calibri"/>
                <a:cs typeface="Calibri"/>
              </a:rPr>
              <a:t> maximum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discrimination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between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desired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echoes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undesired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interference.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192015" y="2204950"/>
            <a:ext cx="138938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dirty="0">
                <a:latin typeface="Calibri"/>
                <a:cs typeface="Calibri"/>
              </a:rPr>
              <a:t>The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interference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comprises: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213859" y="257860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21335" y="30480"/>
                </a:moveTo>
                <a:lnTo>
                  <a:pt x="9143" y="30480"/>
                </a:lnTo>
                <a:lnTo>
                  <a:pt x="6095" y="27432"/>
                </a:lnTo>
                <a:lnTo>
                  <a:pt x="4571" y="27432"/>
                </a:lnTo>
                <a:lnTo>
                  <a:pt x="1523" y="24384"/>
                </a:lnTo>
                <a:lnTo>
                  <a:pt x="1523" y="21336"/>
                </a:lnTo>
                <a:lnTo>
                  <a:pt x="0" y="19812"/>
                </a:lnTo>
                <a:lnTo>
                  <a:pt x="0" y="12192"/>
                </a:lnTo>
                <a:lnTo>
                  <a:pt x="1523" y="10668"/>
                </a:lnTo>
                <a:lnTo>
                  <a:pt x="1523" y="7620"/>
                </a:lnTo>
                <a:lnTo>
                  <a:pt x="6095" y="3048"/>
                </a:lnTo>
                <a:lnTo>
                  <a:pt x="7619" y="3048"/>
                </a:lnTo>
                <a:lnTo>
                  <a:pt x="9143" y="1524"/>
                </a:lnTo>
                <a:lnTo>
                  <a:pt x="10667" y="1524"/>
                </a:lnTo>
                <a:lnTo>
                  <a:pt x="12191" y="0"/>
                </a:lnTo>
                <a:lnTo>
                  <a:pt x="16763" y="0"/>
                </a:lnTo>
                <a:lnTo>
                  <a:pt x="18287" y="1524"/>
                </a:lnTo>
                <a:lnTo>
                  <a:pt x="21335" y="1524"/>
                </a:lnTo>
                <a:lnTo>
                  <a:pt x="22859" y="3048"/>
                </a:lnTo>
                <a:lnTo>
                  <a:pt x="24383" y="3048"/>
                </a:lnTo>
                <a:lnTo>
                  <a:pt x="28955" y="7620"/>
                </a:lnTo>
                <a:lnTo>
                  <a:pt x="28955" y="10668"/>
                </a:lnTo>
                <a:lnTo>
                  <a:pt x="30479" y="12192"/>
                </a:lnTo>
                <a:lnTo>
                  <a:pt x="30479" y="19812"/>
                </a:lnTo>
                <a:lnTo>
                  <a:pt x="28955" y="21336"/>
                </a:lnTo>
                <a:lnTo>
                  <a:pt x="28955" y="24384"/>
                </a:lnTo>
                <a:lnTo>
                  <a:pt x="25907" y="27432"/>
                </a:lnTo>
                <a:lnTo>
                  <a:pt x="24383" y="27432"/>
                </a:lnTo>
                <a:lnTo>
                  <a:pt x="21335" y="30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213859" y="270052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21335" y="30480"/>
                </a:moveTo>
                <a:lnTo>
                  <a:pt x="9143" y="30480"/>
                </a:lnTo>
                <a:lnTo>
                  <a:pt x="6095" y="27432"/>
                </a:lnTo>
                <a:lnTo>
                  <a:pt x="4571" y="27432"/>
                </a:lnTo>
                <a:lnTo>
                  <a:pt x="1523" y="24384"/>
                </a:lnTo>
                <a:lnTo>
                  <a:pt x="1523" y="21336"/>
                </a:lnTo>
                <a:lnTo>
                  <a:pt x="0" y="19812"/>
                </a:lnTo>
                <a:lnTo>
                  <a:pt x="0" y="12192"/>
                </a:lnTo>
                <a:lnTo>
                  <a:pt x="1523" y="10668"/>
                </a:lnTo>
                <a:lnTo>
                  <a:pt x="1523" y="7620"/>
                </a:lnTo>
                <a:lnTo>
                  <a:pt x="6095" y="3048"/>
                </a:lnTo>
                <a:lnTo>
                  <a:pt x="7619" y="3048"/>
                </a:lnTo>
                <a:lnTo>
                  <a:pt x="9143" y="1524"/>
                </a:lnTo>
                <a:lnTo>
                  <a:pt x="10667" y="1524"/>
                </a:lnTo>
                <a:lnTo>
                  <a:pt x="12191" y="0"/>
                </a:lnTo>
                <a:lnTo>
                  <a:pt x="16763" y="0"/>
                </a:lnTo>
                <a:lnTo>
                  <a:pt x="18287" y="1524"/>
                </a:lnTo>
                <a:lnTo>
                  <a:pt x="21335" y="1524"/>
                </a:lnTo>
                <a:lnTo>
                  <a:pt x="22859" y="3048"/>
                </a:lnTo>
                <a:lnTo>
                  <a:pt x="24383" y="3048"/>
                </a:lnTo>
                <a:lnTo>
                  <a:pt x="28955" y="7620"/>
                </a:lnTo>
                <a:lnTo>
                  <a:pt x="28955" y="9144"/>
                </a:lnTo>
                <a:lnTo>
                  <a:pt x="30479" y="12192"/>
                </a:lnTo>
                <a:lnTo>
                  <a:pt x="30479" y="19812"/>
                </a:lnTo>
                <a:lnTo>
                  <a:pt x="28955" y="21336"/>
                </a:lnTo>
                <a:lnTo>
                  <a:pt x="28955" y="24384"/>
                </a:lnTo>
                <a:lnTo>
                  <a:pt x="27431" y="25908"/>
                </a:lnTo>
                <a:lnTo>
                  <a:pt x="25907" y="25908"/>
                </a:lnTo>
                <a:lnTo>
                  <a:pt x="21335" y="30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213859" y="282244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21335" y="30480"/>
                </a:moveTo>
                <a:lnTo>
                  <a:pt x="9143" y="30480"/>
                </a:lnTo>
                <a:lnTo>
                  <a:pt x="4571" y="25908"/>
                </a:lnTo>
                <a:lnTo>
                  <a:pt x="3047" y="25908"/>
                </a:lnTo>
                <a:lnTo>
                  <a:pt x="1523" y="24384"/>
                </a:lnTo>
                <a:lnTo>
                  <a:pt x="1523" y="21336"/>
                </a:lnTo>
                <a:lnTo>
                  <a:pt x="0" y="19812"/>
                </a:lnTo>
                <a:lnTo>
                  <a:pt x="0" y="12192"/>
                </a:lnTo>
                <a:lnTo>
                  <a:pt x="1523" y="9144"/>
                </a:lnTo>
                <a:lnTo>
                  <a:pt x="1523" y="7620"/>
                </a:lnTo>
                <a:lnTo>
                  <a:pt x="6095" y="3048"/>
                </a:lnTo>
                <a:lnTo>
                  <a:pt x="7619" y="3048"/>
                </a:lnTo>
                <a:lnTo>
                  <a:pt x="9143" y="1524"/>
                </a:lnTo>
                <a:lnTo>
                  <a:pt x="10667" y="1524"/>
                </a:lnTo>
                <a:lnTo>
                  <a:pt x="12191" y="0"/>
                </a:lnTo>
                <a:lnTo>
                  <a:pt x="16763" y="0"/>
                </a:lnTo>
                <a:lnTo>
                  <a:pt x="18287" y="1524"/>
                </a:lnTo>
                <a:lnTo>
                  <a:pt x="21335" y="1524"/>
                </a:lnTo>
                <a:lnTo>
                  <a:pt x="22859" y="3048"/>
                </a:lnTo>
                <a:lnTo>
                  <a:pt x="24383" y="3048"/>
                </a:lnTo>
                <a:lnTo>
                  <a:pt x="28955" y="7620"/>
                </a:lnTo>
                <a:lnTo>
                  <a:pt x="28955" y="9144"/>
                </a:lnTo>
                <a:lnTo>
                  <a:pt x="30479" y="12192"/>
                </a:lnTo>
                <a:lnTo>
                  <a:pt x="30479" y="19812"/>
                </a:lnTo>
                <a:lnTo>
                  <a:pt x="28955" y="21336"/>
                </a:lnTo>
                <a:lnTo>
                  <a:pt x="28955" y="22860"/>
                </a:lnTo>
                <a:lnTo>
                  <a:pt x="27431" y="25908"/>
                </a:lnTo>
                <a:lnTo>
                  <a:pt x="25907" y="25908"/>
                </a:lnTo>
                <a:lnTo>
                  <a:pt x="21335" y="30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213859" y="294436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21335" y="30480"/>
                </a:moveTo>
                <a:lnTo>
                  <a:pt x="9143" y="30480"/>
                </a:lnTo>
                <a:lnTo>
                  <a:pt x="4571" y="25908"/>
                </a:lnTo>
                <a:lnTo>
                  <a:pt x="3047" y="25908"/>
                </a:lnTo>
                <a:lnTo>
                  <a:pt x="1523" y="22860"/>
                </a:lnTo>
                <a:lnTo>
                  <a:pt x="1523" y="21336"/>
                </a:lnTo>
                <a:lnTo>
                  <a:pt x="0" y="19812"/>
                </a:lnTo>
                <a:lnTo>
                  <a:pt x="0" y="12192"/>
                </a:lnTo>
                <a:lnTo>
                  <a:pt x="1523" y="9144"/>
                </a:lnTo>
                <a:lnTo>
                  <a:pt x="1523" y="7620"/>
                </a:lnTo>
                <a:lnTo>
                  <a:pt x="6095" y="3048"/>
                </a:lnTo>
                <a:lnTo>
                  <a:pt x="7619" y="3048"/>
                </a:lnTo>
                <a:lnTo>
                  <a:pt x="9143" y="1524"/>
                </a:lnTo>
                <a:lnTo>
                  <a:pt x="10667" y="1524"/>
                </a:lnTo>
                <a:lnTo>
                  <a:pt x="12191" y="0"/>
                </a:lnTo>
                <a:lnTo>
                  <a:pt x="16763" y="0"/>
                </a:lnTo>
                <a:lnTo>
                  <a:pt x="18287" y="1524"/>
                </a:lnTo>
                <a:lnTo>
                  <a:pt x="21335" y="1524"/>
                </a:lnTo>
                <a:lnTo>
                  <a:pt x="22859" y="3048"/>
                </a:lnTo>
                <a:lnTo>
                  <a:pt x="24383" y="3048"/>
                </a:lnTo>
                <a:lnTo>
                  <a:pt x="28955" y="7620"/>
                </a:lnTo>
                <a:lnTo>
                  <a:pt x="28955" y="9144"/>
                </a:lnTo>
                <a:lnTo>
                  <a:pt x="30479" y="12192"/>
                </a:lnTo>
                <a:lnTo>
                  <a:pt x="30479" y="19812"/>
                </a:lnTo>
                <a:lnTo>
                  <a:pt x="28955" y="21336"/>
                </a:lnTo>
                <a:lnTo>
                  <a:pt x="28955" y="22860"/>
                </a:lnTo>
                <a:lnTo>
                  <a:pt x="27431" y="25908"/>
                </a:lnTo>
                <a:lnTo>
                  <a:pt x="25907" y="25908"/>
                </a:lnTo>
                <a:lnTo>
                  <a:pt x="21335" y="30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212335" y="307085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8288" y="27432"/>
                </a:moveTo>
                <a:lnTo>
                  <a:pt x="7620" y="27432"/>
                </a:lnTo>
                <a:lnTo>
                  <a:pt x="6096" y="25908"/>
                </a:lnTo>
                <a:lnTo>
                  <a:pt x="4572" y="25908"/>
                </a:lnTo>
                <a:lnTo>
                  <a:pt x="3048" y="24384"/>
                </a:lnTo>
                <a:lnTo>
                  <a:pt x="3048" y="22860"/>
                </a:lnTo>
                <a:lnTo>
                  <a:pt x="0" y="19812"/>
                </a:lnTo>
                <a:lnTo>
                  <a:pt x="0" y="9144"/>
                </a:lnTo>
                <a:lnTo>
                  <a:pt x="3048" y="6096"/>
                </a:lnTo>
                <a:lnTo>
                  <a:pt x="3048" y="4572"/>
                </a:lnTo>
                <a:lnTo>
                  <a:pt x="6096" y="1524"/>
                </a:lnTo>
                <a:lnTo>
                  <a:pt x="9144" y="1524"/>
                </a:lnTo>
                <a:lnTo>
                  <a:pt x="12192" y="0"/>
                </a:lnTo>
                <a:lnTo>
                  <a:pt x="15240" y="0"/>
                </a:lnTo>
                <a:lnTo>
                  <a:pt x="16764" y="1524"/>
                </a:lnTo>
                <a:lnTo>
                  <a:pt x="19812" y="1524"/>
                </a:lnTo>
                <a:lnTo>
                  <a:pt x="25908" y="7620"/>
                </a:lnTo>
                <a:lnTo>
                  <a:pt x="25908" y="9144"/>
                </a:lnTo>
                <a:lnTo>
                  <a:pt x="27432" y="10668"/>
                </a:lnTo>
                <a:lnTo>
                  <a:pt x="27432" y="18288"/>
                </a:lnTo>
                <a:lnTo>
                  <a:pt x="25908" y="19812"/>
                </a:lnTo>
                <a:lnTo>
                  <a:pt x="25908" y="21336"/>
                </a:lnTo>
                <a:lnTo>
                  <a:pt x="22860" y="24384"/>
                </a:lnTo>
                <a:lnTo>
                  <a:pt x="21336" y="24384"/>
                </a:lnTo>
                <a:lnTo>
                  <a:pt x="18288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213859" y="3188207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21335" y="30480"/>
                </a:moveTo>
                <a:lnTo>
                  <a:pt x="9143" y="30480"/>
                </a:lnTo>
                <a:lnTo>
                  <a:pt x="4571" y="25908"/>
                </a:lnTo>
                <a:lnTo>
                  <a:pt x="3047" y="25908"/>
                </a:lnTo>
                <a:lnTo>
                  <a:pt x="1523" y="24384"/>
                </a:lnTo>
                <a:lnTo>
                  <a:pt x="1523" y="21336"/>
                </a:lnTo>
                <a:lnTo>
                  <a:pt x="0" y="19812"/>
                </a:lnTo>
                <a:lnTo>
                  <a:pt x="0" y="12192"/>
                </a:lnTo>
                <a:lnTo>
                  <a:pt x="1523" y="9144"/>
                </a:lnTo>
                <a:lnTo>
                  <a:pt x="1523" y="7620"/>
                </a:lnTo>
                <a:lnTo>
                  <a:pt x="6095" y="3048"/>
                </a:lnTo>
                <a:lnTo>
                  <a:pt x="7619" y="3048"/>
                </a:lnTo>
                <a:lnTo>
                  <a:pt x="9143" y="1524"/>
                </a:lnTo>
                <a:lnTo>
                  <a:pt x="10667" y="1524"/>
                </a:lnTo>
                <a:lnTo>
                  <a:pt x="12191" y="0"/>
                </a:lnTo>
                <a:lnTo>
                  <a:pt x="16763" y="0"/>
                </a:lnTo>
                <a:lnTo>
                  <a:pt x="18287" y="1524"/>
                </a:lnTo>
                <a:lnTo>
                  <a:pt x="21335" y="1524"/>
                </a:lnTo>
                <a:lnTo>
                  <a:pt x="22859" y="3048"/>
                </a:lnTo>
                <a:lnTo>
                  <a:pt x="24383" y="3048"/>
                </a:lnTo>
                <a:lnTo>
                  <a:pt x="28955" y="7620"/>
                </a:lnTo>
                <a:lnTo>
                  <a:pt x="28955" y="9144"/>
                </a:lnTo>
                <a:lnTo>
                  <a:pt x="30479" y="12192"/>
                </a:lnTo>
                <a:lnTo>
                  <a:pt x="30479" y="19812"/>
                </a:lnTo>
                <a:lnTo>
                  <a:pt x="28955" y="21336"/>
                </a:lnTo>
                <a:lnTo>
                  <a:pt x="28955" y="22860"/>
                </a:lnTo>
                <a:lnTo>
                  <a:pt x="27431" y="25908"/>
                </a:lnTo>
                <a:lnTo>
                  <a:pt x="25907" y="25908"/>
                </a:lnTo>
                <a:lnTo>
                  <a:pt x="21335" y="30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4192015" y="2509713"/>
            <a:ext cx="311721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 marR="138938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Calibri"/>
                <a:cs typeface="Calibri"/>
              </a:rPr>
              <a:t>Energy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received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from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galactic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sources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Energy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received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from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neighboring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radars</a:t>
            </a:r>
            <a:endParaRPr sz="800">
              <a:latin typeface="Calibri"/>
              <a:cs typeface="Calibri"/>
            </a:endParaRPr>
          </a:p>
          <a:p>
            <a:pPr marL="60960" marR="664845">
              <a:lnSpc>
                <a:spcPct val="100000"/>
              </a:lnSpc>
            </a:pPr>
            <a:r>
              <a:rPr sz="800" spc="-10" dirty="0">
                <a:latin typeface="Calibri"/>
                <a:cs typeface="Calibri"/>
              </a:rPr>
              <a:t>Energy received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from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neighboring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communication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systems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Energy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received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from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possibly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jammers</a:t>
            </a:r>
            <a:endParaRPr sz="800">
              <a:latin typeface="Calibri"/>
              <a:cs typeface="Calibri"/>
            </a:endParaRPr>
          </a:p>
          <a:p>
            <a:pPr marL="57785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Noise</a:t>
            </a:r>
            <a:r>
              <a:rPr sz="800" spc="-4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generated</a:t>
            </a:r>
            <a:r>
              <a:rPr sz="800" dirty="0">
                <a:latin typeface="Calibri"/>
                <a:cs typeface="Calibri"/>
              </a:rPr>
              <a:t> in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radar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receiver</a:t>
            </a:r>
            <a:endParaRPr sz="800">
              <a:latin typeface="Calibri"/>
              <a:cs typeface="Calibri"/>
            </a:endParaRPr>
          </a:p>
          <a:p>
            <a:pPr marL="12700" marR="5080" indent="48260" algn="just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portion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2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radar's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own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radiated</a:t>
            </a:r>
            <a:r>
              <a:rPr sz="800" spc="17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energy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that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19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scattered</a:t>
            </a:r>
            <a:r>
              <a:rPr sz="800" spc="18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by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undesired</a:t>
            </a:r>
            <a:r>
              <a:rPr sz="800" spc="165" dirty="0">
                <a:latin typeface="Calibri"/>
                <a:cs typeface="Calibri"/>
              </a:rPr>
              <a:t>  </a:t>
            </a:r>
            <a:r>
              <a:rPr sz="800" dirty="0">
                <a:latin typeface="Calibri"/>
                <a:cs typeface="Calibri"/>
              </a:rPr>
              <a:t>targets</a:t>
            </a:r>
            <a:r>
              <a:rPr sz="800" spc="175" dirty="0">
                <a:latin typeface="Calibri"/>
                <a:cs typeface="Calibri"/>
              </a:rPr>
              <a:t>  </a:t>
            </a:r>
            <a:r>
              <a:rPr sz="800" dirty="0">
                <a:latin typeface="Calibri"/>
                <a:cs typeface="Calibri"/>
              </a:rPr>
              <a:t>(such</a:t>
            </a:r>
            <a:r>
              <a:rPr sz="800" spc="170" dirty="0">
                <a:latin typeface="Calibri"/>
                <a:cs typeface="Calibri"/>
              </a:rPr>
              <a:t>  </a:t>
            </a:r>
            <a:r>
              <a:rPr sz="800" dirty="0">
                <a:latin typeface="Calibri"/>
                <a:cs typeface="Calibri"/>
              </a:rPr>
              <a:t>as</a:t>
            </a:r>
            <a:r>
              <a:rPr sz="800" spc="175" dirty="0">
                <a:latin typeface="Calibri"/>
                <a:cs typeface="Calibri"/>
              </a:rPr>
              <a:t>  </a:t>
            </a:r>
            <a:r>
              <a:rPr sz="800" dirty="0">
                <a:latin typeface="Calibri"/>
                <a:cs typeface="Calibri"/>
              </a:rPr>
              <a:t>rain,</a:t>
            </a:r>
            <a:r>
              <a:rPr sz="800" spc="170" dirty="0">
                <a:latin typeface="Calibri"/>
                <a:cs typeface="Calibri"/>
              </a:rPr>
              <a:t>  </a:t>
            </a:r>
            <a:r>
              <a:rPr sz="800" dirty="0">
                <a:latin typeface="Calibri"/>
                <a:cs typeface="Calibri"/>
              </a:rPr>
              <a:t>snow,</a:t>
            </a:r>
            <a:r>
              <a:rPr sz="800" spc="165" dirty="0">
                <a:latin typeface="Calibri"/>
                <a:cs typeface="Calibri"/>
              </a:rPr>
              <a:t>  </a:t>
            </a:r>
            <a:r>
              <a:rPr sz="800" dirty="0">
                <a:latin typeface="Calibri"/>
                <a:cs typeface="Calibri"/>
              </a:rPr>
              <a:t>birds,</a:t>
            </a:r>
            <a:r>
              <a:rPr sz="800" spc="170" dirty="0">
                <a:latin typeface="Calibri"/>
                <a:cs typeface="Calibri"/>
              </a:rPr>
              <a:t> 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75" dirty="0">
                <a:latin typeface="Calibri"/>
                <a:cs typeface="Calibri"/>
              </a:rPr>
              <a:t>  </a:t>
            </a:r>
            <a:r>
              <a:rPr sz="800" spc="-10" dirty="0">
                <a:latin typeface="Calibri"/>
                <a:cs typeface="Calibri"/>
              </a:rPr>
              <a:t>atmospheric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perturbations)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002784" y="1423138"/>
            <a:ext cx="912494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10" dirty="0">
                <a:latin typeface="Calibri"/>
                <a:cs typeface="Calibri"/>
              </a:rPr>
              <a:t>Receiver</a:t>
            </a:r>
            <a:r>
              <a:rPr sz="950" b="1" spc="-30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Function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73100" y="6514785"/>
            <a:ext cx="22567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Calibri"/>
                <a:cs typeface="Calibri"/>
              </a:rPr>
              <a:t>In airborne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30" dirty="0">
                <a:latin typeface="Calibri"/>
                <a:cs typeface="Calibri"/>
              </a:rPr>
              <a:t>radars</a:t>
            </a:r>
            <a:r>
              <a:rPr sz="800" b="1" spc="-10" dirty="0">
                <a:latin typeface="Calibri"/>
                <a:cs typeface="Calibri"/>
              </a:rPr>
              <a:t> are </a:t>
            </a:r>
            <a:r>
              <a:rPr sz="800" b="1" dirty="0">
                <a:latin typeface="Calibri"/>
                <a:cs typeface="Calibri"/>
              </a:rPr>
              <a:t>used</a:t>
            </a:r>
            <a:r>
              <a:rPr sz="800" b="1" spc="15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for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20" dirty="0">
                <a:latin typeface="Calibri"/>
                <a:cs typeface="Calibri"/>
              </a:rPr>
              <a:t>altimeters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or</a:t>
            </a:r>
            <a:r>
              <a:rPr sz="800" b="1" spc="-3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mapping: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27532" y="6830567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1336" y="32004"/>
                </a:moveTo>
                <a:lnTo>
                  <a:pt x="9144" y="32004"/>
                </a:lnTo>
                <a:lnTo>
                  <a:pt x="1524" y="24384"/>
                </a:lnTo>
                <a:lnTo>
                  <a:pt x="1524" y="22860"/>
                </a:lnTo>
                <a:lnTo>
                  <a:pt x="0" y="21336"/>
                </a:lnTo>
                <a:lnTo>
                  <a:pt x="0" y="12192"/>
                </a:lnTo>
                <a:lnTo>
                  <a:pt x="1524" y="10668"/>
                </a:lnTo>
                <a:lnTo>
                  <a:pt x="1524" y="7620"/>
                </a:lnTo>
                <a:lnTo>
                  <a:pt x="6096" y="3048"/>
                </a:lnTo>
                <a:lnTo>
                  <a:pt x="7620" y="3048"/>
                </a:lnTo>
                <a:lnTo>
                  <a:pt x="9144" y="1524"/>
                </a:lnTo>
                <a:lnTo>
                  <a:pt x="10668" y="1524"/>
                </a:lnTo>
                <a:lnTo>
                  <a:pt x="13716" y="0"/>
                </a:lnTo>
                <a:lnTo>
                  <a:pt x="18288" y="0"/>
                </a:lnTo>
                <a:lnTo>
                  <a:pt x="19812" y="1524"/>
                </a:lnTo>
                <a:lnTo>
                  <a:pt x="21336" y="1524"/>
                </a:lnTo>
                <a:lnTo>
                  <a:pt x="24384" y="3048"/>
                </a:lnTo>
                <a:lnTo>
                  <a:pt x="25908" y="3048"/>
                </a:lnTo>
                <a:lnTo>
                  <a:pt x="28956" y="6096"/>
                </a:lnTo>
                <a:lnTo>
                  <a:pt x="28956" y="7620"/>
                </a:lnTo>
                <a:lnTo>
                  <a:pt x="30480" y="10668"/>
                </a:lnTo>
                <a:lnTo>
                  <a:pt x="30480" y="12192"/>
                </a:lnTo>
                <a:lnTo>
                  <a:pt x="32004" y="13716"/>
                </a:lnTo>
                <a:lnTo>
                  <a:pt x="32004" y="18288"/>
                </a:lnTo>
                <a:lnTo>
                  <a:pt x="30480" y="21336"/>
                </a:lnTo>
                <a:lnTo>
                  <a:pt x="30480" y="22860"/>
                </a:lnTo>
                <a:lnTo>
                  <a:pt x="28956" y="24384"/>
                </a:lnTo>
                <a:lnTo>
                  <a:pt x="28956" y="25908"/>
                </a:lnTo>
                <a:lnTo>
                  <a:pt x="24384" y="30480"/>
                </a:lnTo>
                <a:lnTo>
                  <a:pt x="21336" y="32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939800" y="6764721"/>
            <a:ext cx="11639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latin typeface="Calibri"/>
                <a:cs typeface="Calibri"/>
              </a:rPr>
              <a:t>Ground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 the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desired target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27532" y="7080503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1336" y="32004"/>
                </a:moveTo>
                <a:lnTo>
                  <a:pt x="9144" y="32004"/>
                </a:lnTo>
                <a:lnTo>
                  <a:pt x="1524" y="24384"/>
                </a:lnTo>
                <a:lnTo>
                  <a:pt x="1524" y="22860"/>
                </a:lnTo>
                <a:lnTo>
                  <a:pt x="0" y="21336"/>
                </a:lnTo>
                <a:lnTo>
                  <a:pt x="0" y="12192"/>
                </a:lnTo>
                <a:lnTo>
                  <a:pt x="1524" y="10668"/>
                </a:lnTo>
                <a:lnTo>
                  <a:pt x="1524" y="7620"/>
                </a:lnTo>
                <a:lnTo>
                  <a:pt x="6096" y="3048"/>
                </a:lnTo>
                <a:lnTo>
                  <a:pt x="7620" y="3048"/>
                </a:lnTo>
                <a:lnTo>
                  <a:pt x="9144" y="1524"/>
                </a:lnTo>
                <a:lnTo>
                  <a:pt x="10668" y="1524"/>
                </a:lnTo>
                <a:lnTo>
                  <a:pt x="13716" y="0"/>
                </a:lnTo>
                <a:lnTo>
                  <a:pt x="18288" y="0"/>
                </a:lnTo>
                <a:lnTo>
                  <a:pt x="19812" y="1524"/>
                </a:lnTo>
                <a:lnTo>
                  <a:pt x="21336" y="1524"/>
                </a:lnTo>
                <a:lnTo>
                  <a:pt x="24384" y="3048"/>
                </a:lnTo>
                <a:lnTo>
                  <a:pt x="25908" y="3048"/>
                </a:lnTo>
                <a:lnTo>
                  <a:pt x="28956" y="6096"/>
                </a:lnTo>
                <a:lnTo>
                  <a:pt x="28956" y="7620"/>
                </a:lnTo>
                <a:lnTo>
                  <a:pt x="30480" y="10668"/>
                </a:lnTo>
                <a:lnTo>
                  <a:pt x="30480" y="12192"/>
                </a:lnTo>
                <a:lnTo>
                  <a:pt x="32004" y="13716"/>
                </a:lnTo>
                <a:lnTo>
                  <a:pt x="32004" y="18288"/>
                </a:lnTo>
                <a:lnTo>
                  <a:pt x="30480" y="21336"/>
                </a:lnTo>
                <a:lnTo>
                  <a:pt x="30480" y="22860"/>
                </a:lnTo>
                <a:lnTo>
                  <a:pt x="28956" y="24384"/>
                </a:lnTo>
                <a:lnTo>
                  <a:pt x="28956" y="25908"/>
                </a:lnTo>
                <a:lnTo>
                  <a:pt x="24384" y="30480"/>
                </a:lnTo>
                <a:lnTo>
                  <a:pt x="21336" y="32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939800" y="7014657"/>
            <a:ext cx="14598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Other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aircraft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are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undesired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targets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858012" y="7708392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1335" y="32004"/>
                </a:moveTo>
                <a:lnTo>
                  <a:pt x="12191" y="32004"/>
                </a:lnTo>
                <a:lnTo>
                  <a:pt x="10667" y="30480"/>
                </a:lnTo>
                <a:lnTo>
                  <a:pt x="9143" y="30480"/>
                </a:lnTo>
                <a:lnTo>
                  <a:pt x="6095" y="28956"/>
                </a:lnTo>
                <a:lnTo>
                  <a:pt x="4571" y="27432"/>
                </a:lnTo>
                <a:lnTo>
                  <a:pt x="4571" y="25908"/>
                </a:lnTo>
                <a:lnTo>
                  <a:pt x="1523" y="22860"/>
                </a:lnTo>
                <a:lnTo>
                  <a:pt x="1523" y="21336"/>
                </a:lnTo>
                <a:lnTo>
                  <a:pt x="0" y="18288"/>
                </a:lnTo>
                <a:lnTo>
                  <a:pt x="0" y="13716"/>
                </a:lnTo>
                <a:lnTo>
                  <a:pt x="1523" y="12192"/>
                </a:lnTo>
                <a:lnTo>
                  <a:pt x="1523" y="10668"/>
                </a:lnTo>
                <a:lnTo>
                  <a:pt x="3047" y="7620"/>
                </a:lnTo>
                <a:lnTo>
                  <a:pt x="4571" y="6096"/>
                </a:lnTo>
                <a:lnTo>
                  <a:pt x="4571" y="4572"/>
                </a:lnTo>
                <a:lnTo>
                  <a:pt x="6095" y="3048"/>
                </a:lnTo>
                <a:lnTo>
                  <a:pt x="9143" y="3048"/>
                </a:lnTo>
                <a:lnTo>
                  <a:pt x="10667" y="1524"/>
                </a:lnTo>
                <a:lnTo>
                  <a:pt x="12191" y="1524"/>
                </a:lnTo>
                <a:lnTo>
                  <a:pt x="15239" y="0"/>
                </a:lnTo>
                <a:lnTo>
                  <a:pt x="18287" y="0"/>
                </a:lnTo>
                <a:lnTo>
                  <a:pt x="21335" y="1524"/>
                </a:lnTo>
                <a:lnTo>
                  <a:pt x="22859" y="1524"/>
                </a:lnTo>
                <a:lnTo>
                  <a:pt x="24383" y="3048"/>
                </a:lnTo>
                <a:lnTo>
                  <a:pt x="25907" y="3048"/>
                </a:lnTo>
                <a:lnTo>
                  <a:pt x="30479" y="7620"/>
                </a:lnTo>
                <a:lnTo>
                  <a:pt x="32003" y="10668"/>
                </a:lnTo>
                <a:lnTo>
                  <a:pt x="32003" y="22860"/>
                </a:lnTo>
                <a:lnTo>
                  <a:pt x="24383" y="30480"/>
                </a:lnTo>
                <a:lnTo>
                  <a:pt x="22859" y="30480"/>
                </a:lnTo>
                <a:lnTo>
                  <a:pt x="21335" y="32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58012" y="783031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1335" y="32004"/>
                </a:moveTo>
                <a:lnTo>
                  <a:pt x="12191" y="32004"/>
                </a:lnTo>
                <a:lnTo>
                  <a:pt x="10667" y="30480"/>
                </a:lnTo>
                <a:lnTo>
                  <a:pt x="9143" y="30480"/>
                </a:lnTo>
                <a:lnTo>
                  <a:pt x="6095" y="28956"/>
                </a:lnTo>
                <a:lnTo>
                  <a:pt x="4571" y="27432"/>
                </a:lnTo>
                <a:lnTo>
                  <a:pt x="4571" y="25908"/>
                </a:lnTo>
                <a:lnTo>
                  <a:pt x="1523" y="22860"/>
                </a:lnTo>
                <a:lnTo>
                  <a:pt x="1523" y="21336"/>
                </a:lnTo>
                <a:lnTo>
                  <a:pt x="0" y="18288"/>
                </a:lnTo>
                <a:lnTo>
                  <a:pt x="0" y="13716"/>
                </a:lnTo>
                <a:lnTo>
                  <a:pt x="1523" y="12192"/>
                </a:lnTo>
                <a:lnTo>
                  <a:pt x="1523" y="10668"/>
                </a:lnTo>
                <a:lnTo>
                  <a:pt x="3047" y="7620"/>
                </a:lnTo>
                <a:lnTo>
                  <a:pt x="4571" y="6096"/>
                </a:lnTo>
                <a:lnTo>
                  <a:pt x="4571" y="4572"/>
                </a:lnTo>
                <a:lnTo>
                  <a:pt x="6095" y="3048"/>
                </a:lnTo>
                <a:lnTo>
                  <a:pt x="9143" y="3048"/>
                </a:lnTo>
                <a:lnTo>
                  <a:pt x="10667" y="1524"/>
                </a:lnTo>
                <a:lnTo>
                  <a:pt x="12191" y="1524"/>
                </a:lnTo>
                <a:lnTo>
                  <a:pt x="15239" y="0"/>
                </a:lnTo>
                <a:lnTo>
                  <a:pt x="18287" y="0"/>
                </a:lnTo>
                <a:lnTo>
                  <a:pt x="21335" y="1524"/>
                </a:lnTo>
                <a:lnTo>
                  <a:pt x="22859" y="1524"/>
                </a:lnTo>
                <a:lnTo>
                  <a:pt x="24383" y="3048"/>
                </a:lnTo>
                <a:lnTo>
                  <a:pt x="25907" y="3048"/>
                </a:lnTo>
                <a:lnTo>
                  <a:pt x="30479" y="7620"/>
                </a:lnTo>
                <a:lnTo>
                  <a:pt x="32003" y="10668"/>
                </a:lnTo>
                <a:lnTo>
                  <a:pt x="32003" y="22860"/>
                </a:lnTo>
                <a:lnTo>
                  <a:pt x="24383" y="30480"/>
                </a:lnTo>
                <a:lnTo>
                  <a:pt x="22859" y="30480"/>
                </a:lnTo>
                <a:lnTo>
                  <a:pt x="21335" y="32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58012" y="7952231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4" h="32384">
                <a:moveTo>
                  <a:pt x="21335" y="32004"/>
                </a:moveTo>
                <a:lnTo>
                  <a:pt x="12191" y="32004"/>
                </a:lnTo>
                <a:lnTo>
                  <a:pt x="10667" y="30480"/>
                </a:lnTo>
                <a:lnTo>
                  <a:pt x="9143" y="30480"/>
                </a:lnTo>
                <a:lnTo>
                  <a:pt x="6095" y="28956"/>
                </a:lnTo>
                <a:lnTo>
                  <a:pt x="4571" y="27432"/>
                </a:lnTo>
                <a:lnTo>
                  <a:pt x="4571" y="25908"/>
                </a:lnTo>
                <a:lnTo>
                  <a:pt x="1523" y="22860"/>
                </a:lnTo>
                <a:lnTo>
                  <a:pt x="1523" y="21336"/>
                </a:lnTo>
                <a:lnTo>
                  <a:pt x="0" y="18288"/>
                </a:lnTo>
                <a:lnTo>
                  <a:pt x="0" y="13716"/>
                </a:lnTo>
                <a:lnTo>
                  <a:pt x="1523" y="12192"/>
                </a:lnTo>
                <a:lnTo>
                  <a:pt x="1523" y="10668"/>
                </a:lnTo>
                <a:lnTo>
                  <a:pt x="3047" y="7620"/>
                </a:lnTo>
                <a:lnTo>
                  <a:pt x="4571" y="6096"/>
                </a:lnTo>
                <a:lnTo>
                  <a:pt x="4571" y="4572"/>
                </a:lnTo>
                <a:lnTo>
                  <a:pt x="6095" y="3048"/>
                </a:lnTo>
                <a:lnTo>
                  <a:pt x="9143" y="3048"/>
                </a:lnTo>
                <a:lnTo>
                  <a:pt x="10667" y="1524"/>
                </a:lnTo>
                <a:lnTo>
                  <a:pt x="12191" y="1524"/>
                </a:lnTo>
                <a:lnTo>
                  <a:pt x="15239" y="0"/>
                </a:lnTo>
                <a:lnTo>
                  <a:pt x="18287" y="0"/>
                </a:lnTo>
                <a:lnTo>
                  <a:pt x="21335" y="1524"/>
                </a:lnTo>
                <a:lnTo>
                  <a:pt x="22859" y="1524"/>
                </a:lnTo>
                <a:lnTo>
                  <a:pt x="24383" y="3048"/>
                </a:lnTo>
                <a:lnTo>
                  <a:pt x="25907" y="3048"/>
                </a:lnTo>
                <a:lnTo>
                  <a:pt x="30479" y="7620"/>
                </a:lnTo>
                <a:lnTo>
                  <a:pt x="32003" y="10668"/>
                </a:lnTo>
                <a:lnTo>
                  <a:pt x="32003" y="22860"/>
                </a:lnTo>
                <a:lnTo>
                  <a:pt x="24383" y="30480"/>
                </a:lnTo>
                <a:lnTo>
                  <a:pt x="22859" y="30480"/>
                </a:lnTo>
                <a:lnTo>
                  <a:pt x="21335" y="32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653287" y="7520625"/>
            <a:ext cx="22155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Calibri"/>
                <a:cs typeface="Calibri"/>
              </a:rPr>
              <a:t>More </a:t>
            </a:r>
            <a:r>
              <a:rPr sz="800" b="1" spc="-25" dirty="0">
                <a:latin typeface="Calibri"/>
                <a:cs typeface="Calibri"/>
              </a:rPr>
              <a:t>commonly,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spc="-25" dirty="0">
                <a:latin typeface="Calibri"/>
                <a:cs typeface="Calibri"/>
              </a:rPr>
              <a:t>radars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are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intended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for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detection</a:t>
            </a:r>
            <a:r>
              <a:rPr sz="800" b="1" spc="-35" dirty="0">
                <a:latin typeface="Calibri"/>
                <a:cs typeface="Calibri"/>
              </a:rPr>
              <a:t> </a:t>
            </a:r>
            <a:r>
              <a:rPr sz="800" b="1" spc="-25" dirty="0">
                <a:latin typeface="Calibri"/>
                <a:cs typeface="Calibri"/>
              </a:rPr>
              <a:t>of</a:t>
            </a:r>
            <a:endParaRPr sz="800">
              <a:latin typeface="Calibri"/>
              <a:cs typeface="Calibri"/>
            </a:endParaRPr>
          </a:p>
          <a:p>
            <a:pPr marL="329565" marR="1579880">
              <a:lnSpc>
                <a:spcPct val="100000"/>
              </a:lnSpc>
            </a:pPr>
            <a:r>
              <a:rPr sz="800" spc="-25" dirty="0">
                <a:latin typeface="Calibri"/>
                <a:cs typeface="Calibri"/>
              </a:rPr>
              <a:t>Aircraft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Ships</a:t>
            </a:r>
            <a:endParaRPr sz="800">
              <a:latin typeface="Calibri"/>
              <a:cs typeface="Calibri"/>
            </a:endParaRPr>
          </a:p>
          <a:p>
            <a:pPr marL="329565">
              <a:lnSpc>
                <a:spcPct val="100000"/>
              </a:lnSpc>
            </a:pPr>
            <a:r>
              <a:rPr sz="800" spc="-10" dirty="0">
                <a:latin typeface="Calibri"/>
                <a:cs typeface="Calibri"/>
              </a:rPr>
              <a:t>Surface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vehicles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729988" y="6226786"/>
            <a:ext cx="209740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dirty="0">
                <a:latin typeface="Calibri"/>
                <a:cs typeface="Calibri"/>
              </a:rPr>
              <a:t>Noise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and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Dynamic</a:t>
            </a:r>
            <a:r>
              <a:rPr sz="950" b="1" spc="-2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Range</a:t>
            </a:r>
            <a:r>
              <a:rPr sz="950" b="1" spc="-110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Considerations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163059" y="7310293"/>
            <a:ext cx="3138170" cy="354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Receivers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generate internal noise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which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masks weak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echoes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being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received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from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the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radar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transmissions.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This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noise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fundamental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limitations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20" dirty="0">
                <a:latin typeface="Calibri"/>
                <a:cs typeface="Calibri"/>
              </a:rPr>
              <a:t>radar</a:t>
            </a:r>
            <a:r>
              <a:rPr sz="700" spc="5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range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72" name="object 7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183379" y="7819644"/>
            <a:ext cx="70104" cy="70104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183379" y="7991856"/>
            <a:ext cx="70104" cy="70104"/>
          </a:xfrm>
          <a:prstGeom prst="rect">
            <a:avLst/>
          </a:prstGeom>
        </p:spPr>
      </p:pic>
      <p:sp>
        <p:nvSpPr>
          <p:cNvPr id="74" name="object 74"/>
          <p:cNvSpPr txBox="1"/>
          <p:nvPr/>
        </p:nvSpPr>
        <p:spPr>
          <a:xfrm>
            <a:off x="4163059" y="7725219"/>
            <a:ext cx="3080385" cy="48260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495"/>
              </a:spcBef>
            </a:pPr>
            <a:r>
              <a:rPr sz="800" dirty="0">
                <a:latin typeface="Times New Roman"/>
                <a:cs typeface="Times New Roman"/>
              </a:rPr>
              <a:t>The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receiver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is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often the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most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critical</a:t>
            </a:r>
            <a:r>
              <a:rPr sz="800" spc="-7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component</a:t>
            </a:r>
            <a:endParaRPr sz="800">
              <a:latin typeface="Times New Roman"/>
              <a:cs typeface="Times New Roman"/>
            </a:endParaRPr>
          </a:p>
          <a:p>
            <a:pPr marL="12700" marR="5080" indent="85090">
              <a:lnSpc>
                <a:spcPts val="890"/>
              </a:lnSpc>
              <a:spcBef>
                <a:spcPts val="484"/>
              </a:spcBef>
            </a:pPr>
            <a:r>
              <a:rPr sz="800" dirty="0">
                <a:latin typeface="Times New Roman"/>
                <a:cs typeface="Times New Roman"/>
              </a:rPr>
              <a:t>The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purpose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of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receiver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is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reliably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recovering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the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desired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echoes</a:t>
            </a:r>
            <a:r>
              <a:rPr sz="800" spc="-10" dirty="0">
                <a:latin typeface="Times New Roman"/>
                <a:cs typeface="Times New Roman"/>
              </a:rPr>
              <a:t> from</a:t>
            </a:r>
            <a:r>
              <a:rPr sz="800" spc="-105" dirty="0">
                <a:latin typeface="Times New Roman"/>
                <a:cs typeface="Times New Roman"/>
              </a:rPr>
              <a:t> </a:t>
            </a:r>
            <a:r>
              <a:rPr sz="800" spc="-50" dirty="0">
                <a:latin typeface="Times New Roman"/>
                <a:cs typeface="Times New Roman"/>
              </a:rPr>
              <a:t>a</a:t>
            </a:r>
            <a:r>
              <a:rPr sz="800" spc="50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wide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spectrum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of</a:t>
            </a:r>
            <a:r>
              <a:rPr sz="800" spc="-10" dirty="0">
                <a:latin typeface="Times New Roman"/>
                <a:cs typeface="Times New Roman"/>
              </a:rPr>
              <a:t> transmitting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sources,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interference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and</a:t>
            </a:r>
            <a:r>
              <a:rPr sz="800" spc="-70" dirty="0">
                <a:latin typeface="Times New Roman"/>
                <a:cs typeface="Times New Roman"/>
              </a:rPr>
              <a:t> </a:t>
            </a:r>
            <a:r>
              <a:rPr sz="800" spc="-20" dirty="0">
                <a:latin typeface="Times New Roman"/>
                <a:cs typeface="Times New Roman"/>
              </a:rPr>
              <a:t>noise</a:t>
            </a:r>
            <a:endParaRPr sz="800">
              <a:latin typeface="Times New Roman"/>
              <a:cs typeface="Times New Roman"/>
            </a:endParaRPr>
          </a:p>
        </p:txBody>
      </p:sp>
      <p:pic>
        <p:nvPicPr>
          <p:cNvPr id="75" name="object 7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183379" y="8267700"/>
            <a:ext cx="70104" cy="70104"/>
          </a:xfrm>
          <a:prstGeom prst="rect">
            <a:avLst/>
          </a:prstGeom>
        </p:spPr>
      </p:pic>
      <p:sp>
        <p:nvSpPr>
          <p:cNvPr id="76" name="object 76"/>
          <p:cNvSpPr txBox="1"/>
          <p:nvPr/>
        </p:nvSpPr>
        <p:spPr>
          <a:xfrm>
            <a:off x="4254500" y="8230809"/>
            <a:ext cx="2546350" cy="42545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8285" marR="5080" indent="-236220">
              <a:lnSpc>
                <a:spcPts val="880"/>
              </a:lnSpc>
              <a:spcBef>
                <a:spcPts val="195"/>
              </a:spcBef>
              <a:tabLst>
                <a:tab pos="614045" algn="l"/>
                <a:tab pos="979805" algn="l"/>
                <a:tab pos="1345565" algn="l"/>
                <a:tab pos="1711325" algn="l"/>
                <a:tab pos="2077085" algn="l"/>
                <a:tab pos="2442210" algn="l"/>
              </a:tabLst>
            </a:pPr>
            <a:r>
              <a:rPr sz="1200" spc="-15" baseline="3472" dirty="0">
                <a:latin typeface="Times New Roman"/>
                <a:cs typeface="Times New Roman"/>
              </a:rPr>
              <a:t>Noiseis</a:t>
            </a:r>
            <a:r>
              <a:rPr sz="1200" baseline="3472" dirty="0">
                <a:latin typeface="Times New Roman"/>
                <a:cs typeface="Times New Roman"/>
              </a:rPr>
              <a:t>	added</a:t>
            </a:r>
            <a:r>
              <a:rPr sz="1200" spc="412" baseline="3472" dirty="0">
                <a:latin typeface="Times New Roman"/>
                <a:cs typeface="Times New Roman"/>
              </a:rPr>
              <a:t>  </a:t>
            </a:r>
            <a:r>
              <a:rPr sz="800" spc="-20" dirty="0">
                <a:latin typeface="Times New Roman"/>
                <a:cs typeface="Times New Roman"/>
              </a:rPr>
              <a:t>into</a:t>
            </a:r>
            <a:r>
              <a:rPr sz="800" dirty="0">
                <a:latin typeface="Times New Roman"/>
                <a:cs typeface="Times New Roman"/>
              </a:rPr>
              <a:t>	</a:t>
            </a:r>
            <a:r>
              <a:rPr sz="800" spc="-25" dirty="0">
                <a:latin typeface="Times New Roman"/>
                <a:cs typeface="Times New Roman"/>
              </a:rPr>
              <a:t>an</a:t>
            </a:r>
            <a:r>
              <a:rPr sz="800" dirty="0">
                <a:latin typeface="Times New Roman"/>
                <a:cs typeface="Times New Roman"/>
              </a:rPr>
              <a:t>	</a:t>
            </a:r>
            <a:r>
              <a:rPr sz="800" spc="-25" dirty="0">
                <a:latin typeface="Times New Roman"/>
                <a:cs typeface="Times New Roman"/>
              </a:rPr>
              <a:t>RF</a:t>
            </a:r>
            <a:r>
              <a:rPr sz="800" dirty="0">
                <a:latin typeface="Times New Roman"/>
                <a:cs typeface="Times New Roman"/>
              </a:rPr>
              <a:t>	</a:t>
            </a:r>
            <a:r>
              <a:rPr sz="800" spc="-25" dirty="0">
                <a:latin typeface="Times New Roman"/>
                <a:cs typeface="Times New Roman"/>
              </a:rPr>
              <a:t>or</a:t>
            </a:r>
            <a:r>
              <a:rPr sz="800" dirty="0">
                <a:latin typeface="Times New Roman"/>
                <a:cs typeface="Times New Roman"/>
              </a:rPr>
              <a:t>	</a:t>
            </a:r>
            <a:r>
              <a:rPr sz="800" spc="-25" dirty="0">
                <a:latin typeface="Times New Roman"/>
                <a:cs typeface="Times New Roman"/>
              </a:rPr>
              <a:t>IF</a:t>
            </a:r>
            <a:r>
              <a:rPr sz="800" spc="500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passband</a:t>
            </a:r>
            <a:r>
              <a:rPr sz="800" dirty="0">
                <a:latin typeface="Times New Roman"/>
                <a:cs typeface="Times New Roman"/>
              </a:rPr>
              <a:t>		</a:t>
            </a:r>
            <a:r>
              <a:rPr sz="800" spc="-25" dirty="0">
                <a:latin typeface="Times New Roman"/>
                <a:cs typeface="Times New Roman"/>
              </a:rPr>
              <a:t>and</a:t>
            </a:r>
            <a:r>
              <a:rPr sz="800" dirty="0">
                <a:latin typeface="Times New Roman"/>
                <a:cs typeface="Times New Roman"/>
              </a:rPr>
              <a:t>	</a:t>
            </a:r>
            <a:r>
              <a:rPr sz="800" spc="-20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degradessystem</a:t>
            </a:r>
            <a:r>
              <a:rPr sz="800" spc="130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sensitivity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800" spc="-10" dirty="0">
                <a:latin typeface="Times New Roman"/>
                <a:cs typeface="Times New Roman"/>
              </a:rPr>
              <a:t>Receiver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should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not</a:t>
            </a:r>
            <a:r>
              <a:rPr sz="800" spc="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be</a:t>
            </a:r>
            <a:r>
              <a:rPr sz="800" spc="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overloaded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by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strong</a:t>
            </a:r>
            <a:r>
              <a:rPr sz="800" spc="-8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signals</a:t>
            </a:r>
            <a:endParaRPr sz="800">
              <a:latin typeface="Times New Roman"/>
              <a:cs typeface="Times New Roman"/>
            </a:endParaRPr>
          </a:p>
        </p:txBody>
      </p:sp>
      <p:pic>
        <p:nvPicPr>
          <p:cNvPr id="77" name="object 7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183379" y="8552688"/>
            <a:ext cx="70104" cy="70104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4637532" y="6705600"/>
            <a:ext cx="2559050" cy="355600"/>
            <a:chOff x="4637532" y="6705600"/>
            <a:chExt cx="2559050" cy="355600"/>
          </a:xfrm>
        </p:grpSpPr>
        <p:pic>
          <p:nvPicPr>
            <p:cNvPr id="79" name="object 7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16267" y="6886955"/>
              <a:ext cx="137159" cy="10972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37532" y="6842760"/>
              <a:ext cx="77724" cy="79247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4703064" y="6766572"/>
              <a:ext cx="2161540" cy="137160"/>
            </a:xfrm>
            <a:custGeom>
              <a:avLst/>
              <a:gdLst/>
              <a:ahLst/>
              <a:cxnLst/>
              <a:rect l="l" t="t" r="r" b="b"/>
              <a:pathLst>
                <a:path w="2161540" h="137159">
                  <a:moveTo>
                    <a:pt x="409943" y="102095"/>
                  </a:moveTo>
                  <a:lnTo>
                    <a:pt x="12192" y="102095"/>
                  </a:lnTo>
                  <a:lnTo>
                    <a:pt x="0" y="102095"/>
                  </a:lnTo>
                  <a:lnTo>
                    <a:pt x="0" y="128016"/>
                  </a:lnTo>
                  <a:lnTo>
                    <a:pt x="12192" y="128016"/>
                  </a:lnTo>
                  <a:lnTo>
                    <a:pt x="12192" y="137147"/>
                  </a:lnTo>
                  <a:lnTo>
                    <a:pt x="409943" y="137147"/>
                  </a:lnTo>
                  <a:lnTo>
                    <a:pt x="409943" y="102095"/>
                  </a:lnTo>
                  <a:close/>
                </a:path>
                <a:path w="2161540" h="137159">
                  <a:moveTo>
                    <a:pt x="2161032" y="19799"/>
                  </a:moveTo>
                  <a:lnTo>
                    <a:pt x="2144268" y="0"/>
                  </a:lnTo>
                  <a:lnTo>
                    <a:pt x="2017776" y="104432"/>
                  </a:lnTo>
                  <a:lnTo>
                    <a:pt x="2017776" y="106667"/>
                  </a:lnTo>
                  <a:lnTo>
                    <a:pt x="2014728" y="107886"/>
                  </a:lnTo>
                  <a:lnTo>
                    <a:pt x="2017763" y="106667"/>
                  </a:lnTo>
                  <a:lnTo>
                    <a:pt x="2017776" y="104432"/>
                  </a:lnTo>
                  <a:lnTo>
                    <a:pt x="2014728" y="106946"/>
                  </a:lnTo>
                  <a:lnTo>
                    <a:pt x="2014728" y="106667"/>
                  </a:lnTo>
                  <a:lnTo>
                    <a:pt x="2013204" y="106667"/>
                  </a:lnTo>
                  <a:lnTo>
                    <a:pt x="2013204" y="102095"/>
                  </a:lnTo>
                  <a:lnTo>
                    <a:pt x="935736" y="102095"/>
                  </a:lnTo>
                  <a:lnTo>
                    <a:pt x="935736" y="137147"/>
                  </a:lnTo>
                  <a:lnTo>
                    <a:pt x="2013204" y="137147"/>
                  </a:lnTo>
                  <a:lnTo>
                    <a:pt x="2013204" y="132575"/>
                  </a:lnTo>
                  <a:lnTo>
                    <a:pt x="2023872" y="132575"/>
                  </a:lnTo>
                  <a:lnTo>
                    <a:pt x="2025396" y="129527"/>
                  </a:lnTo>
                  <a:lnTo>
                    <a:pt x="2037575" y="120383"/>
                  </a:lnTo>
                  <a:lnTo>
                    <a:pt x="2049780" y="109715"/>
                  </a:lnTo>
                  <a:lnTo>
                    <a:pt x="2054352" y="106667"/>
                  </a:lnTo>
                  <a:lnTo>
                    <a:pt x="2161032" y="19799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973823" y="6888480"/>
              <a:ext cx="190500" cy="26034"/>
            </a:xfrm>
            <a:custGeom>
              <a:avLst/>
              <a:gdLst/>
              <a:ahLst/>
              <a:cxnLst/>
              <a:rect l="l" t="t" r="r" b="b"/>
              <a:pathLst>
                <a:path w="190500" h="26034">
                  <a:moveTo>
                    <a:pt x="44196" y="25908"/>
                  </a:moveTo>
                  <a:lnTo>
                    <a:pt x="27432" y="25908"/>
                  </a:lnTo>
                  <a:lnTo>
                    <a:pt x="15240" y="24384"/>
                  </a:lnTo>
                  <a:lnTo>
                    <a:pt x="0" y="16764"/>
                  </a:lnTo>
                  <a:lnTo>
                    <a:pt x="0" y="9144"/>
                  </a:lnTo>
                  <a:lnTo>
                    <a:pt x="12192" y="0"/>
                  </a:lnTo>
                  <a:lnTo>
                    <a:pt x="25908" y="0"/>
                  </a:lnTo>
                  <a:lnTo>
                    <a:pt x="27432" y="1524"/>
                  </a:lnTo>
                  <a:lnTo>
                    <a:pt x="36576" y="1524"/>
                  </a:lnTo>
                  <a:lnTo>
                    <a:pt x="32004" y="6096"/>
                  </a:lnTo>
                  <a:lnTo>
                    <a:pt x="28956" y="7620"/>
                  </a:lnTo>
                  <a:lnTo>
                    <a:pt x="27432" y="9144"/>
                  </a:lnTo>
                  <a:lnTo>
                    <a:pt x="12192" y="9144"/>
                  </a:lnTo>
                  <a:lnTo>
                    <a:pt x="13716" y="10668"/>
                  </a:lnTo>
                  <a:lnTo>
                    <a:pt x="15240" y="13716"/>
                  </a:lnTo>
                  <a:lnTo>
                    <a:pt x="13716" y="16764"/>
                  </a:lnTo>
                  <a:lnTo>
                    <a:pt x="190499" y="16764"/>
                  </a:lnTo>
                  <a:lnTo>
                    <a:pt x="57912" y="24384"/>
                  </a:lnTo>
                  <a:lnTo>
                    <a:pt x="44196" y="2590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25996" y="6861048"/>
              <a:ext cx="48767" cy="47243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6864096" y="6871728"/>
              <a:ext cx="332740" cy="35560"/>
            </a:xfrm>
            <a:custGeom>
              <a:avLst/>
              <a:gdLst/>
              <a:ahLst/>
              <a:cxnLst/>
              <a:rect l="l" t="t" r="r" b="b"/>
              <a:pathLst>
                <a:path w="332740" h="35559">
                  <a:moveTo>
                    <a:pt x="147815" y="7620"/>
                  </a:moveTo>
                  <a:lnTo>
                    <a:pt x="146291" y="6096"/>
                  </a:lnTo>
                  <a:lnTo>
                    <a:pt x="146291" y="4572"/>
                  </a:lnTo>
                  <a:lnTo>
                    <a:pt x="143243" y="4572"/>
                  </a:lnTo>
                  <a:lnTo>
                    <a:pt x="129527" y="1524"/>
                  </a:lnTo>
                  <a:lnTo>
                    <a:pt x="120383" y="1524"/>
                  </a:lnTo>
                  <a:lnTo>
                    <a:pt x="115811" y="0"/>
                  </a:lnTo>
                  <a:lnTo>
                    <a:pt x="106667" y="1524"/>
                  </a:lnTo>
                  <a:lnTo>
                    <a:pt x="63995" y="1524"/>
                  </a:lnTo>
                  <a:lnTo>
                    <a:pt x="7620" y="4572"/>
                  </a:lnTo>
                  <a:lnTo>
                    <a:pt x="0" y="6096"/>
                  </a:lnTo>
                  <a:lnTo>
                    <a:pt x="1511" y="21323"/>
                  </a:lnTo>
                  <a:lnTo>
                    <a:pt x="9118" y="21323"/>
                  </a:lnTo>
                  <a:lnTo>
                    <a:pt x="95999" y="16764"/>
                  </a:lnTo>
                  <a:lnTo>
                    <a:pt x="121907" y="16764"/>
                  </a:lnTo>
                  <a:lnTo>
                    <a:pt x="123431" y="15240"/>
                  </a:lnTo>
                  <a:lnTo>
                    <a:pt x="134099" y="9144"/>
                  </a:lnTo>
                  <a:lnTo>
                    <a:pt x="147815" y="9144"/>
                  </a:lnTo>
                  <a:lnTo>
                    <a:pt x="147815" y="7620"/>
                  </a:lnTo>
                  <a:close/>
                </a:path>
                <a:path w="332740" h="35559">
                  <a:moveTo>
                    <a:pt x="332232" y="16764"/>
                  </a:moveTo>
                  <a:lnTo>
                    <a:pt x="147815" y="16764"/>
                  </a:lnTo>
                  <a:lnTo>
                    <a:pt x="147815" y="25895"/>
                  </a:lnTo>
                  <a:lnTo>
                    <a:pt x="137147" y="25895"/>
                  </a:lnTo>
                  <a:lnTo>
                    <a:pt x="129540" y="25895"/>
                  </a:lnTo>
                  <a:lnTo>
                    <a:pt x="124968" y="25895"/>
                  </a:lnTo>
                  <a:lnTo>
                    <a:pt x="121920" y="25895"/>
                  </a:lnTo>
                  <a:lnTo>
                    <a:pt x="121920" y="35039"/>
                  </a:lnTo>
                  <a:lnTo>
                    <a:pt x="332232" y="35039"/>
                  </a:lnTo>
                  <a:lnTo>
                    <a:pt x="332232" y="27432"/>
                  </a:lnTo>
                  <a:lnTo>
                    <a:pt x="332232" y="25895"/>
                  </a:lnTo>
                  <a:lnTo>
                    <a:pt x="332232" y="1676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47332" y="6765036"/>
              <a:ext cx="71628" cy="33528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6911327" y="6733044"/>
              <a:ext cx="127000" cy="157480"/>
            </a:xfrm>
            <a:custGeom>
              <a:avLst/>
              <a:gdLst/>
              <a:ahLst/>
              <a:cxnLst/>
              <a:rect l="l" t="t" r="r" b="b"/>
              <a:pathLst>
                <a:path w="127000" h="157479">
                  <a:moveTo>
                    <a:pt x="100584" y="147828"/>
                  </a:moveTo>
                  <a:lnTo>
                    <a:pt x="86868" y="147828"/>
                  </a:lnTo>
                  <a:lnTo>
                    <a:pt x="83820" y="149352"/>
                  </a:lnTo>
                  <a:lnTo>
                    <a:pt x="80772" y="152400"/>
                  </a:lnTo>
                  <a:lnTo>
                    <a:pt x="76200" y="153924"/>
                  </a:lnTo>
                  <a:lnTo>
                    <a:pt x="74676" y="155448"/>
                  </a:lnTo>
                  <a:lnTo>
                    <a:pt x="88392" y="155448"/>
                  </a:lnTo>
                  <a:lnTo>
                    <a:pt x="89916" y="156972"/>
                  </a:lnTo>
                  <a:lnTo>
                    <a:pt x="99060" y="156972"/>
                  </a:lnTo>
                  <a:lnTo>
                    <a:pt x="100584" y="152400"/>
                  </a:lnTo>
                  <a:lnTo>
                    <a:pt x="100584" y="147828"/>
                  </a:lnTo>
                  <a:close/>
                </a:path>
                <a:path w="127000" h="157479">
                  <a:moveTo>
                    <a:pt x="126492" y="1524"/>
                  </a:moveTo>
                  <a:lnTo>
                    <a:pt x="124968" y="1524"/>
                  </a:lnTo>
                  <a:lnTo>
                    <a:pt x="123444" y="0"/>
                  </a:lnTo>
                  <a:lnTo>
                    <a:pt x="118872" y="0"/>
                  </a:lnTo>
                  <a:lnTo>
                    <a:pt x="100584" y="6096"/>
                  </a:lnTo>
                  <a:lnTo>
                    <a:pt x="71628" y="16764"/>
                  </a:lnTo>
                  <a:lnTo>
                    <a:pt x="0" y="45720"/>
                  </a:lnTo>
                  <a:lnTo>
                    <a:pt x="4572" y="56388"/>
                  </a:lnTo>
                  <a:lnTo>
                    <a:pt x="76200" y="27432"/>
                  </a:lnTo>
                  <a:lnTo>
                    <a:pt x="85344" y="22860"/>
                  </a:lnTo>
                  <a:lnTo>
                    <a:pt x="89916" y="19812"/>
                  </a:lnTo>
                  <a:lnTo>
                    <a:pt x="106680" y="10668"/>
                  </a:lnTo>
                  <a:lnTo>
                    <a:pt x="117348" y="3048"/>
                  </a:lnTo>
                  <a:lnTo>
                    <a:pt x="126492" y="3048"/>
                  </a:lnTo>
                  <a:lnTo>
                    <a:pt x="126492" y="152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81444" y="6743700"/>
              <a:ext cx="54863" cy="33528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6990575" y="6729984"/>
              <a:ext cx="172720" cy="44450"/>
            </a:xfrm>
            <a:custGeom>
              <a:avLst/>
              <a:gdLst/>
              <a:ahLst/>
              <a:cxnLst/>
              <a:rect l="l" t="t" r="r" b="b"/>
              <a:pathLst>
                <a:path w="172720" h="44450">
                  <a:moveTo>
                    <a:pt x="48780" y="7632"/>
                  </a:moveTo>
                  <a:lnTo>
                    <a:pt x="47256" y="6108"/>
                  </a:lnTo>
                  <a:lnTo>
                    <a:pt x="41122" y="6108"/>
                  </a:lnTo>
                  <a:lnTo>
                    <a:pt x="41122" y="13703"/>
                  </a:lnTo>
                  <a:lnTo>
                    <a:pt x="39624" y="12204"/>
                  </a:lnTo>
                  <a:lnTo>
                    <a:pt x="41122" y="13703"/>
                  </a:lnTo>
                  <a:lnTo>
                    <a:pt x="41122" y="6108"/>
                  </a:lnTo>
                  <a:lnTo>
                    <a:pt x="39636" y="6108"/>
                  </a:lnTo>
                  <a:lnTo>
                    <a:pt x="38112" y="6108"/>
                  </a:lnTo>
                  <a:lnTo>
                    <a:pt x="38112" y="7632"/>
                  </a:lnTo>
                  <a:lnTo>
                    <a:pt x="38100" y="6108"/>
                  </a:lnTo>
                  <a:lnTo>
                    <a:pt x="27432" y="13728"/>
                  </a:lnTo>
                  <a:lnTo>
                    <a:pt x="10668" y="22872"/>
                  </a:lnTo>
                  <a:lnTo>
                    <a:pt x="6096" y="25920"/>
                  </a:lnTo>
                  <a:lnTo>
                    <a:pt x="24384" y="19824"/>
                  </a:lnTo>
                  <a:lnTo>
                    <a:pt x="39624" y="13728"/>
                  </a:lnTo>
                  <a:lnTo>
                    <a:pt x="41148" y="13728"/>
                  </a:lnTo>
                  <a:lnTo>
                    <a:pt x="45732" y="13728"/>
                  </a:lnTo>
                  <a:lnTo>
                    <a:pt x="47256" y="12204"/>
                  </a:lnTo>
                  <a:lnTo>
                    <a:pt x="47256" y="10680"/>
                  </a:lnTo>
                  <a:lnTo>
                    <a:pt x="48780" y="7632"/>
                  </a:lnTo>
                  <a:close/>
                </a:path>
                <a:path w="172720" h="44450">
                  <a:moveTo>
                    <a:pt x="172212" y="9144"/>
                  </a:moveTo>
                  <a:lnTo>
                    <a:pt x="169164" y="0"/>
                  </a:lnTo>
                  <a:lnTo>
                    <a:pt x="42672" y="30480"/>
                  </a:lnTo>
                  <a:lnTo>
                    <a:pt x="9144" y="36576"/>
                  </a:lnTo>
                  <a:lnTo>
                    <a:pt x="7620" y="36576"/>
                  </a:lnTo>
                  <a:lnTo>
                    <a:pt x="4584" y="36588"/>
                  </a:lnTo>
                  <a:lnTo>
                    <a:pt x="1536" y="38112"/>
                  </a:lnTo>
                  <a:lnTo>
                    <a:pt x="12" y="38112"/>
                  </a:lnTo>
                  <a:lnTo>
                    <a:pt x="1536" y="39624"/>
                  </a:lnTo>
                  <a:lnTo>
                    <a:pt x="1536" y="41160"/>
                  </a:lnTo>
                  <a:lnTo>
                    <a:pt x="3035" y="41160"/>
                  </a:lnTo>
                  <a:lnTo>
                    <a:pt x="0" y="44196"/>
                  </a:lnTo>
                  <a:lnTo>
                    <a:pt x="27432" y="44196"/>
                  </a:lnTo>
                  <a:lnTo>
                    <a:pt x="38100" y="41148"/>
                  </a:lnTo>
                  <a:lnTo>
                    <a:pt x="56388" y="38100"/>
                  </a:lnTo>
                  <a:lnTo>
                    <a:pt x="172212" y="914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113019" y="6711696"/>
              <a:ext cx="525780" cy="341630"/>
            </a:xfrm>
            <a:custGeom>
              <a:avLst/>
              <a:gdLst/>
              <a:ahLst/>
              <a:cxnLst/>
              <a:rect l="l" t="t" r="r" b="b"/>
              <a:pathLst>
                <a:path w="525779" h="341629">
                  <a:moveTo>
                    <a:pt x="525780" y="341375"/>
                  </a:moveTo>
                  <a:lnTo>
                    <a:pt x="0" y="341375"/>
                  </a:lnTo>
                  <a:lnTo>
                    <a:pt x="0" y="0"/>
                  </a:lnTo>
                  <a:lnTo>
                    <a:pt x="525780" y="0"/>
                  </a:lnTo>
                  <a:lnTo>
                    <a:pt x="525780" y="34137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106924" y="6705600"/>
              <a:ext cx="539750" cy="355600"/>
            </a:xfrm>
            <a:custGeom>
              <a:avLst/>
              <a:gdLst/>
              <a:ahLst/>
              <a:cxnLst/>
              <a:rect l="l" t="t" r="r" b="b"/>
              <a:pathLst>
                <a:path w="539750" h="355600">
                  <a:moveTo>
                    <a:pt x="533400" y="355092"/>
                  </a:moveTo>
                  <a:lnTo>
                    <a:pt x="6096" y="355092"/>
                  </a:lnTo>
                  <a:lnTo>
                    <a:pt x="3048" y="353568"/>
                  </a:lnTo>
                  <a:lnTo>
                    <a:pt x="0" y="350520"/>
                  </a:lnTo>
                  <a:lnTo>
                    <a:pt x="0" y="3048"/>
                  </a:lnTo>
                  <a:lnTo>
                    <a:pt x="3048" y="0"/>
                  </a:lnTo>
                  <a:lnTo>
                    <a:pt x="534924" y="0"/>
                  </a:lnTo>
                  <a:lnTo>
                    <a:pt x="539496" y="4572"/>
                  </a:lnTo>
                  <a:lnTo>
                    <a:pt x="539496" y="15239"/>
                  </a:lnTo>
                  <a:lnTo>
                    <a:pt x="15240" y="15239"/>
                  </a:lnTo>
                  <a:lnTo>
                    <a:pt x="15240" y="339852"/>
                  </a:lnTo>
                  <a:lnTo>
                    <a:pt x="7620" y="339852"/>
                  </a:lnTo>
                  <a:lnTo>
                    <a:pt x="7620" y="347472"/>
                  </a:lnTo>
                  <a:lnTo>
                    <a:pt x="539496" y="347472"/>
                  </a:lnTo>
                  <a:lnTo>
                    <a:pt x="539496" y="348996"/>
                  </a:lnTo>
                  <a:lnTo>
                    <a:pt x="533400" y="355092"/>
                  </a:lnTo>
                  <a:close/>
                </a:path>
                <a:path w="539750" h="355600">
                  <a:moveTo>
                    <a:pt x="539496" y="347472"/>
                  </a:moveTo>
                  <a:lnTo>
                    <a:pt x="15240" y="347472"/>
                  </a:lnTo>
                  <a:lnTo>
                    <a:pt x="15240" y="339852"/>
                  </a:lnTo>
                  <a:lnTo>
                    <a:pt x="524256" y="339852"/>
                  </a:lnTo>
                  <a:lnTo>
                    <a:pt x="524256" y="15239"/>
                  </a:lnTo>
                  <a:lnTo>
                    <a:pt x="539496" y="15239"/>
                  </a:lnTo>
                  <a:lnTo>
                    <a:pt x="539496" y="347472"/>
                  </a:lnTo>
                  <a:close/>
                </a:path>
                <a:path w="539750" h="355600">
                  <a:moveTo>
                    <a:pt x="15240" y="347472"/>
                  </a:moveTo>
                  <a:lnTo>
                    <a:pt x="7620" y="347472"/>
                  </a:lnTo>
                  <a:lnTo>
                    <a:pt x="7620" y="339852"/>
                  </a:lnTo>
                  <a:lnTo>
                    <a:pt x="15240" y="339852"/>
                  </a:lnTo>
                  <a:lnTo>
                    <a:pt x="15240" y="3474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 txBox="1"/>
          <p:nvPr/>
        </p:nvSpPr>
        <p:spPr>
          <a:xfrm>
            <a:off x="6985507" y="6543740"/>
            <a:ext cx="2628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Times New Roman"/>
                <a:cs typeface="Times New Roman"/>
              </a:rPr>
              <a:t>Noise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111752" y="6941504"/>
            <a:ext cx="47688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Times New Roman"/>
                <a:cs typeface="Times New Roman"/>
              </a:rPr>
              <a:t>(S</a:t>
            </a:r>
            <a:r>
              <a:rPr sz="750" b="1" spc="-15" baseline="-16666" dirty="0">
                <a:latin typeface="Times New Roman"/>
                <a:cs typeface="Times New Roman"/>
              </a:rPr>
              <a:t>o</a:t>
            </a:r>
            <a:r>
              <a:rPr sz="800" b="1" spc="-10" dirty="0">
                <a:latin typeface="Times New Roman"/>
                <a:cs typeface="Times New Roman"/>
              </a:rPr>
              <a:t>/N</a:t>
            </a:r>
            <a:r>
              <a:rPr sz="750" b="1" spc="-15" baseline="-16666" dirty="0">
                <a:latin typeface="Times New Roman"/>
                <a:cs typeface="Times New Roman"/>
              </a:rPr>
              <a:t>o</a:t>
            </a:r>
            <a:r>
              <a:rPr sz="800" b="1" spc="-10" dirty="0">
                <a:latin typeface="Times New Roman"/>
                <a:cs typeface="Times New Roman"/>
              </a:rPr>
              <a:t>)</a:t>
            </a:r>
            <a:r>
              <a:rPr sz="750" b="1" spc="-15" baseline="-16666" dirty="0">
                <a:latin typeface="Times New Roman"/>
                <a:cs typeface="Times New Roman"/>
              </a:rPr>
              <a:t>min</a:t>
            </a:r>
            <a:endParaRPr sz="750" baseline="-16666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170423" y="6537645"/>
            <a:ext cx="4044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Times New Roman"/>
                <a:cs typeface="Times New Roman"/>
              </a:rPr>
              <a:t>Receiver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4094479" y="6653469"/>
            <a:ext cx="6953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75" dirty="0">
                <a:latin typeface="Times New Roman"/>
                <a:cs typeface="Times New Roman"/>
              </a:rPr>
              <a:t>To</a:t>
            </a:r>
            <a:r>
              <a:rPr sz="800" b="1" spc="-135" dirty="0">
                <a:latin typeface="Times New Roman"/>
                <a:cs typeface="Times New Roman"/>
              </a:rPr>
              <a:t> </a:t>
            </a:r>
            <a:r>
              <a:rPr sz="800" b="1" spc="-10" dirty="0">
                <a:latin typeface="Times New Roman"/>
                <a:cs typeface="Times New Roman"/>
              </a:rPr>
              <a:t>demodulator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726684" y="6604701"/>
            <a:ext cx="9105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Times New Roman"/>
                <a:cs typeface="Times New Roman"/>
              </a:rPr>
              <a:t>Desired</a:t>
            </a:r>
            <a:r>
              <a:rPr sz="800" b="1" spc="-20" dirty="0">
                <a:latin typeface="Times New Roman"/>
                <a:cs typeface="Times New Roman"/>
              </a:rPr>
              <a:t> </a:t>
            </a:r>
            <a:r>
              <a:rPr sz="800" b="1" dirty="0">
                <a:latin typeface="Times New Roman"/>
                <a:cs typeface="Times New Roman"/>
              </a:rPr>
              <a:t>echo</a:t>
            </a:r>
            <a:r>
              <a:rPr sz="800" b="1" spc="25" dirty="0">
                <a:latin typeface="Times New Roman"/>
                <a:cs typeface="Times New Roman"/>
              </a:rPr>
              <a:t> </a:t>
            </a:r>
            <a:r>
              <a:rPr sz="800" b="1" dirty="0">
                <a:latin typeface="Times New Roman"/>
                <a:cs typeface="Times New Roman"/>
              </a:rPr>
              <a:t>+</a:t>
            </a:r>
            <a:r>
              <a:rPr sz="800" b="1" spc="-110" dirty="0">
                <a:latin typeface="Times New Roman"/>
                <a:cs typeface="Times New Roman"/>
              </a:rPr>
              <a:t> </a:t>
            </a:r>
            <a:r>
              <a:rPr sz="800" b="1" spc="-10" dirty="0">
                <a:latin typeface="Times New Roman"/>
                <a:cs typeface="Times New Roman"/>
              </a:rPr>
              <a:t>Noise</a:t>
            </a:r>
            <a:endParaRPr sz="800">
              <a:latin typeface="Times New Roman"/>
              <a:cs typeface="Times New Roman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5173979" y="6789419"/>
            <a:ext cx="1181100" cy="230504"/>
            <a:chOff x="5173979" y="6789419"/>
            <a:chExt cx="1181100" cy="230504"/>
          </a:xfrm>
        </p:grpSpPr>
        <p:pic>
          <p:nvPicPr>
            <p:cNvPr id="97" name="object 9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105144" y="6789419"/>
              <a:ext cx="249936" cy="6553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06567" y="6897623"/>
              <a:ext cx="176784" cy="120395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5175504" y="6835139"/>
              <a:ext cx="264160" cy="104139"/>
            </a:xfrm>
            <a:custGeom>
              <a:avLst/>
              <a:gdLst/>
              <a:ahLst/>
              <a:cxnLst/>
              <a:rect l="l" t="t" r="r" b="b"/>
              <a:pathLst>
                <a:path w="264160" h="104140">
                  <a:moveTo>
                    <a:pt x="131063" y="103632"/>
                  </a:moveTo>
                  <a:lnTo>
                    <a:pt x="0" y="51816"/>
                  </a:lnTo>
                  <a:lnTo>
                    <a:pt x="131063" y="0"/>
                  </a:lnTo>
                  <a:lnTo>
                    <a:pt x="131063" y="41148"/>
                  </a:lnTo>
                  <a:lnTo>
                    <a:pt x="181355" y="44195"/>
                  </a:lnTo>
                  <a:lnTo>
                    <a:pt x="205739" y="47244"/>
                  </a:lnTo>
                  <a:lnTo>
                    <a:pt x="227075" y="51816"/>
                  </a:lnTo>
                  <a:lnTo>
                    <a:pt x="246887" y="56387"/>
                  </a:lnTo>
                  <a:lnTo>
                    <a:pt x="263651" y="62484"/>
                  </a:lnTo>
                  <a:lnTo>
                    <a:pt x="131063" y="62484"/>
                  </a:lnTo>
                  <a:lnTo>
                    <a:pt x="131063" y="103632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173979" y="6833615"/>
              <a:ext cx="311150" cy="186055"/>
            </a:xfrm>
            <a:custGeom>
              <a:avLst/>
              <a:gdLst/>
              <a:ahLst/>
              <a:cxnLst/>
              <a:rect l="l" t="t" r="r" b="b"/>
              <a:pathLst>
                <a:path w="311150" h="186054">
                  <a:moveTo>
                    <a:pt x="6927" y="53340"/>
                  </a:moveTo>
                  <a:lnTo>
                    <a:pt x="3048" y="51816"/>
                  </a:lnTo>
                  <a:lnTo>
                    <a:pt x="1524" y="51816"/>
                  </a:lnTo>
                  <a:lnTo>
                    <a:pt x="131064" y="0"/>
                  </a:lnTo>
                  <a:lnTo>
                    <a:pt x="132588" y="0"/>
                  </a:lnTo>
                  <a:lnTo>
                    <a:pt x="134112" y="1524"/>
                  </a:lnTo>
                  <a:lnTo>
                    <a:pt x="134112" y="4572"/>
                  </a:lnTo>
                  <a:lnTo>
                    <a:pt x="131064" y="4572"/>
                  </a:lnTo>
                  <a:lnTo>
                    <a:pt x="10806" y="51816"/>
                  </a:lnTo>
                  <a:lnTo>
                    <a:pt x="3048" y="51816"/>
                  </a:lnTo>
                  <a:lnTo>
                    <a:pt x="1524" y="53340"/>
                  </a:lnTo>
                  <a:lnTo>
                    <a:pt x="6927" y="53340"/>
                  </a:lnTo>
                  <a:close/>
                </a:path>
                <a:path w="311150" h="186054">
                  <a:moveTo>
                    <a:pt x="310896" y="182880"/>
                  </a:moveTo>
                  <a:lnTo>
                    <a:pt x="307848" y="182880"/>
                  </a:lnTo>
                  <a:lnTo>
                    <a:pt x="307848" y="105156"/>
                  </a:lnTo>
                  <a:lnTo>
                    <a:pt x="300228" y="88392"/>
                  </a:lnTo>
                  <a:lnTo>
                    <a:pt x="265176" y="65532"/>
                  </a:lnTo>
                  <a:lnTo>
                    <a:pt x="228600" y="54864"/>
                  </a:lnTo>
                  <a:lnTo>
                    <a:pt x="182880" y="47244"/>
                  </a:lnTo>
                  <a:lnTo>
                    <a:pt x="132588" y="44196"/>
                  </a:lnTo>
                  <a:lnTo>
                    <a:pt x="131064" y="44196"/>
                  </a:lnTo>
                  <a:lnTo>
                    <a:pt x="131064" y="4572"/>
                  </a:lnTo>
                  <a:lnTo>
                    <a:pt x="134112" y="4572"/>
                  </a:lnTo>
                  <a:lnTo>
                    <a:pt x="134112" y="41148"/>
                  </a:lnTo>
                  <a:lnTo>
                    <a:pt x="158496" y="41148"/>
                  </a:lnTo>
                  <a:lnTo>
                    <a:pt x="207264" y="47244"/>
                  </a:lnTo>
                  <a:lnTo>
                    <a:pt x="248412" y="56388"/>
                  </a:lnTo>
                  <a:lnTo>
                    <a:pt x="303276" y="85344"/>
                  </a:lnTo>
                  <a:lnTo>
                    <a:pt x="303276" y="86868"/>
                  </a:lnTo>
                  <a:lnTo>
                    <a:pt x="310896" y="103632"/>
                  </a:lnTo>
                  <a:lnTo>
                    <a:pt x="310896" y="182880"/>
                  </a:lnTo>
                  <a:close/>
                </a:path>
                <a:path w="311150" h="186054">
                  <a:moveTo>
                    <a:pt x="3048" y="54864"/>
                  </a:moveTo>
                  <a:lnTo>
                    <a:pt x="0" y="54864"/>
                  </a:lnTo>
                  <a:lnTo>
                    <a:pt x="0" y="51816"/>
                  </a:lnTo>
                  <a:lnTo>
                    <a:pt x="1524" y="51816"/>
                  </a:lnTo>
                  <a:lnTo>
                    <a:pt x="1524" y="53340"/>
                  </a:lnTo>
                  <a:lnTo>
                    <a:pt x="3048" y="54864"/>
                  </a:lnTo>
                  <a:close/>
                </a:path>
                <a:path w="311150" h="186054">
                  <a:moveTo>
                    <a:pt x="3048" y="54864"/>
                  </a:moveTo>
                  <a:lnTo>
                    <a:pt x="1524" y="53340"/>
                  </a:lnTo>
                  <a:lnTo>
                    <a:pt x="3048" y="51816"/>
                  </a:lnTo>
                  <a:lnTo>
                    <a:pt x="6927" y="53340"/>
                  </a:lnTo>
                  <a:lnTo>
                    <a:pt x="3048" y="54864"/>
                  </a:lnTo>
                  <a:close/>
                </a:path>
                <a:path w="311150" h="186054">
                  <a:moveTo>
                    <a:pt x="134112" y="106680"/>
                  </a:moveTo>
                  <a:lnTo>
                    <a:pt x="131064" y="106680"/>
                  </a:lnTo>
                  <a:lnTo>
                    <a:pt x="1524" y="54864"/>
                  </a:lnTo>
                  <a:lnTo>
                    <a:pt x="3048" y="54864"/>
                  </a:lnTo>
                  <a:lnTo>
                    <a:pt x="6927" y="53340"/>
                  </a:lnTo>
                  <a:lnTo>
                    <a:pt x="131064" y="102108"/>
                  </a:lnTo>
                  <a:lnTo>
                    <a:pt x="134112" y="102108"/>
                  </a:lnTo>
                  <a:lnTo>
                    <a:pt x="134112" y="106680"/>
                  </a:lnTo>
                  <a:close/>
                </a:path>
                <a:path w="311150" h="186054">
                  <a:moveTo>
                    <a:pt x="134112" y="102108"/>
                  </a:moveTo>
                  <a:lnTo>
                    <a:pt x="131064" y="102108"/>
                  </a:lnTo>
                  <a:lnTo>
                    <a:pt x="131064" y="62484"/>
                  </a:lnTo>
                  <a:lnTo>
                    <a:pt x="132588" y="62484"/>
                  </a:lnTo>
                  <a:lnTo>
                    <a:pt x="187452" y="65532"/>
                  </a:lnTo>
                  <a:lnTo>
                    <a:pt x="134112" y="65532"/>
                  </a:lnTo>
                  <a:lnTo>
                    <a:pt x="134112" y="102108"/>
                  </a:lnTo>
                  <a:close/>
                </a:path>
                <a:path w="311150" h="186054">
                  <a:moveTo>
                    <a:pt x="310896" y="185928"/>
                  </a:moveTo>
                  <a:lnTo>
                    <a:pt x="269748" y="185928"/>
                  </a:lnTo>
                  <a:lnTo>
                    <a:pt x="269748" y="105156"/>
                  </a:lnTo>
                  <a:lnTo>
                    <a:pt x="268224" y="97536"/>
                  </a:lnTo>
                  <a:lnTo>
                    <a:pt x="230124" y="77724"/>
                  </a:lnTo>
                  <a:lnTo>
                    <a:pt x="185928" y="68580"/>
                  </a:lnTo>
                  <a:lnTo>
                    <a:pt x="134112" y="65532"/>
                  </a:lnTo>
                  <a:lnTo>
                    <a:pt x="187452" y="65532"/>
                  </a:lnTo>
                  <a:lnTo>
                    <a:pt x="210312" y="70104"/>
                  </a:lnTo>
                  <a:lnTo>
                    <a:pt x="231648" y="74676"/>
                  </a:lnTo>
                  <a:lnTo>
                    <a:pt x="248412" y="80772"/>
                  </a:lnTo>
                  <a:lnTo>
                    <a:pt x="249936" y="80772"/>
                  </a:lnTo>
                  <a:lnTo>
                    <a:pt x="269748" y="96012"/>
                  </a:lnTo>
                  <a:lnTo>
                    <a:pt x="271272" y="96012"/>
                  </a:lnTo>
                  <a:lnTo>
                    <a:pt x="274319" y="105156"/>
                  </a:lnTo>
                  <a:lnTo>
                    <a:pt x="274319" y="182880"/>
                  </a:lnTo>
                  <a:lnTo>
                    <a:pt x="310896" y="182880"/>
                  </a:lnTo>
                  <a:lnTo>
                    <a:pt x="310896" y="1859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5097271" y="7061901"/>
            <a:ext cx="6311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Times New Roman"/>
                <a:cs typeface="Times New Roman"/>
              </a:rPr>
              <a:t>Internal</a:t>
            </a:r>
            <a:r>
              <a:rPr sz="800" b="1" spc="-40" dirty="0">
                <a:latin typeface="Times New Roman"/>
                <a:cs typeface="Times New Roman"/>
              </a:rPr>
              <a:t> </a:t>
            </a:r>
            <a:r>
              <a:rPr sz="800" b="1" spc="-10" dirty="0">
                <a:latin typeface="Times New Roman"/>
                <a:cs typeface="Times New Roman"/>
              </a:rPr>
              <a:t>Noise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3510788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203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241540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204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985507" y="6939961"/>
            <a:ext cx="313690" cy="245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95"/>
              </a:spcBef>
            </a:pPr>
            <a:r>
              <a:rPr sz="700" b="1" spc="-10" dirty="0">
                <a:latin typeface="Calibri"/>
                <a:cs typeface="Calibri"/>
              </a:rPr>
              <a:t>Desired</a:t>
            </a:r>
            <a:r>
              <a:rPr sz="700" b="1" spc="500" dirty="0">
                <a:latin typeface="Calibri"/>
                <a:cs typeface="Calibri"/>
              </a:rPr>
              <a:t> </a:t>
            </a:r>
            <a:r>
              <a:rPr sz="700" b="1" spc="-20" dirty="0">
                <a:latin typeface="Calibri"/>
                <a:cs typeface="Calibri"/>
              </a:rPr>
              <a:t>echo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10788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205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3915" y="1845286"/>
            <a:ext cx="3164840" cy="103251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11430">
              <a:lnSpc>
                <a:spcPts val="1080"/>
              </a:lnSpc>
              <a:spcBef>
                <a:spcPts val="195"/>
              </a:spcBef>
            </a:pPr>
            <a:r>
              <a:rPr sz="950" dirty="0">
                <a:latin typeface="Times New Roman"/>
                <a:cs typeface="Times New Roman"/>
              </a:rPr>
              <a:t>Noise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ultimately determines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the</a:t>
            </a:r>
            <a:r>
              <a:rPr sz="950" spc="1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threshold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for</a:t>
            </a:r>
            <a:r>
              <a:rPr sz="950" spc="2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the</a:t>
            </a:r>
            <a:r>
              <a:rPr sz="950" spc="1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minimum</a:t>
            </a:r>
            <a:r>
              <a:rPr sz="950" spc="-55" dirty="0">
                <a:latin typeface="Times New Roman"/>
                <a:cs typeface="Times New Roman"/>
              </a:rPr>
              <a:t> </a:t>
            </a:r>
            <a:r>
              <a:rPr sz="950" spc="-20" dirty="0">
                <a:latin typeface="Times New Roman"/>
                <a:cs typeface="Times New Roman"/>
              </a:rPr>
              <a:t>echo </a:t>
            </a:r>
            <a:r>
              <a:rPr sz="950" dirty="0">
                <a:latin typeface="Times New Roman"/>
                <a:cs typeface="Times New Roman"/>
              </a:rPr>
              <a:t>level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that can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be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reliably</a:t>
            </a:r>
            <a:r>
              <a:rPr sz="950" spc="-2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detected by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a</a:t>
            </a:r>
            <a:r>
              <a:rPr sz="950" spc="-6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receiver.</a:t>
            </a: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91100"/>
              </a:lnSpc>
              <a:spcBef>
                <a:spcPts val="480"/>
              </a:spcBef>
            </a:pPr>
            <a:r>
              <a:rPr sz="950" dirty="0">
                <a:latin typeface="Times New Roman"/>
                <a:cs typeface="Times New Roman"/>
              </a:rPr>
              <a:t>The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receiving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system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does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not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register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the</a:t>
            </a:r>
            <a:r>
              <a:rPr sz="950" spc="1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difference</a:t>
            </a:r>
            <a:r>
              <a:rPr sz="950" spc="-2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between </a:t>
            </a:r>
            <a:r>
              <a:rPr sz="950" dirty="0">
                <a:latin typeface="Times New Roman"/>
                <a:cs typeface="Times New Roman"/>
              </a:rPr>
              <a:t>signal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power and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noise</a:t>
            </a:r>
            <a:r>
              <a:rPr sz="950" spc="1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power.</a:t>
            </a:r>
            <a:r>
              <a:rPr sz="950" spc="-3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The external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source,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an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antenna, </a:t>
            </a:r>
            <a:r>
              <a:rPr sz="950" dirty="0">
                <a:latin typeface="Times New Roman"/>
                <a:cs typeface="Times New Roman"/>
              </a:rPr>
              <a:t>will</a:t>
            </a:r>
            <a:r>
              <a:rPr sz="950" spc="-2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deliver</a:t>
            </a:r>
            <a:r>
              <a:rPr sz="950" spc="-1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both</a:t>
            </a:r>
            <a:r>
              <a:rPr sz="950" spc="1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signal power</a:t>
            </a:r>
            <a:r>
              <a:rPr sz="950" spc="1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and noise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power</a:t>
            </a:r>
            <a:r>
              <a:rPr sz="950" spc="1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to</a:t>
            </a:r>
            <a:r>
              <a:rPr sz="950" spc="1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receiver.</a:t>
            </a:r>
            <a:r>
              <a:rPr sz="950" spc="-20" dirty="0">
                <a:latin typeface="Times New Roman"/>
                <a:cs typeface="Times New Roman"/>
              </a:rPr>
              <a:t> </a:t>
            </a:r>
            <a:r>
              <a:rPr sz="950" spc="-25" dirty="0">
                <a:latin typeface="Times New Roman"/>
                <a:cs typeface="Times New Roman"/>
              </a:rPr>
              <a:t>The </a:t>
            </a:r>
            <a:r>
              <a:rPr sz="950" dirty="0">
                <a:latin typeface="Times New Roman"/>
                <a:cs typeface="Times New Roman"/>
              </a:rPr>
              <a:t>system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will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add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noise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of its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own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to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the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input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signal,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then</a:t>
            </a:r>
            <a:r>
              <a:rPr sz="950" spc="-70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amplify </a:t>
            </a:r>
            <a:r>
              <a:rPr sz="950" dirty="0">
                <a:latin typeface="Times New Roman"/>
                <a:cs typeface="Times New Roman"/>
              </a:rPr>
              <a:t>the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total</a:t>
            </a:r>
            <a:r>
              <a:rPr sz="950" spc="-2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package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by</a:t>
            </a:r>
            <a:r>
              <a:rPr sz="950" spc="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the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power</a:t>
            </a:r>
            <a:r>
              <a:rPr sz="950" spc="-20" dirty="0">
                <a:latin typeface="Times New Roman"/>
                <a:cs typeface="Times New Roman"/>
              </a:rPr>
              <a:t> gain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3915" y="3128494"/>
            <a:ext cx="304101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dirty="0">
                <a:latin typeface="Times New Roman"/>
                <a:cs typeface="Times New Roman"/>
              </a:rPr>
              <a:t>Noise</a:t>
            </a:r>
            <a:r>
              <a:rPr sz="950" b="1" spc="-1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behaves</a:t>
            </a:r>
            <a:r>
              <a:rPr sz="950" b="1" spc="-1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just like any</a:t>
            </a:r>
            <a:r>
              <a:rPr sz="950" b="1" spc="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other</a:t>
            </a:r>
            <a:r>
              <a:rPr sz="950" b="1" spc="-1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signal</a:t>
            </a:r>
            <a:r>
              <a:rPr sz="950" b="1" spc="-1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a</a:t>
            </a:r>
            <a:r>
              <a:rPr sz="950" b="1" spc="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system</a:t>
            </a:r>
            <a:r>
              <a:rPr sz="950" b="1" spc="-10" dirty="0">
                <a:latin typeface="Times New Roman"/>
                <a:cs typeface="Times New Roman"/>
              </a:rPr>
              <a:t> processes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5436" y="3224230"/>
            <a:ext cx="687070" cy="436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2100"/>
              </a:lnSpc>
              <a:spcBef>
                <a:spcPts val="95"/>
              </a:spcBef>
            </a:pPr>
            <a:r>
              <a:rPr sz="950" b="1" spc="-10" dirty="0">
                <a:latin typeface="Times New Roman"/>
                <a:cs typeface="Times New Roman"/>
              </a:rPr>
              <a:t>Filters: Attenuators: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72716" y="3224230"/>
            <a:ext cx="961390" cy="436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2100"/>
              </a:lnSpc>
              <a:spcBef>
                <a:spcPts val="95"/>
              </a:spcBef>
            </a:pPr>
            <a:r>
              <a:rPr sz="950" dirty="0">
                <a:latin typeface="Times New Roman"/>
                <a:cs typeface="Times New Roman"/>
              </a:rPr>
              <a:t>will</a:t>
            </a:r>
            <a:r>
              <a:rPr sz="950" spc="-15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filter</a:t>
            </a:r>
            <a:r>
              <a:rPr sz="950" spc="-5" dirty="0">
                <a:latin typeface="Times New Roman"/>
                <a:cs typeface="Times New Roman"/>
              </a:rPr>
              <a:t> </a:t>
            </a:r>
            <a:r>
              <a:rPr sz="950" spc="-10" dirty="0">
                <a:latin typeface="Times New Roman"/>
                <a:cs typeface="Times New Roman"/>
              </a:rPr>
              <a:t>noise</a:t>
            </a:r>
            <a:r>
              <a:rPr sz="950" spc="50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will</a:t>
            </a:r>
            <a:r>
              <a:rPr sz="950" spc="-20" dirty="0">
                <a:latin typeface="Times New Roman"/>
                <a:cs typeface="Times New Roman"/>
              </a:rPr>
              <a:t> </a:t>
            </a:r>
            <a:r>
              <a:rPr sz="950" dirty="0">
                <a:latin typeface="Times New Roman"/>
                <a:cs typeface="Times New Roman"/>
              </a:rPr>
              <a:t>attenuate</a:t>
            </a:r>
            <a:r>
              <a:rPr sz="950" spc="-55" dirty="0">
                <a:latin typeface="Times New Roman"/>
                <a:cs typeface="Times New Roman"/>
              </a:rPr>
              <a:t> </a:t>
            </a:r>
            <a:r>
              <a:rPr sz="950" spc="-20" dirty="0">
                <a:latin typeface="Times New Roman"/>
                <a:cs typeface="Times New Roman"/>
              </a:rPr>
              <a:t>noise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4415" y="1505434"/>
            <a:ext cx="69151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10" dirty="0">
                <a:latin typeface="Times New Roman"/>
                <a:cs typeface="Times New Roman"/>
              </a:rPr>
              <a:t>Noise</a:t>
            </a:r>
            <a:r>
              <a:rPr sz="950" b="1" spc="-25" dirty="0">
                <a:latin typeface="Times New Roman"/>
                <a:cs typeface="Times New Roman"/>
              </a:rPr>
              <a:t> </a:t>
            </a:r>
            <a:r>
              <a:rPr sz="950" b="1" spc="-10" dirty="0">
                <a:latin typeface="Times New Roman"/>
                <a:cs typeface="Times New Roman"/>
              </a:rPr>
              <a:t>Effects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34484" y="2057400"/>
            <a:ext cx="318770" cy="361315"/>
          </a:xfrm>
          <a:custGeom>
            <a:avLst/>
            <a:gdLst/>
            <a:ahLst/>
            <a:cxnLst/>
            <a:rect l="l" t="t" r="r" b="b"/>
            <a:pathLst>
              <a:path w="318770" h="361314">
                <a:moveTo>
                  <a:pt x="30479" y="361187"/>
                </a:moveTo>
                <a:lnTo>
                  <a:pt x="27432" y="359663"/>
                </a:lnTo>
                <a:lnTo>
                  <a:pt x="24384" y="356616"/>
                </a:lnTo>
                <a:lnTo>
                  <a:pt x="22859" y="353568"/>
                </a:lnTo>
                <a:lnTo>
                  <a:pt x="24384" y="266699"/>
                </a:lnTo>
                <a:lnTo>
                  <a:pt x="25908" y="263651"/>
                </a:lnTo>
                <a:lnTo>
                  <a:pt x="28955" y="262128"/>
                </a:lnTo>
                <a:lnTo>
                  <a:pt x="42672" y="249935"/>
                </a:lnTo>
                <a:lnTo>
                  <a:pt x="9143" y="237743"/>
                </a:lnTo>
                <a:lnTo>
                  <a:pt x="6096" y="236219"/>
                </a:lnTo>
                <a:lnTo>
                  <a:pt x="3048" y="233171"/>
                </a:lnTo>
                <a:lnTo>
                  <a:pt x="3048" y="224028"/>
                </a:lnTo>
                <a:lnTo>
                  <a:pt x="4572" y="220980"/>
                </a:lnTo>
                <a:lnTo>
                  <a:pt x="9143" y="219455"/>
                </a:lnTo>
                <a:lnTo>
                  <a:pt x="36575" y="207263"/>
                </a:lnTo>
                <a:lnTo>
                  <a:pt x="6096" y="192023"/>
                </a:lnTo>
                <a:lnTo>
                  <a:pt x="1524" y="190499"/>
                </a:lnTo>
                <a:lnTo>
                  <a:pt x="0" y="187451"/>
                </a:lnTo>
                <a:lnTo>
                  <a:pt x="0" y="178307"/>
                </a:lnTo>
                <a:lnTo>
                  <a:pt x="3048" y="175259"/>
                </a:lnTo>
                <a:lnTo>
                  <a:pt x="6096" y="173735"/>
                </a:lnTo>
                <a:lnTo>
                  <a:pt x="36575" y="161543"/>
                </a:lnTo>
                <a:lnTo>
                  <a:pt x="7620" y="146303"/>
                </a:lnTo>
                <a:lnTo>
                  <a:pt x="4572" y="143255"/>
                </a:lnTo>
                <a:lnTo>
                  <a:pt x="3048" y="140207"/>
                </a:lnTo>
                <a:lnTo>
                  <a:pt x="3048" y="132587"/>
                </a:lnTo>
                <a:lnTo>
                  <a:pt x="6096" y="129539"/>
                </a:lnTo>
                <a:lnTo>
                  <a:pt x="9143" y="128015"/>
                </a:lnTo>
                <a:lnTo>
                  <a:pt x="45720" y="112775"/>
                </a:lnTo>
                <a:lnTo>
                  <a:pt x="33527" y="103631"/>
                </a:lnTo>
                <a:lnTo>
                  <a:pt x="32003" y="102107"/>
                </a:lnTo>
                <a:lnTo>
                  <a:pt x="30479" y="99059"/>
                </a:lnTo>
                <a:lnTo>
                  <a:pt x="30479" y="3047"/>
                </a:lnTo>
                <a:lnTo>
                  <a:pt x="35051" y="0"/>
                </a:lnTo>
                <a:lnTo>
                  <a:pt x="318515" y="0"/>
                </a:lnTo>
                <a:lnTo>
                  <a:pt x="318515" y="19811"/>
                </a:lnTo>
                <a:lnTo>
                  <a:pt x="50291" y="19811"/>
                </a:lnTo>
                <a:lnTo>
                  <a:pt x="50291" y="91439"/>
                </a:lnTo>
                <a:lnTo>
                  <a:pt x="71627" y="108203"/>
                </a:lnTo>
                <a:lnTo>
                  <a:pt x="74675" y="109727"/>
                </a:lnTo>
                <a:lnTo>
                  <a:pt x="76199" y="114299"/>
                </a:lnTo>
                <a:lnTo>
                  <a:pt x="74675" y="117347"/>
                </a:lnTo>
                <a:lnTo>
                  <a:pt x="74675" y="120395"/>
                </a:lnTo>
                <a:lnTo>
                  <a:pt x="71627" y="123443"/>
                </a:lnTo>
                <a:lnTo>
                  <a:pt x="68579" y="124967"/>
                </a:lnTo>
                <a:lnTo>
                  <a:pt x="36575" y="138683"/>
                </a:lnTo>
                <a:lnTo>
                  <a:pt x="68579" y="155447"/>
                </a:lnTo>
                <a:lnTo>
                  <a:pt x="70103" y="160019"/>
                </a:lnTo>
                <a:lnTo>
                  <a:pt x="70103" y="167639"/>
                </a:lnTo>
                <a:lnTo>
                  <a:pt x="67055" y="170687"/>
                </a:lnTo>
                <a:lnTo>
                  <a:pt x="64008" y="172211"/>
                </a:lnTo>
                <a:lnTo>
                  <a:pt x="35051" y="184404"/>
                </a:lnTo>
                <a:lnTo>
                  <a:pt x="64008" y="198119"/>
                </a:lnTo>
                <a:lnTo>
                  <a:pt x="68579" y="199643"/>
                </a:lnTo>
                <a:lnTo>
                  <a:pt x="70103" y="204216"/>
                </a:lnTo>
                <a:lnTo>
                  <a:pt x="70103" y="211835"/>
                </a:lnTo>
                <a:lnTo>
                  <a:pt x="67055" y="214883"/>
                </a:lnTo>
                <a:lnTo>
                  <a:pt x="64008" y="216407"/>
                </a:lnTo>
                <a:lnTo>
                  <a:pt x="39623" y="227075"/>
                </a:lnTo>
                <a:lnTo>
                  <a:pt x="65532" y="237743"/>
                </a:lnTo>
                <a:lnTo>
                  <a:pt x="70103" y="239268"/>
                </a:lnTo>
                <a:lnTo>
                  <a:pt x="73151" y="245363"/>
                </a:lnTo>
                <a:lnTo>
                  <a:pt x="73151" y="249935"/>
                </a:lnTo>
                <a:lnTo>
                  <a:pt x="71627" y="252983"/>
                </a:lnTo>
                <a:lnTo>
                  <a:pt x="68579" y="254507"/>
                </a:lnTo>
                <a:lnTo>
                  <a:pt x="45720" y="274319"/>
                </a:lnTo>
                <a:lnTo>
                  <a:pt x="42672" y="341375"/>
                </a:lnTo>
                <a:lnTo>
                  <a:pt x="309371" y="338327"/>
                </a:lnTo>
                <a:lnTo>
                  <a:pt x="309371" y="358139"/>
                </a:lnTo>
                <a:lnTo>
                  <a:pt x="30479" y="361187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34559" y="2142466"/>
            <a:ext cx="113664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50" dirty="0">
                <a:latin typeface="Times New Roman"/>
                <a:cs typeface="Times New Roman"/>
              </a:rPr>
              <a:t>R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42431" y="2180844"/>
            <a:ext cx="480059" cy="165100"/>
          </a:xfrm>
          <a:custGeom>
            <a:avLst/>
            <a:gdLst/>
            <a:ahLst/>
            <a:cxnLst/>
            <a:rect l="l" t="t" r="r" b="b"/>
            <a:pathLst>
              <a:path w="480060" h="165100">
                <a:moveTo>
                  <a:pt x="27431" y="164591"/>
                </a:moveTo>
                <a:lnTo>
                  <a:pt x="21335" y="164591"/>
                </a:lnTo>
                <a:lnTo>
                  <a:pt x="18287" y="163067"/>
                </a:lnTo>
                <a:lnTo>
                  <a:pt x="0" y="105155"/>
                </a:lnTo>
                <a:lnTo>
                  <a:pt x="15239" y="100583"/>
                </a:lnTo>
                <a:lnTo>
                  <a:pt x="22859" y="129539"/>
                </a:lnTo>
                <a:lnTo>
                  <a:pt x="54863" y="6095"/>
                </a:lnTo>
                <a:lnTo>
                  <a:pt x="56387" y="3047"/>
                </a:lnTo>
                <a:lnTo>
                  <a:pt x="59435" y="0"/>
                </a:lnTo>
                <a:lnTo>
                  <a:pt x="480059" y="0"/>
                </a:lnTo>
                <a:lnTo>
                  <a:pt x="480059" y="15239"/>
                </a:lnTo>
                <a:lnTo>
                  <a:pt x="68579" y="15239"/>
                </a:lnTo>
                <a:lnTo>
                  <a:pt x="32003" y="158495"/>
                </a:lnTo>
                <a:lnTo>
                  <a:pt x="30479" y="161543"/>
                </a:lnTo>
                <a:lnTo>
                  <a:pt x="27431" y="1645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73027" y="2177808"/>
            <a:ext cx="128270" cy="113030"/>
          </a:xfrm>
          <a:custGeom>
            <a:avLst/>
            <a:gdLst/>
            <a:ahLst/>
            <a:cxnLst/>
            <a:rect l="l" t="t" r="r" b="b"/>
            <a:pathLst>
              <a:path w="128270" h="113030">
                <a:moveTo>
                  <a:pt x="128016" y="91440"/>
                </a:moveTo>
                <a:lnTo>
                  <a:pt x="0" y="91440"/>
                </a:lnTo>
                <a:lnTo>
                  <a:pt x="0" y="112776"/>
                </a:lnTo>
                <a:lnTo>
                  <a:pt x="128016" y="112776"/>
                </a:lnTo>
                <a:lnTo>
                  <a:pt x="128016" y="91440"/>
                </a:lnTo>
                <a:close/>
              </a:path>
              <a:path w="128270" h="113030">
                <a:moveTo>
                  <a:pt x="128016" y="45720"/>
                </a:moveTo>
                <a:lnTo>
                  <a:pt x="0" y="45720"/>
                </a:lnTo>
                <a:lnTo>
                  <a:pt x="0" y="67056"/>
                </a:lnTo>
                <a:lnTo>
                  <a:pt x="128016" y="67056"/>
                </a:lnTo>
                <a:lnTo>
                  <a:pt x="128016" y="45720"/>
                </a:lnTo>
                <a:close/>
              </a:path>
              <a:path w="128270" h="113030">
                <a:moveTo>
                  <a:pt x="128016" y="0"/>
                </a:moveTo>
                <a:lnTo>
                  <a:pt x="0" y="0"/>
                </a:lnTo>
                <a:lnTo>
                  <a:pt x="0" y="21336"/>
                </a:lnTo>
                <a:lnTo>
                  <a:pt x="128016" y="21336"/>
                </a:lnTo>
                <a:lnTo>
                  <a:pt x="128016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37959" y="2025395"/>
            <a:ext cx="379730" cy="372110"/>
          </a:xfrm>
          <a:custGeom>
            <a:avLst/>
            <a:gdLst/>
            <a:ahLst/>
            <a:cxnLst/>
            <a:rect l="l" t="t" r="r" b="b"/>
            <a:pathLst>
              <a:path w="379729" h="372110">
                <a:moveTo>
                  <a:pt x="379475" y="371856"/>
                </a:moveTo>
                <a:lnTo>
                  <a:pt x="4571" y="371856"/>
                </a:lnTo>
                <a:lnTo>
                  <a:pt x="0" y="367284"/>
                </a:lnTo>
                <a:lnTo>
                  <a:pt x="0" y="35052"/>
                </a:lnTo>
                <a:lnTo>
                  <a:pt x="4571" y="30480"/>
                </a:lnTo>
                <a:lnTo>
                  <a:pt x="102107" y="30480"/>
                </a:lnTo>
                <a:lnTo>
                  <a:pt x="105156" y="32004"/>
                </a:lnTo>
                <a:lnTo>
                  <a:pt x="106680" y="33528"/>
                </a:lnTo>
                <a:lnTo>
                  <a:pt x="117347" y="45719"/>
                </a:lnTo>
                <a:lnTo>
                  <a:pt x="132587" y="9143"/>
                </a:lnTo>
                <a:lnTo>
                  <a:pt x="134111" y="6095"/>
                </a:lnTo>
                <a:lnTo>
                  <a:pt x="137159" y="3047"/>
                </a:lnTo>
                <a:lnTo>
                  <a:pt x="144780" y="3047"/>
                </a:lnTo>
                <a:lnTo>
                  <a:pt x="147827" y="4571"/>
                </a:lnTo>
                <a:lnTo>
                  <a:pt x="149351" y="7619"/>
                </a:lnTo>
                <a:lnTo>
                  <a:pt x="167639" y="36575"/>
                </a:lnTo>
                <a:lnTo>
                  <a:pt x="179832" y="7619"/>
                </a:lnTo>
                <a:lnTo>
                  <a:pt x="181356" y="3047"/>
                </a:lnTo>
                <a:lnTo>
                  <a:pt x="184403" y="1523"/>
                </a:lnTo>
                <a:lnTo>
                  <a:pt x="188975" y="1523"/>
                </a:lnTo>
                <a:lnTo>
                  <a:pt x="193547" y="0"/>
                </a:lnTo>
                <a:lnTo>
                  <a:pt x="196595" y="3047"/>
                </a:lnTo>
                <a:lnTo>
                  <a:pt x="213359" y="36575"/>
                </a:lnTo>
                <a:lnTo>
                  <a:pt x="228599" y="6095"/>
                </a:lnTo>
                <a:lnTo>
                  <a:pt x="231647" y="3047"/>
                </a:lnTo>
                <a:lnTo>
                  <a:pt x="240791" y="3047"/>
                </a:lnTo>
                <a:lnTo>
                  <a:pt x="243839" y="6095"/>
                </a:lnTo>
                <a:lnTo>
                  <a:pt x="245363" y="9143"/>
                </a:lnTo>
                <a:lnTo>
                  <a:pt x="259079" y="42671"/>
                </a:lnTo>
                <a:lnTo>
                  <a:pt x="271271" y="28956"/>
                </a:lnTo>
                <a:lnTo>
                  <a:pt x="272795" y="25908"/>
                </a:lnTo>
                <a:lnTo>
                  <a:pt x="275843" y="24384"/>
                </a:lnTo>
                <a:lnTo>
                  <a:pt x="362711" y="22860"/>
                </a:lnTo>
                <a:lnTo>
                  <a:pt x="362711" y="42671"/>
                </a:lnTo>
                <a:lnTo>
                  <a:pt x="283463" y="45719"/>
                </a:lnTo>
                <a:lnTo>
                  <a:pt x="263651" y="68580"/>
                </a:lnTo>
                <a:lnTo>
                  <a:pt x="260603" y="71628"/>
                </a:lnTo>
                <a:lnTo>
                  <a:pt x="249935" y="71628"/>
                </a:lnTo>
                <a:lnTo>
                  <a:pt x="246887" y="68580"/>
                </a:lnTo>
                <a:lnTo>
                  <a:pt x="246887" y="65532"/>
                </a:lnTo>
                <a:lnTo>
                  <a:pt x="234695" y="38100"/>
                </a:lnTo>
                <a:lnTo>
                  <a:pt x="224027" y="64008"/>
                </a:lnTo>
                <a:lnTo>
                  <a:pt x="220980" y="67056"/>
                </a:lnTo>
                <a:lnTo>
                  <a:pt x="217932" y="68580"/>
                </a:lnTo>
                <a:lnTo>
                  <a:pt x="210311" y="68580"/>
                </a:lnTo>
                <a:lnTo>
                  <a:pt x="207263" y="67056"/>
                </a:lnTo>
                <a:lnTo>
                  <a:pt x="190499" y="35052"/>
                </a:lnTo>
                <a:lnTo>
                  <a:pt x="176783" y="62484"/>
                </a:lnTo>
                <a:lnTo>
                  <a:pt x="176783" y="67056"/>
                </a:lnTo>
                <a:lnTo>
                  <a:pt x="172211" y="68580"/>
                </a:lnTo>
                <a:lnTo>
                  <a:pt x="169163" y="68580"/>
                </a:lnTo>
                <a:lnTo>
                  <a:pt x="164592" y="70104"/>
                </a:lnTo>
                <a:lnTo>
                  <a:pt x="161544" y="67056"/>
                </a:lnTo>
                <a:lnTo>
                  <a:pt x="160019" y="64008"/>
                </a:lnTo>
                <a:lnTo>
                  <a:pt x="143256" y="35052"/>
                </a:lnTo>
                <a:lnTo>
                  <a:pt x="129539" y="68580"/>
                </a:lnTo>
                <a:lnTo>
                  <a:pt x="128015" y="71628"/>
                </a:lnTo>
                <a:lnTo>
                  <a:pt x="121919" y="74675"/>
                </a:lnTo>
                <a:lnTo>
                  <a:pt x="117347" y="74675"/>
                </a:lnTo>
                <a:lnTo>
                  <a:pt x="114299" y="73151"/>
                </a:lnTo>
                <a:lnTo>
                  <a:pt x="112775" y="70104"/>
                </a:lnTo>
                <a:lnTo>
                  <a:pt x="94487" y="50292"/>
                </a:lnTo>
                <a:lnTo>
                  <a:pt x="19812" y="50292"/>
                </a:lnTo>
                <a:lnTo>
                  <a:pt x="19812" y="350520"/>
                </a:lnTo>
                <a:lnTo>
                  <a:pt x="379475" y="350520"/>
                </a:lnTo>
                <a:lnTo>
                  <a:pt x="379475" y="371856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98111" y="1269070"/>
            <a:ext cx="3170555" cy="76771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186180">
              <a:lnSpc>
                <a:spcPct val="100000"/>
              </a:lnSpc>
              <a:spcBef>
                <a:spcPts val="330"/>
              </a:spcBef>
            </a:pPr>
            <a:r>
              <a:rPr sz="1100" b="1" i="1" dirty="0">
                <a:solidFill>
                  <a:srgbClr val="000099"/>
                </a:solidFill>
                <a:latin typeface="Calibri"/>
                <a:cs typeface="Calibri"/>
              </a:rPr>
              <a:t>Thermal</a:t>
            </a:r>
            <a:r>
              <a:rPr sz="1100" b="1" i="1" spc="-5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1100" b="1" i="1" spc="-10" dirty="0">
                <a:solidFill>
                  <a:srgbClr val="000099"/>
                </a:solidFill>
                <a:latin typeface="Calibri"/>
                <a:cs typeface="Calibri"/>
              </a:rPr>
              <a:t>Noise</a:t>
            </a:r>
            <a:endParaRPr sz="1100">
              <a:latin typeface="Calibri"/>
              <a:cs typeface="Calibri"/>
            </a:endParaRPr>
          </a:p>
          <a:p>
            <a:pPr marL="12700" marR="42545">
              <a:lnSpc>
                <a:spcPct val="85800"/>
              </a:lnSpc>
              <a:spcBef>
                <a:spcPts val="360"/>
              </a:spcBef>
            </a:pPr>
            <a:r>
              <a:rPr sz="950" b="1" dirty="0">
                <a:latin typeface="Calibri"/>
                <a:cs typeface="Calibri"/>
              </a:rPr>
              <a:t>The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most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basic</a:t>
            </a:r>
            <a:r>
              <a:rPr sz="950" b="1" spc="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type</a:t>
            </a:r>
            <a:r>
              <a:rPr sz="950" b="1" spc="-1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of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noise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being</a:t>
            </a:r>
            <a:r>
              <a:rPr sz="950" b="1" spc="-2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caused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by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thermal</a:t>
            </a:r>
            <a:r>
              <a:rPr sz="950" b="1" spc="500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vibration</a:t>
            </a:r>
            <a:r>
              <a:rPr sz="950" b="1" spc="-3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of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bound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charges.</a:t>
            </a:r>
            <a:r>
              <a:rPr sz="950" b="1" spc="-1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Also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known</a:t>
            </a:r>
            <a:r>
              <a:rPr sz="950" b="1" spc="-2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as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Johnson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or</a:t>
            </a:r>
            <a:r>
              <a:rPr sz="950" b="1" spc="-30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Nyquist noise.</a:t>
            </a:r>
            <a:endParaRPr sz="950">
              <a:latin typeface="Calibri"/>
              <a:cs typeface="Calibri"/>
            </a:endParaRPr>
          </a:p>
          <a:p>
            <a:pPr marR="5080" algn="r">
              <a:lnSpc>
                <a:spcPts val="994"/>
              </a:lnSpc>
            </a:pPr>
            <a:r>
              <a:rPr sz="950" b="1" spc="-50" dirty="0">
                <a:latin typeface="Times New Roman"/>
                <a:cs typeface="Times New Roman"/>
              </a:rPr>
              <a:t>R</a:t>
            </a:r>
            <a:endParaRPr sz="95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454140" y="2125980"/>
            <a:ext cx="192405" cy="186055"/>
            <a:chOff x="6454140" y="2125980"/>
            <a:chExt cx="192405" cy="186055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54140" y="2125980"/>
              <a:ext cx="192024" cy="185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9860" y="2183892"/>
              <a:ext cx="100583" cy="6400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241540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206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62015" y="2171422"/>
            <a:ext cx="81597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50" b="1" dirty="0">
                <a:latin typeface="Times New Roman"/>
                <a:cs typeface="Times New Roman"/>
              </a:rPr>
              <a:t>V</a:t>
            </a:r>
            <a:r>
              <a:rPr sz="900" b="1" baseline="-13888" dirty="0">
                <a:latin typeface="Times New Roman"/>
                <a:cs typeface="Times New Roman"/>
              </a:rPr>
              <a:t>n</a:t>
            </a:r>
            <a:r>
              <a:rPr sz="900" b="1" spc="247" baseline="-13888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=</a:t>
            </a:r>
            <a:r>
              <a:rPr sz="950" b="1" spc="135" dirty="0">
                <a:latin typeface="Times New Roman"/>
                <a:cs typeface="Times New Roman"/>
              </a:rPr>
              <a:t>  </a:t>
            </a:r>
            <a:r>
              <a:rPr sz="950" b="1" spc="-10" dirty="0">
                <a:latin typeface="Times New Roman"/>
                <a:cs typeface="Times New Roman"/>
              </a:rPr>
              <a:t>4KTBR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20003" y="2601113"/>
            <a:ext cx="7048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b="1" spc="-50" dirty="0">
                <a:latin typeface="Times New Roman"/>
                <a:cs typeface="Times New Roman"/>
              </a:rPr>
              <a:t>n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45328" y="2540230"/>
            <a:ext cx="50673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dirty="0">
                <a:latin typeface="Times New Roman"/>
                <a:cs typeface="Times New Roman"/>
              </a:rPr>
              <a:t>P</a:t>
            </a:r>
            <a:r>
              <a:rPr sz="950" b="1" spc="27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=</a:t>
            </a:r>
            <a:r>
              <a:rPr sz="950" b="1" spc="-110" dirty="0">
                <a:latin typeface="Times New Roman"/>
                <a:cs typeface="Times New Roman"/>
              </a:rPr>
              <a:t> </a:t>
            </a:r>
            <a:r>
              <a:rPr sz="950" b="1" spc="-25" dirty="0">
                <a:latin typeface="Times New Roman"/>
                <a:cs typeface="Times New Roman"/>
              </a:rPr>
              <a:t>KTB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98111" y="2315925"/>
            <a:ext cx="1129030" cy="52578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47980">
              <a:lnSpc>
                <a:spcPct val="100000"/>
              </a:lnSpc>
              <a:spcBef>
                <a:spcPts val="350"/>
              </a:spcBef>
            </a:pPr>
            <a:r>
              <a:rPr sz="950" b="1" spc="-50" dirty="0">
                <a:latin typeface="Times New Roman"/>
                <a:cs typeface="Times New Roman"/>
              </a:rPr>
              <a:t>T</a:t>
            </a: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01099"/>
              </a:lnSpc>
              <a:spcBef>
                <a:spcPts val="240"/>
              </a:spcBef>
            </a:pPr>
            <a:r>
              <a:rPr sz="950" b="1" spc="-30" dirty="0">
                <a:latin typeface="Times New Roman"/>
                <a:cs typeface="Times New Roman"/>
              </a:rPr>
              <a:t>Available</a:t>
            </a:r>
            <a:r>
              <a:rPr sz="950" b="1" spc="20" dirty="0">
                <a:latin typeface="Times New Roman"/>
                <a:cs typeface="Times New Roman"/>
              </a:rPr>
              <a:t> </a:t>
            </a:r>
            <a:r>
              <a:rPr sz="950" b="1" spc="-10" dirty="0">
                <a:latin typeface="Times New Roman"/>
                <a:cs typeface="Times New Roman"/>
              </a:rPr>
              <a:t>noise</a:t>
            </a:r>
            <a:r>
              <a:rPr sz="950" b="1" spc="-20" dirty="0">
                <a:latin typeface="Times New Roman"/>
                <a:cs typeface="Times New Roman"/>
              </a:rPr>
              <a:t> power </a:t>
            </a:r>
            <a:r>
              <a:rPr sz="950" b="1" dirty="0">
                <a:latin typeface="Times New Roman"/>
                <a:cs typeface="Times New Roman"/>
              </a:rPr>
              <a:t>Where,</a:t>
            </a:r>
            <a:r>
              <a:rPr sz="950" b="1" spc="47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K</a:t>
            </a:r>
            <a:r>
              <a:rPr sz="950" b="1" spc="240" dirty="0">
                <a:latin typeface="Times New Roman"/>
                <a:cs typeface="Times New Roman"/>
              </a:rPr>
              <a:t> </a:t>
            </a:r>
            <a:r>
              <a:rPr sz="950" b="1" spc="-50" dirty="0">
                <a:latin typeface="Times New Roman"/>
                <a:cs typeface="Times New Roman"/>
              </a:rPr>
              <a:t>=</a:t>
            </a:r>
            <a:endParaRPr sz="950">
              <a:latin typeface="Times New Roman"/>
              <a:cs typeface="Times New Roman"/>
            </a:endParaRPr>
          </a:p>
        </p:txBody>
      </p: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40808" y="2721863"/>
            <a:ext cx="637031" cy="83820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6382499" y="2746247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4" h="56514">
                <a:moveTo>
                  <a:pt x="56388" y="4572"/>
                </a:moveTo>
                <a:lnTo>
                  <a:pt x="54864" y="4572"/>
                </a:lnTo>
                <a:lnTo>
                  <a:pt x="51816" y="0"/>
                </a:lnTo>
                <a:lnTo>
                  <a:pt x="48768" y="0"/>
                </a:lnTo>
                <a:lnTo>
                  <a:pt x="27432" y="21336"/>
                </a:lnTo>
                <a:lnTo>
                  <a:pt x="10668" y="4572"/>
                </a:lnTo>
                <a:lnTo>
                  <a:pt x="6096" y="0"/>
                </a:lnTo>
                <a:lnTo>
                  <a:pt x="4572" y="0"/>
                </a:lnTo>
                <a:lnTo>
                  <a:pt x="0" y="4572"/>
                </a:lnTo>
                <a:lnTo>
                  <a:pt x="0" y="6096"/>
                </a:lnTo>
                <a:lnTo>
                  <a:pt x="21336" y="27432"/>
                </a:lnTo>
                <a:lnTo>
                  <a:pt x="0" y="50292"/>
                </a:lnTo>
                <a:lnTo>
                  <a:pt x="0" y="51816"/>
                </a:lnTo>
                <a:lnTo>
                  <a:pt x="4572" y="56388"/>
                </a:lnTo>
                <a:lnTo>
                  <a:pt x="6096" y="56388"/>
                </a:lnTo>
                <a:lnTo>
                  <a:pt x="10668" y="51816"/>
                </a:lnTo>
                <a:lnTo>
                  <a:pt x="27432" y="35052"/>
                </a:lnTo>
                <a:lnTo>
                  <a:pt x="48768" y="56388"/>
                </a:lnTo>
                <a:lnTo>
                  <a:pt x="51816" y="56388"/>
                </a:lnTo>
                <a:lnTo>
                  <a:pt x="54864" y="51816"/>
                </a:lnTo>
                <a:lnTo>
                  <a:pt x="56388" y="51816"/>
                </a:lnTo>
                <a:lnTo>
                  <a:pt x="56388" y="50292"/>
                </a:lnTo>
                <a:lnTo>
                  <a:pt x="54864" y="50292"/>
                </a:lnTo>
                <a:lnTo>
                  <a:pt x="33528" y="27432"/>
                </a:lnTo>
                <a:lnTo>
                  <a:pt x="54864" y="6096"/>
                </a:lnTo>
                <a:lnTo>
                  <a:pt x="56388" y="6096"/>
                </a:lnTo>
                <a:lnTo>
                  <a:pt x="56388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575951" y="2669770"/>
            <a:ext cx="136906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50" b="1" dirty="0">
                <a:latin typeface="Times New Roman"/>
                <a:cs typeface="Times New Roman"/>
              </a:rPr>
              <a:t>constant</a:t>
            </a:r>
            <a:r>
              <a:rPr sz="950" b="1" spc="31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(1.38</a:t>
            </a:r>
            <a:r>
              <a:rPr sz="950" b="1" spc="31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10</a:t>
            </a:r>
            <a:r>
              <a:rPr sz="900" b="1" baseline="18518" dirty="0">
                <a:latin typeface="Times New Roman"/>
                <a:cs typeface="Times New Roman"/>
              </a:rPr>
              <a:t>-</a:t>
            </a:r>
            <a:r>
              <a:rPr sz="900" b="1" spc="-15" baseline="18518" dirty="0">
                <a:latin typeface="Times New Roman"/>
                <a:cs typeface="Times New Roman"/>
              </a:rPr>
              <a:t>23</a:t>
            </a:r>
            <a:r>
              <a:rPr sz="950" b="1" spc="-10" dirty="0">
                <a:latin typeface="Times New Roman"/>
                <a:cs typeface="Times New Roman"/>
              </a:rPr>
              <a:t>J/K)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53788" y="2815796"/>
            <a:ext cx="2335530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1100"/>
              </a:lnSpc>
              <a:spcBef>
                <a:spcPts val="95"/>
              </a:spcBef>
              <a:tabLst>
                <a:tab pos="266700" algn="l"/>
                <a:tab pos="286385" algn="l"/>
              </a:tabLst>
            </a:pPr>
            <a:r>
              <a:rPr sz="950" b="1" spc="-50" dirty="0">
                <a:latin typeface="Times New Roman"/>
                <a:cs typeface="Times New Roman"/>
              </a:rPr>
              <a:t>T</a:t>
            </a:r>
            <a:r>
              <a:rPr sz="950" b="1" dirty="0">
                <a:latin typeface="Times New Roman"/>
                <a:cs typeface="Times New Roman"/>
              </a:rPr>
              <a:t>	Absolute</a:t>
            </a:r>
            <a:r>
              <a:rPr sz="950" b="1" spc="-2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temperature</a:t>
            </a:r>
            <a:r>
              <a:rPr sz="950" b="1" spc="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in</a:t>
            </a:r>
            <a:r>
              <a:rPr sz="950" b="1" spc="10" dirty="0">
                <a:latin typeface="Times New Roman"/>
                <a:cs typeface="Times New Roman"/>
              </a:rPr>
              <a:t> </a:t>
            </a:r>
            <a:r>
              <a:rPr sz="950" b="1" spc="-10" dirty="0">
                <a:latin typeface="Times New Roman"/>
                <a:cs typeface="Times New Roman"/>
              </a:rPr>
              <a:t>degrees</a:t>
            </a:r>
            <a:r>
              <a:rPr sz="950" b="1" spc="-20" dirty="0">
                <a:latin typeface="Times New Roman"/>
                <a:cs typeface="Times New Roman"/>
              </a:rPr>
              <a:t> </a:t>
            </a:r>
            <a:r>
              <a:rPr sz="950" b="1" spc="-10" dirty="0">
                <a:latin typeface="Times New Roman"/>
                <a:cs typeface="Times New Roman"/>
              </a:rPr>
              <a:t>Kelvin </a:t>
            </a:r>
            <a:r>
              <a:rPr sz="950" b="1" spc="-50" dirty="0">
                <a:latin typeface="Times New Roman"/>
                <a:cs typeface="Times New Roman"/>
              </a:rPr>
              <a:t>B</a:t>
            </a:r>
            <a:r>
              <a:rPr sz="950" b="1" dirty="0">
                <a:latin typeface="Times New Roman"/>
                <a:cs typeface="Times New Roman"/>
              </a:rPr>
              <a:t>		IF</a:t>
            </a:r>
            <a:r>
              <a:rPr sz="950" b="1" spc="-3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Band width</a:t>
            </a:r>
            <a:r>
              <a:rPr sz="950" b="1" spc="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in</a:t>
            </a:r>
            <a:r>
              <a:rPr sz="950" b="1" spc="-40" dirty="0">
                <a:latin typeface="Times New Roman"/>
                <a:cs typeface="Times New Roman"/>
              </a:rPr>
              <a:t> </a:t>
            </a:r>
            <a:r>
              <a:rPr sz="950" b="1" spc="-25" dirty="0">
                <a:latin typeface="Times New Roman"/>
                <a:cs typeface="Times New Roman"/>
              </a:rPr>
              <a:t>Hz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98111" y="3212037"/>
            <a:ext cx="1916430" cy="52578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950" b="1" dirty="0">
                <a:latin typeface="Times New Roman"/>
                <a:cs typeface="Times New Roman"/>
              </a:rPr>
              <a:t>At</a:t>
            </a:r>
            <a:r>
              <a:rPr sz="950" b="1" spc="-5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room</a:t>
            </a:r>
            <a:r>
              <a:rPr sz="950" b="1" spc="-4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temperature</a:t>
            </a:r>
            <a:r>
              <a:rPr sz="950" b="1" spc="-1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290</a:t>
            </a:r>
            <a:r>
              <a:rPr sz="950" b="1" spc="-60" dirty="0">
                <a:latin typeface="Times New Roman"/>
                <a:cs typeface="Times New Roman"/>
              </a:rPr>
              <a:t> </a:t>
            </a:r>
            <a:r>
              <a:rPr sz="950" b="1" spc="-25" dirty="0">
                <a:latin typeface="Times New Roman"/>
                <a:cs typeface="Times New Roman"/>
              </a:rPr>
              <a:t>K:</a:t>
            </a:r>
            <a:endParaRPr sz="950">
              <a:latin typeface="Times New Roman"/>
              <a:cs typeface="Times New Roman"/>
            </a:endParaRPr>
          </a:p>
          <a:p>
            <a:pPr marL="744220">
              <a:lnSpc>
                <a:spcPct val="100000"/>
              </a:lnSpc>
              <a:spcBef>
                <a:spcPts val="130"/>
              </a:spcBef>
            </a:pPr>
            <a:r>
              <a:rPr sz="950" b="1" dirty="0">
                <a:latin typeface="Times New Roman"/>
                <a:cs typeface="Times New Roman"/>
              </a:rPr>
              <a:t>For</a:t>
            </a:r>
            <a:r>
              <a:rPr sz="950" b="1" spc="-2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1</a:t>
            </a:r>
            <a:r>
              <a:rPr sz="950" b="1" spc="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Hz band </a:t>
            </a:r>
            <a:r>
              <a:rPr sz="950" b="1" spc="-10" dirty="0">
                <a:latin typeface="Times New Roman"/>
                <a:cs typeface="Times New Roman"/>
              </a:rPr>
              <a:t>width,</a:t>
            </a:r>
            <a:endParaRPr sz="950">
              <a:latin typeface="Times New Roman"/>
              <a:cs typeface="Times New Roman"/>
            </a:endParaRPr>
          </a:p>
          <a:p>
            <a:pPr marL="744220">
              <a:lnSpc>
                <a:spcPct val="100000"/>
              </a:lnSpc>
              <a:spcBef>
                <a:spcPts val="254"/>
              </a:spcBef>
            </a:pPr>
            <a:r>
              <a:rPr sz="950" b="1" dirty="0">
                <a:latin typeface="Times New Roman"/>
                <a:cs typeface="Times New Roman"/>
              </a:rPr>
              <a:t>For</a:t>
            </a:r>
            <a:r>
              <a:rPr sz="950" b="1" spc="-2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1</a:t>
            </a:r>
            <a:r>
              <a:rPr sz="950" b="1" spc="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MHz</a:t>
            </a:r>
            <a:r>
              <a:rPr sz="950" b="1" spc="-125" dirty="0">
                <a:latin typeface="Times New Roman"/>
                <a:cs typeface="Times New Roman"/>
              </a:rPr>
              <a:t> </a:t>
            </a:r>
            <a:r>
              <a:rPr sz="950" b="1" spc="-10" dirty="0">
                <a:latin typeface="Times New Roman"/>
                <a:cs typeface="Times New Roman"/>
              </a:rPr>
              <a:t>Bandwidth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67271" y="3355294"/>
            <a:ext cx="796925" cy="379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22100"/>
              </a:lnSpc>
              <a:spcBef>
                <a:spcPts val="95"/>
              </a:spcBef>
            </a:pPr>
            <a:r>
              <a:rPr sz="950" b="1" dirty="0">
                <a:latin typeface="Times New Roman"/>
                <a:cs typeface="Times New Roman"/>
              </a:rPr>
              <a:t>P</a:t>
            </a:r>
            <a:r>
              <a:rPr sz="900" b="1" baseline="-13888" dirty="0">
                <a:latin typeface="Times New Roman"/>
                <a:cs typeface="Times New Roman"/>
              </a:rPr>
              <a:t>n</a:t>
            </a:r>
            <a:r>
              <a:rPr sz="900" b="1" spc="7" baseline="-13888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=</a:t>
            </a:r>
            <a:r>
              <a:rPr sz="950" b="1" spc="25" dirty="0">
                <a:latin typeface="Times New Roman"/>
                <a:cs typeface="Times New Roman"/>
              </a:rPr>
              <a:t> </a:t>
            </a:r>
            <a:r>
              <a:rPr sz="950" b="1" spc="-10" dirty="0">
                <a:latin typeface="Times New Roman"/>
                <a:cs typeface="Times New Roman"/>
              </a:rPr>
              <a:t>-</a:t>
            </a:r>
            <a:r>
              <a:rPr sz="950" b="1" dirty="0">
                <a:latin typeface="Times New Roman"/>
                <a:cs typeface="Times New Roman"/>
              </a:rPr>
              <a:t>174</a:t>
            </a:r>
            <a:r>
              <a:rPr sz="950" b="1" spc="-160" dirty="0">
                <a:latin typeface="Times New Roman"/>
                <a:cs typeface="Times New Roman"/>
              </a:rPr>
              <a:t> </a:t>
            </a:r>
            <a:r>
              <a:rPr sz="950" b="1" spc="-25" dirty="0">
                <a:latin typeface="Times New Roman"/>
                <a:cs typeface="Times New Roman"/>
              </a:rPr>
              <a:t>dBm </a:t>
            </a:r>
            <a:r>
              <a:rPr sz="950" b="1" dirty="0">
                <a:latin typeface="Times New Roman"/>
                <a:cs typeface="Times New Roman"/>
              </a:rPr>
              <a:t>P</a:t>
            </a:r>
            <a:r>
              <a:rPr sz="900" b="1" baseline="-13888" dirty="0">
                <a:latin typeface="Times New Roman"/>
                <a:cs typeface="Times New Roman"/>
              </a:rPr>
              <a:t>n</a:t>
            </a:r>
            <a:r>
              <a:rPr sz="900" b="1" spc="15" baseline="-13888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=</a:t>
            </a:r>
            <a:r>
              <a:rPr sz="950" b="1" spc="30" dirty="0">
                <a:latin typeface="Times New Roman"/>
                <a:cs typeface="Times New Roman"/>
              </a:rPr>
              <a:t> </a:t>
            </a:r>
            <a:r>
              <a:rPr sz="950" b="1" spc="-35" dirty="0">
                <a:latin typeface="Times New Roman"/>
                <a:cs typeface="Times New Roman"/>
              </a:rPr>
              <a:t>-</a:t>
            </a:r>
            <a:r>
              <a:rPr sz="950" b="1" spc="-10" dirty="0">
                <a:latin typeface="Times New Roman"/>
                <a:cs typeface="Times New Roman"/>
              </a:rPr>
              <a:t>114dBm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805432" y="6242026"/>
            <a:ext cx="59563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dirty="0">
                <a:solidFill>
                  <a:srgbClr val="000099"/>
                </a:solidFill>
                <a:latin typeface="Calibri"/>
                <a:cs typeface="Calibri"/>
              </a:rPr>
              <a:t>Shot</a:t>
            </a:r>
            <a:r>
              <a:rPr sz="950" b="1" spc="-6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950" b="1" spc="-10" dirty="0">
                <a:solidFill>
                  <a:srgbClr val="000099"/>
                </a:solidFill>
                <a:latin typeface="Calibri"/>
                <a:cs typeface="Calibri"/>
              </a:rPr>
              <a:t>Noise: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6608" y="6539206"/>
            <a:ext cx="3058160" cy="28892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518159" marR="5080" indent="-506095">
              <a:lnSpc>
                <a:spcPts val="919"/>
              </a:lnSpc>
              <a:spcBef>
                <a:spcPts val="320"/>
              </a:spcBef>
            </a:pPr>
            <a:r>
              <a:rPr sz="1425" b="1" baseline="2923" dirty="0">
                <a:solidFill>
                  <a:srgbClr val="000099"/>
                </a:solidFill>
                <a:latin typeface="Calibri"/>
                <a:cs typeface="Calibri"/>
              </a:rPr>
              <a:t>Source:</a:t>
            </a:r>
            <a:r>
              <a:rPr sz="1425" b="1" spc="352" baseline="2923" dirty="0">
                <a:solidFill>
                  <a:srgbClr val="000099"/>
                </a:solidFill>
                <a:latin typeface="Calibri"/>
                <a:cs typeface="Calibri"/>
              </a:rPr>
              <a:t>  </a:t>
            </a:r>
            <a:r>
              <a:rPr sz="950" b="1" spc="-10" dirty="0">
                <a:latin typeface="Calibri"/>
                <a:cs typeface="Calibri"/>
              </a:rPr>
              <a:t>random </a:t>
            </a:r>
            <a:r>
              <a:rPr sz="950" b="1" dirty="0">
                <a:latin typeface="Calibri"/>
                <a:cs typeface="Calibri"/>
              </a:rPr>
              <a:t>motion</a:t>
            </a:r>
            <a:r>
              <a:rPr sz="950" b="1" spc="-1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of </a:t>
            </a:r>
            <a:r>
              <a:rPr sz="950" b="1" spc="-10" dirty="0">
                <a:latin typeface="Calibri"/>
                <a:cs typeface="Calibri"/>
              </a:rPr>
              <a:t>charge</a:t>
            </a:r>
            <a:r>
              <a:rPr sz="950" b="1" spc="-25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carriers</a:t>
            </a:r>
            <a:r>
              <a:rPr sz="950" b="1" spc="-2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in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electron</a:t>
            </a:r>
            <a:r>
              <a:rPr sz="950" b="1" spc="-85" dirty="0">
                <a:latin typeface="Calibri"/>
                <a:cs typeface="Calibri"/>
              </a:rPr>
              <a:t> </a:t>
            </a:r>
            <a:r>
              <a:rPr sz="950" b="1" spc="-20" dirty="0">
                <a:latin typeface="Calibri"/>
                <a:cs typeface="Calibri"/>
              </a:rPr>
              <a:t>tubes</a:t>
            </a:r>
            <a:r>
              <a:rPr sz="950" b="1" dirty="0">
                <a:latin typeface="Calibri"/>
                <a:cs typeface="Calibri"/>
              </a:rPr>
              <a:t> or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solid </a:t>
            </a:r>
            <a:r>
              <a:rPr sz="950" b="1" spc="-20" dirty="0">
                <a:latin typeface="Calibri"/>
                <a:cs typeface="Calibri"/>
              </a:rPr>
              <a:t>state</a:t>
            </a:r>
            <a:r>
              <a:rPr sz="950" b="1" spc="-10" dirty="0">
                <a:latin typeface="Calibri"/>
                <a:cs typeface="Calibri"/>
              </a:rPr>
              <a:t> devices.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52575" y="6949162"/>
            <a:ext cx="2329180" cy="40513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ct val="80500"/>
              </a:lnSpc>
              <a:spcBef>
                <a:spcPts val="330"/>
              </a:spcBef>
            </a:pPr>
            <a:r>
              <a:rPr sz="950" b="1" dirty="0">
                <a:latin typeface="Calibri"/>
                <a:cs typeface="Calibri"/>
              </a:rPr>
              <a:t>Noise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in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this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case</a:t>
            </a:r>
            <a:r>
              <a:rPr sz="950" b="1" spc="-2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will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be properly</a:t>
            </a:r>
            <a:r>
              <a:rPr sz="950" b="1" spc="-25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analyzed</a:t>
            </a:r>
            <a:r>
              <a:rPr sz="950" b="1" spc="-40" dirty="0">
                <a:latin typeface="Calibri"/>
                <a:cs typeface="Calibri"/>
              </a:rPr>
              <a:t> </a:t>
            </a:r>
            <a:r>
              <a:rPr sz="950" b="1" spc="-25" dirty="0">
                <a:latin typeface="Calibri"/>
                <a:cs typeface="Calibri"/>
              </a:rPr>
              <a:t>on</a:t>
            </a:r>
            <a:r>
              <a:rPr sz="950" b="1" dirty="0">
                <a:latin typeface="Calibri"/>
                <a:cs typeface="Calibri"/>
              </a:rPr>
              <a:t> based on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noise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figure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or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equivalent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-20" dirty="0">
                <a:latin typeface="Calibri"/>
                <a:cs typeface="Calibri"/>
              </a:rPr>
              <a:t>noise</a:t>
            </a:r>
            <a:r>
              <a:rPr sz="950" b="1" spc="-10" dirty="0">
                <a:latin typeface="Calibri"/>
                <a:cs typeface="Calibri"/>
              </a:rPr>
              <a:t> temperature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52575" y="7481038"/>
            <a:ext cx="168084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i="1" spc="-10" dirty="0">
                <a:solidFill>
                  <a:srgbClr val="000099"/>
                </a:solidFill>
                <a:latin typeface="Calibri"/>
                <a:cs typeface="Calibri"/>
              </a:rPr>
              <a:t>Generation-</a:t>
            </a:r>
            <a:r>
              <a:rPr sz="950" b="1" i="1" dirty="0">
                <a:solidFill>
                  <a:srgbClr val="000099"/>
                </a:solidFill>
                <a:latin typeface="Calibri"/>
                <a:cs typeface="Calibri"/>
              </a:rPr>
              <a:t>recombination</a:t>
            </a:r>
            <a:r>
              <a:rPr sz="950" b="1" i="1" spc="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950" b="1" i="1" spc="-10" dirty="0">
                <a:solidFill>
                  <a:srgbClr val="000099"/>
                </a:solidFill>
                <a:latin typeface="Calibri"/>
                <a:cs typeface="Calibri"/>
              </a:rPr>
              <a:t>noise:</a:t>
            </a:r>
            <a:endParaRPr sz="95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973067" y="6550406"/>
            <a:ext cx="3566160" cy="2075180"/>
            <a:chOff x="3973067" y="6550406"/>
            <a:chExt cx="3566160" cy="2075180"/>
          </a:xfrm>
        </p:grpSpPr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3287" y="6560820"/>
              <a:ext cx="1805940" cy="147675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973055" y="6550418"/>
              <a:ext cx="1758950" cy="2075180"/>
            </a:xfrm>
            <a:custGeom>
              <a:avLst/>
              <a:gdLst/>
              <a:ahLst/>
              <a:cxnLst/>
              <a:rect l="l" t="t" r="r" b="b"/>
              <a:pathLst>
                <a:path w="1758950" h="2075179">
                  <a:moveTo>
                    <a:pt x="1758708" y="1270"/>
                  </a:moveTo>
                  <a:lnTo>
                    <a:pt x="1757184" y="1270"/>
                  </a:lnTo>
                  <a:lnTo>
                    <a:pt x="1757184" y="0"/>
                  </a:lnTo>
                  <a:lnTo>
                    <a:pt x="1754136" y="0"/>
                  </a:lnTo>
                  <a:lnTo>
                    <a:pt x="1754136" y="2540"/>
                  </a:lnTo>
                  <a:lnTo>
                    <a:pt x="1754136" y="2072640"/>
                  </a:lnTo>
                  <a:lnTo>
                    <a:pt x="3048" y="2072640"/>
                  </a:lnTo>
                  <a:lnTo>
                    <a:pt x="3048" y="2072386"/>
                  </a:lnTo>
                  <a:lnTo>
                    <a:pt x="3048" y="2540"/>
                  </a:lnTo>
                  <a:lnTo>
                    <a:pt x="1754136" y="2540"/>
                  </a:lnTo>
                  <a:lnTo>
                    <a:pt x="1754136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2072640"/>
                  </a:lnTo>
                  <a:lnTo>
                    <a:pt x="0" y="2073910"/>
                  </a:lnTo>
                  <a:lnTo>
                    <a:pt x="0" y="2075180"/>
                  </a:lnTo>
                  <a:lnTo>
                    <a:pt x="1758073" y="2075180"/>
                  </a:lnTo>
                  <a:lnTo>
                    <a:pt x="1758073" y="2073910"/>
                  </a:lnTo>
                  <a:lnTo>
                    <a:pt x="1758708" y="2073910"/>
                  </a:lnTo>
                  <a:lnTo>
                    <a:pt x="1758708" y="2072640"/>
                  </a:lnTo>
                  <a:lnTo>
                    <a:pt x="1758708" y="2540"/>
                  </a:lnTo>
                  <a:lnTo>
                    <a:pt x="1758708" y="1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0739" y="8058912"/>
              <a:ext cx="1411224" cy="312419"/>
            </a:xfrm>
            <a:prstGeom prst="rect">
              <a:avLst/>
            </a:prstGeom>
          </p:spPr>
        </p:pic>
      </p:grpSp>
      <p:sp>
        <p:nvSpPr>
          <p:cNvPr id="36" name="object 36"/>
          <p:cNvSpPr/>
          <p:nvPr/>
        </p:nvSpPr>
        <p:spPr>
          <a:xfrm>
            <a:off x="5111495" y="6196583"/>
            <a:ext cx="1313815" cy="279400"/>
          </a:xfrm>
          <a:custGeom>
            <a:avLst/>
            <a:gdLst/>
            <a:ahLst/>
            <a:cxnLst/>
            <a:rect l="l" t="t" r="r" b="b"/>
            <a:pathLst>
              <a:path w="1313814" h="279400">
                <a:moveTo>
                  <a:pt x="1524" y="277368"/>
                </a:moveTo>
                <a:lnTo>
                  <a:pt x="0" y="277368"/>
                </a:lnTo>
                <a:lnTo>
                  <a:pt x="0" y="1524"/>
                </a:lnTo>
                <a:lnTo>
                  <a:pt x="1524" y="1524"/>
                </a:lnTo>
                <a:lnTo>
                  <a:pt x="1524" y="0"/>
                </a:lnTo>
                <a:lnTo>
                  <a:pt x="1312164" y="0"/>
                </a:lnTo>
                <a:lnTo>
                  <a:pt x="1313687" y="1524"/>
                </a:lnTo>
                <a:lnTo>
                  <a:pt x="1313687" y="4572"/>
                </a:lnTo>
                <a:lnTo>
                  <a:pt x="4572" y="4572"/>
                </a:lnTo>
                <a:lnTo>
                  <a:pt x="4572" y="274320"/>
                </a:lnTo>
                <a:lnTo>
                  <a:pt x="1524" y="274320"/>
                </a:lnTo>
                <a:lnTo>
                  <a:pt x="1524" y="277368"/>
                </a:lnTo>
                <a:close/>
              </a:path>
              <a:path w="1313814" h="279400">
                <a:moveTo>
                  <a:pt x="1313687" y="277368"/>
                </a:moveTo>
                <a:lnTo>
                  <a:pt x="4572" y="277368"/>
                </a:lnTo>
                <a:lnTo>
                  <a:pt x="4572" y="274320"/>
                </a:lnTo>
                <a:lnTo>
                  <a:pt x="1310640" y="274320"/>
                </a:lnTo>
                <a:lnTo>
                  <a:pt x="1310640" y="4572"/>
                </a:lnTo>
                <a:lnTo>
                  <a:pt x="1313687" y="4572"/>
                </a:lnTo>
                <a:lnTo>
                  <a:pt x="1313687" y="277368"/>
                </a:lnTo>
                <a:close/>
              </a:path>
              <a:path w="1313814" h="279400">
                <a:moveTo>
                  <a:pt x="1313687" y="278892"/>
                </a:moveTo>
                <a:lnTo>
                  <a:pt x="1524" y="278892"/>
                </a:lnTo>
                <a:lnTo>
                  <a:pt x="1524" y="274320"/>
                </a:lnTo>
                <a:lnTo>
                  <a:pt x="4572" y="274320"/>
                </a:lnTo>
                <a:lnTo>
                  <a:pt x="4572" y="277368"/>
                </a:lnTo>
                <a:lnTo>
                  <a:pt x="1313687" y="277368"/>
                </a:lnTo>
                <a:lnTo>
                  <a:pt x="1313687" y="2788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527039" y="6226786"/>
            <a:ext cx="76454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10" dirty="0">
                <a:solidFill>
                  <a:srgbClr val="000099"/>
                </a:solidFill>
                <a:latin typeface="Calibri"/>
                <a:cs typeface="Calibri"/>
              </a:rPr>
              <a:t>Antenna</a:t>
            </a:r>
            <a:r>
              <a:rPr sz="950" b="1" spc="-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950" b="1" spc="-10" dirty="0">
                <a:solidFill>
                  <a:srgbClr val="000099"/>
                </a:solidFill>
                <a:latin typeface="Calibri"/>
                <a:cs typeface="Calibri"/>
              </a:rPr>
              <a:t>Noise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510788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207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241540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208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35627" y="6528501"/>
            <a:ext cx="3237865" cy="3721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ct val="91900"/>
              </a:lnSpc>
              <a:spcBef>
                <a:spcPts val="180"/>
              </a:spcBef>
            </a:pPr>
            <a:r>
              <a:rPr sz="800" dirty="0">
                <a:latin typeface="Calibri"/>
                <a:cs typeface="Calibri"/>
              </a:rPr>
              <a:t>In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receiving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system,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antenna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positioned</a:t>
            </a:r>
            <a:r>
              <a:rPr sz="800" dirty="0">
                <a:latin typeface="Calibri"/>
                <a:cs typeface="Calibri"/>
              </a:rPr>
              <a:t> to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collect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electromagnetic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waves.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Some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these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waves </a:t>
            </a:r>
            <a:r>
              <a:rPr sz="800" dirty="0">
                <a:latin typeface="Calibri"/>
                <a:cs typeface="Calibri"/>
              </a:rPr>
              <a:t>will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signals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we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are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interested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some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will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be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noise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 same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frequency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10" dirty="0">
                <a:latin typeface="Calibri"/>
                <a:cs typeface="Calibri"/>
              </a:rPr>
              <a:t>received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signal. So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filters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could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used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35627" y="6863781"/>
            <a:ext cx="9245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to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remove </a:t>
            </a:r>
            <a:r>
              <a:rPr sz="800" dirty="0">
                <a:latin typeface="Calibri"/>
                <a:cs typeface="Calibri"/>
              </a:rPr>
              <a:t>such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noise.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10227" y="7000940"/>
            <a:ext cx="3340100" cy="3721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8100" marR="30480">
              <a:lnSpc>
                <a:spcPct val="91900"/>
              </a:lnSpc>
              <a:spcBef>
                <a:spcPts val="180"/>
              </a:spcBef>
            </a:pPr>
            <a:r>
              <a:rPr sz="800" spc="-10" dirty="0">
                <a:latin typeface="Calibri"/>
                <a:cs typeface="Calibri"/>
              </a:rPr>
              <a:t>Antenna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noise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comes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from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environment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into </a:t>
            </a:r>
            <a:r>
              <a:rPr sz="800" dirty="0">
                <a:latin typeface="Calibri"/>
                <a:cs typeface="Calibri"/>
              </a:rPr>
              <a:t>which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antenna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-10" dirty="0">
                <a:latin typeface="Calibri"/>
                <a:cs typeface="Calibri"/>
              </a:rPr>
              <a:t> looking.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noise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power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output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antenna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equal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KT</a:t>
            </a:r>
            <a:r>
              <a:rPr sz="750" baseline="-16666" dirty="0">
                <a:latin typeface="Calibri"/>
                <a:cs typeface="Calibri"/>
              </a:rPr>
              <a:t>a</a:t>
            </a:r>
            <a:r>
              <a:rPr sz="800" dirty="0">
                <a:latin typeface="Calibri"/>
                <a:cs typeface="Calibri"/>
              </a:rPr>
              <a:t>B.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</a:t>
            </a:r>
            <a:r>
              <a:rPr sz="750" baseline="-16666" dirty="0">
                <a:latin typeface="Calibri"/>
                <a:cs typeface="Calibri"/>
              </a:rPr>
              <a:t>a </a:t>
            </a:r>
            <a:r>
              <a:rPr sz="800" dirty="0">
                <a:latin typeface="Calibri"/>
                <a:cs typeface="Calibri"/>
              </a:rPr>
              <a:t>is the </a:t>
            </a:r>
            <a:r>
              <a:rPr sz="800" spc="-10" dirty="0">
                <a:latin typeface="Calibri"/>
                <a:cs typeface="Calibri"/>
              </a:rPr>
              <a:t>antenna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temperature.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physical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temperature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10" dirty="0">
                <a:latin typeface="Calibri"/>
                <a:cs typeface="Calibri"/>
              </a:rPr>
              <a:t> antenna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does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not</a:t>
            </a:r>
            <a:r>
              <a:rPr sz="800" spc="-10" dirty="0">
                <a:latin typeface="Calibri"/>
                <a:cs typeface="Calibri"/>
              </a:rPr>
              <a:t> influence</a:t>
            </a:r>
            <a:r>
              <a:rPr sz="800" spc="-25" dirty="0">
                <a:latin typeface="Calibri"/>
                <a:cs typeface="Calibri"/>
              </a:rPr>
              <a:t> the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110227" y="7336221"/>
            <a:ext cx="5289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Calibri"/>
                <a:cs typeface="Calibri"/>
              </a:rPr>
              <a:t>value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T</a:t>
            </a:r>
            <a:r>
              <a:rPr sz="750" spc="-37" baseline="-16666" dirty="0">
                <a:latin typeface="Calibri"/>
                <a:cs typeface="Calibri"/>
              </a:rPr>
              <a:t>a</a:t>
            </a:r>
            <a:r>
              <a:rPr sz="800" spc="-25" dirty="0">
                <a:latin typeface="Calibri"/>
                <a:cs typeface="Calibri"/>
              </a:rPr>
              <a:t>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135627" y="7569372"/>
            <a:ext cx="330898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b="1" dirty="0">
                <a:latin typeface="Times New Roman"/>
                <a:cs typeface="Times New Roman"/>
              </a:rPr>
              <a:t>The</a:t>
            </a:r>
            <a:r>
              <a:rPr sz="700" b="1" spc="20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noise</a:t>
            </a:r>
            <a:r>
              <a:rPr sz="700" b="1" spc="15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temperature</a:t>
            </a:r>
            <a:r>
              <a:rPr sz="700" b="1" spc="10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of</a:t>
            </a:r>
            <a:r>
              <a:rPr sz="700" b="1" spc="10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the</a:t>
            </a:r>
            <a:r>
              <a:rPr sz="700" b="1" spc="15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antenna</a:t>
            </a:r>
            <a:r>
              <a:rPr sz="700" b="1" spc="15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can</a:t>
            </a:r>
            <a:r>
              <a:rPr sz="700" b="1" spc="25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be</a:t>
            </a:r>
            <a:r>
              <a:rPr sz="700" b="1" spc="30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reduced</a:t>
            </a:r>
            <a:r>
              <a:rPr sz="700" b="1" spc="25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by</a:t>
            </a:r>
            <a:r>
              <a:rPr sz="700" b="1" spc="20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repositioning it</a:t>
            </a:r>
            <a:r>
              <a:rPr sz="700" b="1" spc="30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with</a:t>
            </a:r>
            <a:r>
              <a:rPr sz="700" b="1" spc="35" dirty="0">
                <a:latin typeface="Times New Roman"/>
                <a:cs typeface="Times New Roman"/>
              </a:rPr>
              <a:t> </a:t>
            </a:r>
            <a:r>
              <a:rPr sz="700" b="1" spc="-10" dirty="0">
                <a:latin typeface="Times New Roman"/>
                <a:cs typeface="Times New Roman"/>
              </a:rPr>
              <a:t>respect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52575" y="7670138"/>
            <a:ext cx="4149725" cy="76263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65"/>
              </a:spcBef>
            </a:pPr>
            <a:r>
              <a:rPr sz="700" b="1" dirty="0">
                <a:latin typeface="Times New Roman"/>
                <a:cs typeface="Times New Roman"/>
              </a:rPr>
              <a:t>to sources</a:t>
            </a:r>
            <a:r>
              <a:rPr sz="700" b="1" spc="15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of</a:t>
            </a:r>
            <a:r>
              <a:rPr sz="700" b="1" spc="15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external</a:t>
            </a:r>
            <a:r>
              <a:rPr sz="700" b="1" spc="-10" dirty="0">
                <a:latin typeface="Times New Roman"/>
                <a:cs typeface="Times New Roman"/>
              </a:rPr>
              <a:t> </a:t>
            </a:r>
            <a:r>
              <a:rPr sz="700" b="1" spc="-20" dirty="0">
                <a:latin typeface="Times New Roman"/>
                <a:cs typeface="Times New Roman"/>
              </a:rPr>
              <a:t>noise</a:t>
            </a:r>
            <a:endParaRPr sz="700">
              <a:latin typeface="Times New Roman"/>
              <a:cs typeface="Times New Roman"/>
            </a:endParaRPr>
          </a:p>
          <a:p>
            <a:pPr marL="12700" marR="1569085">
              <a:lnSpc>
                <a:spcPct val="80800"/>
              </a:lnSpc>
              <a:spcBef>
                <a:spcPts val="290"/>
              </a:spcBef>
            </a:pPr>
            <a:r>
              <a:rPr sz="950" b="1" spc="-10" dirty="0">
                <a:latin typeface="Calibri"/>
                <a:cs typeface="Calibri"/>
              </a:rPr>
              <a:t>Recombination </a:t>
            </a:r>
            <a:r>
              <a:rPr sz="950" b="1" dirty="0">
                <a:latin typeface="Calibri"/>
                <a:cs typeface="Calibri"/>
              </a:rPr>
              <a:t>noise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is</a:t>
            </a:r>
            <a:r>
              <a:rPr sz="950" b="1" spc="1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the</a:t>
            </a:r>
            <a:r>
              <a:rPr sz="950" b="1" spc="20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random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generation </a:t>
            </a:r>
            <a:r>
              <a:rPr sz="950" b="1" spc="-25" dirty="0">
                <a:latin typeface="Calibri"/>
                <a:cs typeface="Calibri"/>
              </a:rPr>
              <a:t>and</a:t>
            </a:r>
            <a:r>
              <a:rPr sz="950" b="1" spc="-10" dirty="0">
                <a:latin typeface="Calibri"/>
                <a:cs typeface="Calibri"/>
              </a:rPr>
              <a:t> recombination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of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holes</a:t>
            </a:r>
            <a:r>
              <a:rPr sz="950" b="1" spc="-1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and electrons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inside</a:t>
            </a:r>
            <a:r>
              <a:rPr sz="950" b="1" spc="-10" dirty="0">
                <a:latin typeface="Calibri"/>
                <a:cs typeface="Calibri"/>
              </a:rPr>
              <a:t> </a:t>
            </a:r>
            <a:r>
              <a:rPr sz="950" b="1" spc="-25" dirty="0">
                <a:latin typeface="Calibri"/>
                <a:cs typeface="Calibri"/>
              </a:rPr>
              <a:t>the</a:t>
            </a:r>
            <a:r>
              <a:rPr sz="950" b="1" dirty="0">
                <a:latin typeface="Calibri"/>
                <a:cs typeface="Calibri"/>
              </a:rPr>
              <a:t> active</a:t>
            </a:r>
            <a:r>
              <a:rPr sz="950" b="1" spc="-3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devices</a:t>
            </a:r>
            <a:r>
              <a:rPr sz="950" b="1" spc="-2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due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to</a:t>
            </a:r>
            <a:r>
              <a:rPr sz="950" b="1" spc="-1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thermal</a:t>
            </a:r>
            <a:r>
              <a:rPr sz="950" b="1" spc="-2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effects.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When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a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spc="-20" dirty="0">
                <a:latin typeface="Calibri"/>
                <a:cs typeface="Calibri"/>
              </a:rPr>
              <a:t>hole</a:t>
            </a:r>
            <a:r>
              <a:rPr sz="950" b="1" dirty="0">
                <a:latin typeface="Calibri"/>
                <a:cs typeface="Calibri"/>
              </a:rPr>
              <a:t> and</a:t>
            </a:r>
            <a:r>
              <a:rPr sz="950" b="1" spc="-3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electron</a:t>
            </a:r>
            <a:r>
              <a:rPr sz="950" b="1" spc="-2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combine,</a:t>
            </a:r>
            <a:r>
              <a:rPr sz="950" b="1" spc="-3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they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create</a:t>
            </a:r>
            <a:r>
              <a:rPr sz="950" b="1" spc="-2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a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small</a:t>
            </a:r>
            <a:r>
              <a:rPr sz="950" b="1" spc="-10" dirty="0">
                <a:latin typeface="Calibri"/>
                <a:cs typeface="Calibri"/>
              </a:rPr>
              <a:t> current spike.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2124" y="1403604"/>
            <a:ext cx="2590800" cy="172516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14527" y="3384803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45720" y="45720"/>
                </a:moveTo>
                <a:lnTo>
                  <a:pt x="0" y="45720"/>
                </a:lnTo>
                <a:lnTo>
                  <a:pt x="0" y="0"/>
                </a:lnTo>
                <a:lnTo>
                  <a:pt x="45720" y="0"/>
                </a:lnTo>
                <a:lnTo>
                  <a:pt x="45720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527" y="3546347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45720" y="45719"/>
                </a:moveTo>
                <a:lnTo>
                  <a:pt x="0" y="45719"/>
                </a:lnTo>
                <a:lnTo>
                  <a:pt x="0" y="0"/>
                </a:lnTo>
                <a:lnTo>
                  <a:pt x="45720" y="0"/>
                </a:lnTo>
                <a:lnTo>
                  <a:pt x="45720" y="457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3604" y="3546347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45720" y="45719"/>
                </a:moveTo>
                <a:lnTo>
                  <a:pt x="0" y="45719"/>
                </a:lnTo>
                <a:lnTo>
                  <a:pt x="0" y="0"/>
                </a:lnTo>
                <a:lnTo>
                  <a:pt x="45720" y="0"/>
                </a:lnTo>
                <a:lnTo>
                  <a:pt x="45720" y="457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4527" y="370789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45720" y="45719"/>
                </a:moveTo>
                <a:lnTo>
                  <a:pt x="0" y="45719"/>
                </a:lnTo>
                <a:lnTo>
                  <a:pt x="0" y="0"/>
                </a:lnTo>
                <a:lnTo>
                  <a:pt x="45720" y="0"/>
                </a:lnTo>
                <a:lnTo>
                  <a:pt x="45720" y="457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21308" y="370789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45720" y="45719"/>
                </a:moveTo>
                <a:lnTo>
                  <a:pt x="0" y="45719"/>
                </a:lnTo>
                <a:lnTo>
                  <a:pt x="0" y="0"/>
                </a:lnTo>
                <a:lnTo>
                  <a:pt x="45720" y="0"/>
                </a:lnTo>
                <a:lnTo>
                  <a:pt x="45720" y="457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7256" y="3113902"/>
            <a:ext cx="3108960" cy="6718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75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Assumptions</a:t>
            </a:r>
            <a:endParaRPr sz="750">
              <a:latin typeface="Times New Roman"/>
              <a:cs typeface="Times New Roman"/>
            </a:endParaRPr>
          </a:p>
          <a:p>
            <a:pPr marL="94615" marR="5080">
              <a:lnSpc>
                <a:spcPct val="141300"/>
              </a:lnSpc>
              <a:tabLst>
                <a:tab pos="1082040" algn="l"/>
              </a:tabLst>
            </a:pPr>
            <a:r>
              <a:rPr sz="750" b="1" dirty="0">
                <a:latin typeface="Times New Roman"/>
                <a:cs typeface="Times New Roman"/>
              </a:rPr>
              <a:t>Antenna</a:t>
            </a:r>
            <a:r>
              <a:rPr sz="750" b="1" spc="-5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has</a:t>
            </a:r>
            <a:r>
              <a:rPr sz="750" b="1" spc="-10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no earth-looking</a:t>
            </a:r>
            <a:r>
              <a:rPr sz="750" b="1" spc="-30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sidelobes</a:t>
            </a:r>
            <a:r>
              <a:rPr sz="750" b="1" spc="-15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or</a:t>
            </a:r>
            <a:r>
              <a:rPr sz="750" b="1" spc="-5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a</a:t>
            </a:r>
            <a:r>
              <a:rPr sz="750" b="1" spc="-10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backtobe</a:t>
            </a:r>
            <a:r>
              <a:rPr sz="750" b="1" spc="-10" dirty="0">
                <a:latin typeface="Times New Roman"/>
                <a:cs typeface="Times New Roman"/>
              </a:rPr>
              <a:t> </a:t>
            </a:r>
            <a:r>
              <a:rPr sz="750" b="1" spc="-20" dirty="0">
                <a:latin typeface="Times New Roman"/>
                <a:cs typeface="Times New Roman"/>
              </a:rPr>
              <a:t>(zero</a:t>
            </a:r>
            <a:r>
              <a:rPr sz="750" b="1" spc="-15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ground</a:t>
            </a:r>
            <a:r>
              <a:rPr sz="750" b="1" spc="60" dirty="0">
                <a:latin typeface="Times New Roman"/>
                <a:cs typeface="Times New Roman"/>
              </a:rPr>
              <a:t> </a:t>
            </a:r>
            <a:r>
              <a:rPr sz="750" b="1" spc="-10" dirty="0">
                <a:latin typeface="Times New Roman"/>
                <a:cs typeface="Times New Roman"/>
              </a:rPr>
              <a:t>noise)</a:t>
            </a:r>
            <a:r>
              <a:rPr sz="750" b="1" spc="500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Antenna</a:t>
            </a:r>
            <a:r>
              <a:rPr sz="750" b="1" spc="10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is</a:t>
            </a:r>
            <a:r>
              <a:rPr sz="750" b="1" spc="-5" dirty="0">
                <a:latin typeface="Times New Roman"/>
                <a:cs typeface="Times New Roman"/>
              </a:rPr>
              <a:t> </a:t>
            </a:r>
            <a:r>
              <a:rPr sz="750" b="1" spc="-10" dirty="0">
                <a:latin typeface="Times New Roman"/>
                <a:cs typeface="Times New Roman"/>
              </a:rPr>
              <a:t>lossless</a:t>
            </a:r>
            <a:r>
              <a:rPr sz="750" b="1" dirty="0">
                <a:latin typeface="Times New Roman"/>
                <a:cs typeface="Times New Roman"/>
              </a:rPr>
              <a:t>	</a:t>
            </a:r>
            <a:r>
              <a:rPr sz="750" b="1" i="1" dirty="0">
                <a:latin typeface="Times New Roman"/>
                <a:cs typeface="Times New Roman"/>
              </a:rPr>
              <a:t>h</a:t>
            </a:r>
            <a:r>
              <a:rPr sz="750" b="1" i="1" spc="5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is</a:t>
            </a:r>
            <a:r>
              <a:rPr sz="750" b="1" spc="-5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antenna</a:t>
            </a:r>
            <a:r>
              <a:rPr sz="750" b="1" spc="25" dirty="0">
                <a:latin typeface="Times New Roman"/>
                <a:cs typeface="Times New Roman"/>
              </a:rPr>
              <a:t> </a:t>
            </a:r>
            <a:r>
              <a:rPr sz="750" b="1" spc="-10" dirty="0">
                <a:latin typeface="Times New Roman"/>
                <a:cs typeface="Times New Roman"/>
              </a:rPr>
              <a:t>elevation</a:t>
            </a:r>
            <a:r>
              <a:rPr sz="750" b="1" spc="15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angle</a:t>
            </a:r>
            <a:r>
              <a:rPr sz="750" b="1" spc="15" dirty="0">
                <a:latin typeface="Times New Roman"/>
                <a:cs typeface="Times New Roman"/>
              </a:rPr>
              <a:t> </a:t>
            </a:r>
            <a:r>
              <a:rPr sz="750" b="1" spc="-10" dirty="0">
                <a:latin typeface="Times New Roman"/>
                <a:cs typeface="Times New Roman"/>
              </a:rPr>
              <a:t>(degrees)</a:t>
            </a:r>
            <a:endParaRPr sz="750">
              <a:latin typeface="Times New Roman"/>
              <a:cs typeface="Times New Roman"/>
            </a:endParaRPr>
          </a:p>
          <a:p>
            <a:pPr marL="119380">
              <a:lnSpc>
                <a:spcPct val="100000"/>
              </a:lnSpc>
              <a:spcBef>
                <a:spcPts val="370"/>
              </a:spcBef>
            </a:pPr>
            <a:r>
              <a:rPr sz="750" b="1" dirty="0">
                <a:latin typeface="Times New Roman"/>
                <a:cs typeface="Times New Roman"/>
              </a:rPr>
              <a:t>Sun</a:t>
            </a:r>
            <a:r>
              <a:rPr sz="750" b="1" spc="-10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not</a:t>
            </a:r>
            <a:r>
              <a:rPr sz="750" b="1" spc="-5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considered</a:t>
            </a:r>
            <a:r>
              <a:rPr sz="750" b="1" spc="215" dirty="0">
                <a:latin typeface="Times New Roman"/>
                <a:cs typeface="Times New Roman"/>
              </a:rPr>
              <a:t>  </a:t>
            </a:r>
            <a:r>
              <a:rPr sz="750" b="1" dirty="0">
                <a:latin typeface="Times New Roman"/>
                <a:cs typeface="Times New Roman"/>
              </a:rPr>
              <a:t>Cool.</a:t>
            </a:r>
            <a:r>
              <a:rPr sz="750" b="1" spc="-15" dirty="0">
                <a:latin typeface="Times New Roman"/>
                <a:cs typeface="Times New Roman"/>
              </a:rPr>
              <a:t> </a:t>
            </a:r>
            <a:r>
              <a:rPr sz="750" b="1" spc="-10" dirty="0">
                <a:latin typeface="Times New Roman"/>
                <a:cs typeface="Times New Roman"/>
              </a:rPr>
              <a:t>temperate-</a:t>
            </a:r>
            <a:r>
              <a:rPr sz="750" b="1" dirty="0">
                <a:latin typeface="Times New Roman"/>
                <a:cs typeface="Times New Roman"/>
              </a:rPr>
              <a:t>zone</a:t>
            </a:r>
            <a:r>
              <a:rPr sz="750" b="1" spc="45" dirty="0">
                <a:latin typeface="Times New Roman"/>
                <a:cs typeface="Times New Roman"/>
              </a:rPr>
              <a:t> </a:t>
            </a:r>
            <a:r>
              <a:rPr sz="750" b="1" spc="-10" dirty="0">
                <a:latin typeface="Times New Roman"/>
                <a:cs typeface="Times New Roman"/>
              </a:rPr>
              <a:t>troposphere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6484" y="1426128"/>
            <a:ext cx="776605" cy="8210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ct val="91800"/>
              </a:lnSpc>
              <a:spcBef>
                <a:spcPts val="185"/>
              </a:spcBef>
              <a:tabLst>
                <a:tab pos="318770" algn="l"/>
                <a:tab pos="438150" algn="l"/>
                <a:tab pos="650875" algn="l"/>
              </a:tabLst>
            </a:pPr>
            <a:r>
              <a:rPr sz="700" spc="-25" dirty="0">
                <a:latin typeface="Times New Roman"/>
                <a:cs typeface="Times New Roman"/>
              </a:rPr>
              <a:t>The</a:t>
            </a:r>
            <a:r>
              <a:rPr sz="700" dirty="0">
                <a:latin typeface="Times New Roman"/>
                <a:cs typeface="Times New Roman"/>
              </a:rPr>
              <a:t>	</a:t>
            </a:r>
            <a:r>
              <a:rPr sz="700" spc="-165" dirty="0">
                <a:latin typeface="Times New Roman"/>
                <a:cs typeface="Times New Roman"/>
              </a:rPr>
              <a:t> </a:t>
            </a:r>
            <a:r>
              <a:rPr sz="700" spc="-10" dirty="0">
                <a:latin typeface="Times New Roman"/>
                <a:cs typeface="Times New Roman"/>
              </a:rPr>
              <a:t>background</a:t>
            </a:r>
            <a:r>
              <a:rPr sz="700" spc="500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noise</a:t>
            </a:r>
            <a:r>
              <a:rPr sz="700" spc="275" dirty="0">
                <a:latin typeface="Times New Roman"/>
                <a:cs typeface="Times New Roman"/>
              </a:rPr>
              <a:t>  </a:t>
            </a:r>
            <a:r>
              <a:rPr sz="700" spc="-10" dirty="0">
                <a:latin typeface="Times New Roman"/>
                <a:cs typeface="Times New Roman"/>
              </a:rPr>
              <a:t>temperature</a:t>
            </a:r>
            <a:r>
              <a:rPr sz="700" spc="500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increases</a:t>
            </a:r>
            <a:r>
              <a:rPr sz="700" spc="260" dirty="0">
                <a:latin typeface="Times New Roman"/>
                <a:cs typeface="Times New Roman"/>
              </a:rPr>
              <a:t>  </a:t>
            </a:r>
            <a:r>
              <a:rPr sz="700" dirty="0">
                <a:latin typeface="Times New Roman"/>
                <a:cs typeface="Times New Roman"/>
              </a:rPr>
              <a:t>as</a:t>
            </a:r>
            <a:r>
              <a:rPr sz="700" spc="254" dirty="0">
                <a:latin typeface="Times New Roman"/>
                <a:cs typeface="Times New Roman"/>
              </a:rPr>
              <a:t>  </a:t>
            </a:r>
            <a:r>
              <a:rPr sz="700" spc="-25" dirty="0">
                <a:latin typeface="Times New Roman"/>
                <a:cs typeface="Times New Roman"/>
              </a:rPr>
              <a:t>the</a:t>
            </a:r>
            <a:r>
              <a:rPr sz="700" spc="500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antenna</a:t>
            </a:r>
            <a:r>
              <a:rPr sz="700" spc="315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is</a:t>
            </a:r>
            <a:r>
              <a:rPr sz="700" spc="315" dirty="0">
                <a:latin typeface="Times New Roman"/>
                <a:cs typeface="Times New Roman"/>
              </a:rPr>
              <a:t> </a:t>
            </a:r>
            <a:r>
              <a:rPr sz="700" spc="-10" dirty="0">
                <a:latin typeface="Times New Roman"/>
                <a:cs typeface="Times New Roman"/>
              </a:rPr>
              <a:t>pointed</a:t>
            </a:r>
            <a:r>
              <a:rPr sz="700" spc="500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toward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the</a:t>
            </a:r>
            <a:r>
              <a:rPr sz="700" spc="170" dirty="0">
                <a:latin typeface="Times New Roman"/>
                <a:cs typeface="Times New Roman"/>
              </a:rPr>
              <a:t> </a:t>
            </a:r>
            <a:r>
              <a:rPr sz="700" spc="-10" dirty="0">
                <a:latin typeface="Times New Roman"/>
                <a:cs typeface="Times New Roman"/>
              </a:rPr>
              <a:t>horizon</a:t>
            </a:r>
            <a:r>
              <a:rPr sz="700" spc="500" dirty="0">
                <a:latin typeface="Times New Roman"/>
                <a:cs typeface="Times New Roman"/>
              </a:rPr>
              <a:t> </a:t>
            </a:r>
            <a:r>
              <a:rPr sz="700" spc="-10" dirty="0">
                <a:latin typeface="Times New Roman"/>
                <a:cs typeface="Times New Roman"/>
              </a:rPr>
              <a:t>because</a:t>
            </a:r>
            <a:r>
              <a:rPr sz="700" dirty="0">
                <a:latin typeface="Times New Roman"/>
                <a:cs typeface="Times New Roman"/>
              </a:rPr>
              <a:t>		</a:t>
            </a:r>
            <a:r>
              <a:rPr sz="700" spc="-25" dirty="0">
                <a:latin typeface="Times New Roman"/>
                <a:cs typeface="Times New Roman"/>
              </a:rPr>
              <a:t>of</a:t>
            </a:r>
            <a:r>
              <a:rPr sz="700" dirty="0">
                <a:latin typeface="Times New Roman"/>
                <a:cs typeface="Times New Roman"/>
              </a:rPr>
              <a:t>	</a:t>
            </a:r>
            <a:r>
              <a:rPr sz="700" spc="-25" dirty="0">
                <a:latin typeface="Times New Roman"/>
                <a:cs typeface="Times New Roman"/>
              </a:rPr>
              <a:t>the</a:t>
            </a:r>
            <a:r>
              <a:rPr sz="700" spc="500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greater</a:t>
            </a:r>
            <a:r>
              <a:rPr sz="700" spc="155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thickness</a:t>
            </a:r>
            <a:r>
              <a:rPr sz="700" spc="170" dirty="0">
                <a:latin typeface="Times New Roman"/>
                <a:cs typeface="Times New Roman"/>
              </a:rPr>
              <a:t> </a:t>
            </a:r>
            <a:r>
              <a:rPr sz="700" spc="-25" dirty="0">
                <a:latin typeface="Times New Roman"/>
                <a:cs typeface="Times New Roman"/>
              </a:rPr>
              <a:t>of</a:t>
            </a:r>
            <a:r>
              <a:rPr sz="700" spc="500" dirty="0">
                <a:latin typeface="Times New Roman"/>
                <a:cs typeface="Times New Roman"/>
              </a:rPr>
              <a:t> </a:t>
            </a:r>
            <a:r>
              <a:rPr sz="700" spc="-25" dirty="0">
                <a:latin typeface="Times New Roman"/>
                <a:cs typeface="Times New Roman"/>
              </a:rPr>
              <a:t>the</a:t>
            </a:r>
            <a:r>
              <a:rPr sz="700" dirty="0">
                <a:latin typeface="Times New Roman"/>
                <a:cs typeface="Times New Roman"/>
              </a:rPr>
              <a:t>	</a:t>
            </a:r>
            <a:r>
              <a:rPr sz="700" spc="-10" dirty="0">
                <a:latin typeface="Times New Roman"/>
                <a:cs typeface="Times New Roman"/>
              </a:rPr>
              <a:t>atmosphere.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6484" y="2209465"/>
            <a:ext cx="76644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641985" algn="l"/>
              </a:tabLst>
            </a:pPr>
            <a:r>
              <a:rPr sz="700" spc="-10" dirty="0">
                <a:latin typeface="Times New Roman"/>
                <a:cs typeface="Times New Roman"/>
              </a:rPr>
              <a:t>Pointing</a:t>
            </a:r>
            <a:r>
              <a:rPr sz="700" dirty="0">
                <a:latin typeface="Times New Roman"/>
                <a:cs typeface="Times New Roman"/>
              </a:rPr>
              <a:t>	</a:t>
            </a:r>
            <a:r>
              <a:rPr sz="700" spc="-25" dirty="0">
                <a:latin typeface="Times New Roman"/>
                <a:cs typeface="Times New Roman"/>
              </a:rPr>
              <a:t>the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6484" y="2305477"/>
            <a:ext cx="71818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Times New Roman"/>
                <a:cs typeface="Times New Roman"/>
              </a:rPr>
              <a:t>antenna</a:t>
            </a:r>
            <a:r>
              <a:rPr sz="700" spc="25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toward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-25" dirty="0">
                <a:latin typeface="Times New Roman"/>
                <a:cs typeface="Times New Roman"/>
              </a:rPr>
              <a:t>the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6484" y="2413680"/>
            <a:ext cx="76517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504825" algn="l"/>
              </a:tabLst>
            </a:pPr>
            <a:r>
              <a:rPr sz="700" spc="-10" dirty="0">
                <a:latin typeface="Times New Roman"/>
                <a:cs typeface="Times New Roman"/>
              </a:rPr>
              <a:t>ground</a:t>
            </a:r>
            <a:r>
              <a:rPr sz="700" dirty="0">
                <a:latin typeface="Times New Roman"/>
                <a:cs typeface="Times New Roman"/>
              </a:rPr>
              <a:t>	</a:t>
            </a:r>
            <a:r>
              <a:rPr sz="700" spc="-10" dirty="0">
                <a:latin typeface="Times New Roman"/>
                <a:cs typeface="Times New Roman"/>
              </a:rPr>
              <a:t>further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6484" y="2512740"/>
            <a:ext cx="753745" cy="3302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770"/>
              </a:lnSpc>
              <a:spcBef>
                <a:spcPts val="200"/>
              </a:spcBef>
            </a:pPr>
            <a:r>
              <a:rPr sz="700" dirty="0">
                <a:latin typeface="Times New Roman"/>
                <a:cs typeface="Times New Roman"/>
              </a:rPr>
              <a:t>increas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the</a:t>
            </a:r>
            <a:r>
              <a:rPr sz="700" spc="-10" dirty="0">
                <a:latin typeface="Times New Roman"/>
                <a:cs typeface="Times New Roman"/>
              </a:rPr>
              <a:t> effective</a:t>
            </a:r>
            <a:r>
              <a:rPr sz="700" spc="500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loss,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and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hence</a:t>
            </a:r>
            <a:r>
              <a:rPr sz="700" spc="15" dirty="0">
                <a:latin typeface="Times New Roman"/>
                <a:cs typeface="Times New Roman"/>
              </a:rPr>
              <a:t> </a:t>
            </a:r>
            <a:r>
              <a:rPr sz="700" spc="-25" dirty="0">
                <a:latin typeface="Times New Roman"/>
                <a:cs typeface="Times New Roman"/>
              </a:rPr>
              <a:t>the</a:t>
            </a:r>
            <a:r>
              <a:rPr sz="700" spc="500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noise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-10" dirty="0">
                <a:latin typeface="Times New Roman"/>
                <a:cs typeface="Times New Roman"/>
              </a:rPr>
              <a:t>temperature.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93620" y="1380744"/>
            <a:ext cx="932815" cy="195580"/>
          </a:xfrm>
          <a:custGeom>
            <a:avLst/>
            <a:gdLst/>
            <a:ahLst/>
            <a:cxnLst/>
            <a:rect l="l" t="t" r="r" b="b"/>
            <a:pathLst>
              <a:path w="932814" h="195580">
                <a:moveTo>
                  <a:pt x="932687" y="195071"/>
                </a:moveTo>
                <a:lnTo>
                  <a:pt x="0" y="195071"/>
                </a:lnTo>
                <a:lnTo>
                  <a:pt x="0" y="0"/>
                </a:lnTo>
                <a:lnTo>
                  <a:pt x="932687" y="0"/>
                </a:lnTo>
                <a:lnTo>
                  <a:pt x="932687" y="195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19020" y="1366655"/>
            <a:ext cx="883919" cy="19367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650"/>
              </a:lnSpc>
              <a:spcBef>
                <a:spcPts val="140"/>
              </a:spcBef>
            </a:pPr>
            <a:r>
              <a:rPr sz="550" dirty="0">
                <a:latin typeface="Times New Roman"/>
                <a:cs typeface="Times New Roman"/>
              </a:rPr>
              <a:t>At</a:t>
            </a:r>
            <a:r>
              <a:rPr sz="550" spc="300" dirty="0">
                <a:latin typeface="Times New Roman"/>
                <a:cs typeface="Times New Roman"/>
              </a:rPr>
              <a:t> </a:t>
            </a:r>
            <a:r>
              <a:rPr sz="550" dirty="0">
                <a:latin typeface="Times New Roman"/>
                <a:cs typeface="Times New Roman"/>
              </a:rPr>
              <a:t>22</a:t>
            </a:r>
            <a:r>
              <a:rPr sz="550" spc="265" dirty="0">
                <a:latin typeface="Times New Roman"/>
                <a:cs typeface="Times New Roman"/>
              </a:rPr>
              <a:t> </a:t>
            </a:r>
            <a:r>
              <a:rPr sz="550" dirty="0">
                <a:latin typeface="Times New Roman"/>
                <a:cs typeface="Times New Roman"/>
              </a:rPr>
              <a:t>GHz</a:t>
            </a:r>
            <a:r>
              <a:rPr sz="550" spc="285" dirty="0">
                <a:latin typeface="Times New Roman"/>
                <a:cs typeface="Times New Roman"/>
              </a:rPr>
              <a:t> </a:t>
            </a:r>
            <a:r>
              <a:rPr sz="550" dirty="0">
                <a:latin typeface="Times New Roman"/>
                <a:cs typeface="Times New Roman"/>
              </a:rPr>
              <a:t>Resonance</a:t>
            </a:r>
            <a:r>
              <a:rPr sz="550" spc="275" dirty="0">
                <a:latin typeface="Times New Roman"/>
                <a:cs typeface="Times New Roman"/>
              </a:rPr>
              <a:t> </a:t>
            </a:r>
            <a:r>
              <a:rPr sz="550" spc="-25" dirty="0">
                <a:latin typeface="Times New Roman"/>
                <a:cs typeface="Times New Roman"/>
              </a:rPr>
              <a:t>of</a:t>
            </a:r>
            <a:r>
              <a:rPr sz="550" spc="500" dirty="0">
                <a:latin typeface="Times New Roman"/>
                <a:cs typeface="Times New Roman"/>
              </a:rPr>
              <a:t> </a:t>
            </a:r>
            <a:r>
              <a:rPr sz="550" dirty="0">
                <a:latin typeface="Times New Roman"/>
                <a:cs typeface="Times New Roman"/>
              </a:rPr>
              <a:t>molecular</a:t>
            </a:r>
            <a:r>
              <a:rPr sz="550" spc="-25" dirty="0">
                <a:latin typeface="Times New Roman"/>
                <a:cs typeface="Times New Roman"/>
              </a:rPr>
              <a:t> </a:t>
            </a:r>
            <a:r>
              <a:rPr sz="550" spc="-10" dirty="0">
                <a:latin typeface="Times New Roman"/>
                <a:cs typeface="Times New Roman"/>
              </a:rPr>
              <a:t>water</a:t>
            </a:r>
            <a:endParaRPr sz="55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656332" y="1449324"/>
            <a:ext cx="1193800" cy="452755"/>
            <a:chOff x="2656332" y="1449324"/>
            <a:chExt cx="1193800" cy="45275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9691" y="1865375"/>
              <a:ext cx="28956" cy="3657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656332" y="1469136"/>
              <a:ext cx="228600" cy="407034"/>
            </a:xfrm>
            <a:custGeom>
              <a:avLst/>
              <a:gdLst/>
              <a:ahLst/>
              <a:cxnLst/>
              <a:rect l="l" t="t" r="r" b="b"/>
              <a:pathLst>
                <a:path w="228600" h="407035">
                  <a:moveTo>
                    <a:pt x="224027" y="406908"/>
                  </a:moveTo>
                  <a:lnTo>
                    <a:pt x="0" y="1523"/>
                  </a:lnTo>
                  <a:lnTo>
                    <a:pt x="4571" y="0"/>
                  </a:lnTo>
                  <a:lnTo>
                    <a:pt x="228600" y="403859"/>
                  </a:lnTo>
                  <a:lnTo>
                    <a:pt x="224027" y="406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36619" y="1449324"/>
              <a:ext cx="413384" cy="431800"/>
            </a:xfrm>
            <a:custGeom>
              <a:avLst/>
              <a:gdLst/>
              <a:ahLst/>
              <a:cxnLst/>
              <a:rect l="l" t="t" r="r" b="b"/>
              <a:pathLst>
                <a:path w="413385" h="431800">
                  <a:moveTo>
                    <a:pt x="413004" y="431291"/>
                  </a:moveTo>
                  <a:lnTo>
                    <a:pt x="0" y="431291"/>
                  </a:lnTo>
                  <a:lnTo>
                    <a:pt x="0" y="0"/>
                  </a:lnTo>
                  <a:lnTo>
                    <a:pt x="413004" y="0"/>
                  </a:lnTo>
                  <a:lnTo>
                    <a:pt x="413004" y="431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463544" y="1430663"/>
            <a:ext cx="336550" cy="4241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655"/>
              </a:lnSpc>
              <a:spcBef>
                <a:spcPts val="110"/>
              </a:spcBef>
            </a:pPr>
            <a:r>
              <a:rPr sz="550" dirty="0">
                <a:latin typeface="Times New Roman"/>
                <a:cs typeface="Times New Roman"/>
              </a:rPr>
              <a:t>At</a:t>
            </a:r>
            <a:r>
              <a:rPr sz="550" spc="-10" dirty="0">
                <a:latin typeface="Times New Roman"/>
                <a:cs typeface="Times New Roman"/>
              </a:rPr>
              <a:t> </a:t>
            </a:r>
            <a:r>
              <a:rPr sz="550" dirty="0">
                <a:latin typeface="Times New Roman"/>
                <a:cs typeface="Times New Roman"/>
              </a:rPr>
              <a:t>60</a:t>
            </a:r>
            <a:r>
              <a:rPr sz="550" spc="-35" dirty="0">
                <a:latin typeface="Times New Roman"/>
                <a:cs typeface="Times New Roman"/>
              </a:rPr>
              <a:t> </a:t>
            </a:r>
            <a:r>
              <a:rPr sz="550" spc="-25" dirty="0">
                <a:latin typeface="Times New Roman"/>
                <a:cs typeface="Times New Roman"/>
              </a:rPr>
              <a:t>GHz</a:t>
            </a:r>
            <a:endParaRPr sz="550">
              <a:latin typeface="Times New Roman"/>
              <a:cs typeface="Times New Roman"/>
            </a:endParaRPr>
          </a:p>
          <a:p>
            <a:pPr marL="12700" marR="5080">
              <a:lnSpc>
                <a:spcPct val="91500"/>
              </a:lnSpc>
              <a:spcBef>
                <a:spcPts val="50"/>
              </a:spcBef>
            </a:pPr>
            <a:r>
              <a:rPr sz="550" spc="-10" dirty="0">
                <a:latin typeface="Times New Roman"/>
                <a:cs typeface="Times New Roman"/>
              </a:rPr>
              <a:t>Resonance</a:t>
            </a:r>
            <a:r>
              <a:rPr sz="550" spc="500" dirty="0">
                <a:latin typeface="Times New Roman"/>
                <a:cs typeface="Times New Roman"/>
              </a:rPr>
              <a:t> </a:t>
            </a:r>
            <a:r>
              <a:rPr sz="550" spc="-25" dirty="0">
                <a:latin typeface="Times New Roman"/>
                <a:cs typeface="Times New Roman"/>
              </a:rPr>
              <a:t>of</a:t>
            </a:r>
            <a:r>
              <a:rPr sz="550" spc="500" dirty="0">
                <a:latin typeface="Times New Roman"/>
                <a:cs typeface="Times New Roman"/>
              </a:rPr>
              <a:t> </a:t>
            </a:r>
            <a:r>
              <a:rPr sz="550" spc="-10" dirty="0">
                <a:latin typeface="Times New Roman"/>
                <a:cs typeface="Times New Roman"/>
              </a:rPr>
              <a:t>molecular</a:t>
            </a:r>
            <a:r>
              <a:rPr sz="550" spc="500" dirty="0">
                <a:latin typeface="Times New Roman"/>
                <a:cs typeface="Times New Roman"/>
              </a:rPr>
              <a:t> </a:t>
            </a:r>
            <a:r>
              <a:rPr sz="550" spc="-10" dirty="0">
                <a:latin typeface="Times New Roman"/>
                <a:cs typeface="Times New Roman"/>
              </a:rPr>
              <a:t>oxygen</a:t>
            </a:r>
            <a:endParaRPr sz="55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163824" y="1699260"/>
            <a:ext cx="299085" cy="203200"/>
            <a:chOff x="3163824" y="1699260"/>
            <a:chExt cx="299085" cy="203200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3824" y="1869948"/>
              <a:ext cx="33527" cy="3200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186684" y="1699260"/>
              <a:ext cx="276225" cy="187960"/>
            </a:xfrm>
            <a:custGeom>
              <a:avLst/>
              <a:gdLst/>
              <a:ahLst/>
              <a:cxnLst/>
              <a:rect l="l" t="t" r="r" b="b"/>
              <a:pathLst>
                <a:path w="276225" h="187960">
                  <a:moveTo>
                    <a:pt x="3048" y="187452"/>
                  </a:moveTo>
                  <a:lnTo>
                    <a:pt x="0" y="182880"/>
                  </a:lnTo>
                  <a:lnTo>
                    <a:pt x="272796" y="0"/>
                  </a:lnTo>
                  <a:lnTo>
                    <a:pt x="275843" y="3048"/>
                  </a:lnTo>
                  <a:lnTo>
                    <a:pt x="3048" y="1874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817875" y="2418588"/>
            <a:ext cx="212090" cy="1054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r>
              <a:rPr sz="450" dirty="0">
                <a:latin typeface="Times New Roman"/>
                <a:cs typeface="Times New Roman"/>
              </a:rPr>
              <a:t>22</a:t>
            </a:r>
            <a:r>
              <a:rPr sz="450" spc="-5" dirty="0">
                <a:latin typeface="Times New Roman"/>
                <a:cs typeface="Times New Roman"/>
              </a:rPr>
              <a:t> </a:t>
            </a:r>
            <a:r>
              <a:rPr sz="450" spc="-25" dirty="0">
                <a:latin typeface="Times New Roman"/>
                <a:cs typeface="Times New Roman"/>
              </a:rPr>
              <a:t>GH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10788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209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18963" y="2431424"/>
            <a:ext cx="27305" cy="67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15"/>
              </a:lnSpc>
            </a:pPr>
            <a:r>
              <a:rPr sz="450" spc="-50" dirty="0">
                <a:latin typeface="Times New Roman"/>
                <a:cs typeface="Times New Roman"/>
              </a:rPr>
              <a:t>z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029711" y="2418588"/>
            <a:ext cx="268605" cy="1727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z="450" spc="-25" dirty="0">
                <a:latin typeface="Times New Roman"/>
                <a:cs typeface="Times New Roman"/>
              </a:rPr>
              <a:t>60</a:t>
            </a:r>
            <a:endParaRPr sz="4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sz="450" spc="-25" dirty="0">
                <a:latin typeface="Times New Roman"/>
                <a:cs typeface="Times New Roman"/>
              </a:rPr>
              <a:t>GHz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75176" y="1312163"/>
            <a:ext cx="3291840" cy="3676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88265" rIns="0" bIns="0" rtlCol="0">
            <a:spAutoFit/>
          </a:bodyPr>
          <a:lstStyle/>
          <a:p>
            <a:pPr marL="676275">
              <a:lnSpc>
                <a:spcPct val="100000"/>
              </a:lnSpc>
              <a:spcBef>
                <a:spcPts val="695"/>
              </a:spcBef>
            </a:pPr>
            <a:r>
              <a:rPr sz="950" b="1" spc="-10" dirty="0">
                <a:solidFill>
                  <a:srgbClr val="000099"/>
                </a:solidFill>
                <a:latin typeface="Calibri"/>
                <a:cs typeface="Calibri"/>
              </a:rPr>
              <a:t>Equivalent</a:t>
            </a:r>
            <a:r>
              <a:rPr sz="950" b="1" dirty="0">
                <a:solidFill>
                  <a:srgbClr val="000099"/>
                </a:solidFill>
                <a:latin typeface="Calibri"/>
                <a:cs typeface="Calibri"/>
              </a:rPr>
              <a:t> Noise</a:t>
            </a:r>
            <a:r>
              <a:rPr sz="950" b="1" spc="3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950" b="1" spc="-20" dirty="0">
                <a:solidFill>
                  <a:srgbClr val="000099"/>
                </a:solidFill>
                <a:latin typeface="Calibri"/>
                <a:cs typeface="Calibri"/>
              </a:rPr>
              <a:t>Temperature</a:t>
            </a:r>
            <a:r>
              <a:rPr sz="950" b="1" spc="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950" b="1" dirty="0">
                <a:solidFill>
                  <a:srgbClr val="000099"/>
                </a:solidFill>
                <a:latin typeface="Calibri"/>
                <a:cs typeface="Calibri"/>
              </a:rPr>
              <a:t>and</a:t>
            </a:r>
            <a:r>
              <a:rPr sz="950" b="1" spc="25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950" b="1" dirty="0">
                <a:solidFill>
                  <a:srgbClr val="000099"/>
                </a:solidFill>
                <a:latin typeface="Calibri"/>
                <a:cs typeface="Calibri"/>
              </a:rPr>
              <a:t>Noise</a:t>
            </a:r>
            <a:r>
              <a:rPr sz="950" b="1" spc="-4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sz="950" b="1" spc="-10" dirty="0">
                <a:solidFill>
                  <a:srgbClr val="000099"/>
                </a:solidFill>
                <a:latin typeface="Calibri"/>
                <a:cs typeface="Calibri"/>
              </a:rPr>
              <a:t>Figure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54423" y="2760934"/>
            <a:ext cx="2822575" cy="87756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9"/>
              </a:spcBef>
            </a:pPr>
            <a:r>
              <a:rPr sz="950" b="1" dirty="0">
                <a:latin typeface="Calibri"/>
                <a:cs typeface="Calibri"/>
              </a:rPr>
              <a:t>F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=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(S/N)</a:t>
            </a:r>
            <a:r>
              <a:rPr sz="900" b="1" spc="-15" baseline="-13888" dirty="0">
                <a:latin typeface="Calibri"/>
                <a:cs typeface="Calibri"/>
              </a:rPr>
              <a:t>i</a:t>
            </a:r>
            <a:r>
              <a:rPr sz="950" b="1" spc="-10" dirty="0">
                <a:latin typeface="Calibri"/>
                <a:cs typeface="Calibri"/>
              </a:rPr>
              <a:t>/(S/N)</a:t>
            </a:r>
            <a:r>
              <a:rPr sz="900" b="1" spc="-15" baseline="-13888" dirty="0">
                <a:latin typeface="Calibri"/>
                <a:cs typeface="Calibri"/>
              </a:rPr>
              <a:t>o</a:t>
            </a:r>
            <a:endParaRPr sz="900" baseline="-13888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950" b="1" dirty="0">
                <a:latin typeface="Calibri"/>
                <a:cs typeface="Calibri"/>
              </a:rPr>
              <a:t>N</a:t>
            </a:r>
            <a:r>
              <a:rPr sz="900" b="1" baseline="-13888" dirty="0">
                <a:latin typeface="Calibri"/>
                <a:cs typeface="Calibri"/>
              </a:rPr>
              <a:t>i</a:t>
            </a:r>
            <a:r>
              <a:rPr sz="900" b="1" spc="-37" baseline="-13888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=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Noise</a:t>
            </a:r>
            <a:r>
              <a:rPr sz="950" b="1" spc="-2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power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from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a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matched</a:t>
            </a:r>
            <a:r>
              <a:rPr sz="950" b="1" spc="-2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load</a:t>
            </a:r>
            <a:r>
              <a:rPr sz="950" b="1" spc="-1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at </a:t>
            </a:r>
            <a:r>
              <a:rPr sz="950" b="1" spc="-65" dirty="0">
                <a:latin typeface="Calibri"/>
                <a:cs typeface="Calibri"/>
              </a:rPr>
              <a:t>T</a:t>
            </a:r>
            <a:r>
              <a:rPr sz="900" b="1" spc="-97" baseline="-13888" dirty="0">
                <a:latin typeface="Calibri"/>
                <a:cs typeface="Calibri"/>
              </a:rPr>
              <a:t>o</a:t>
            </a:r>
            <a:r>
              <a:rPr sz="900" b="1" baseline="-13888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=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290</a:t>
            </a:r>
            <a:r>
              <a:rPr sz="950" b="1" spc="-3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K;</a:t>
            </a:r>
            <a:r>
              <a:rPr sz="950" b="1" spc="409" dirty="0">
                <a:latin typeface="Calibri"/>
                <a:cs typeface="Calibri"/>
              </a:rPr>
              <a:t> </a:t>
            </a:r>
            <a:r>
              <a:rPr sz="950" b="1" spc="-25" dirty="0">
                <a:latin typeface="Calibri"/>
                <a:cs typeface="Calibri"/>
              </a:rPr>
              <a:t>N</a:t>
            </a:r>
            <a:r>
              <a:rPr sz="900" b="1" spc="-37" baseline="-13888" dirty="0">
                <a:latin typeface="Calibri"/>
                <a:cs typeface="Calibri"/>
              </a:rPr>
              <a:t>i</a:t>
            </a:r>
            <a:endParaRPr sz="900" baseline="-13888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254"/>
              </a:spcBef>
            </a:pPr>
            <a:r>
              <a:rPr sz="950" b="1" dirty="0">
                <a:latin typeface="Calibri"/>
                <a:cs typeface="Calibri"/>
              </a:rPr>
              <a:t>=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spc="-45" dirty="0">
                <a:latin typeface="Calibri"/>
                <a:cs typeface="Calibri"/>
              </a:rPr>
              <a:t>KT</a:t>
            </a:r>
            <a:r>
              <a:rPr sz="900" b="1" spc="-67" baseline="-13888" dirty="0">
                <a:latin typeface="Calibri"/>
                <a:cs typeface="Calibri"/>
              </a:rPr>
              <a:t>o</a:t>
            </a:r>
            <a:r>
              <a:rPr sz="900" b="1" spc="-30" baseline="-13888" dirty="0">
                <a:latin typeface="Calibri"/>
                <a:cs typeface="Calibri"/>
              </a:rPr>
              <a:t> </a:t>
            </a:r>
            <a:r>
              <a:rPr sz="950" b="1" spc="-25" dirty="0">
                <a:latin typeface="Calibri"/>
                <a:cs typeface="Calibri"/>
              </a:rPr>
              <a:t>B.</a:t>
            </a:r>
            <a:endParaRPr sz="950">
              <a:latin typeface="Calibri"/>
              <a:cs typeface="Calibri"/>
            </a:endParaRPr>
          </a:p>
          <a:p>
            <a:pPr marL="38100" marR="1423670">
              <a:lnSpc>
                <a:spcPct val="121100"/>
              </a:lnSpc>
              <a:spcBef>
                <a:spcPts val="10"/>
              </a:spcBef>
            </a:pPr>
            <a:r>
              <a:rPr sz="950" b="1" dirty="0">
                <a:latin typeface="Calibri"/>
                <a:cs typeface="Calibri"/>
              </a:rPr>
              <a:t>F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is</a:t>
            </a:r>
            <a:r>
              <a:rPr sz="950" b="1" spc="-2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usually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expressed</a:t>
            </a:r>
            <a:r>
              <a:rPr sz="950" b="1" spc="-2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in</a:t>
            </a:r>
            <a:r>
              <a:rPr sz="950" b="1" spc="-35" dirty="0">
                <a:latin typeface="Calibri"/>
                <a:cs typeface="Calibri"/>
              </a:rPr>
              <a:t> </a:t>
            </a:r>
            <a:r>
              <a:rPr sz="950" b="1" spc="-25" dirty="0">
                <a:latin typeface="Calibri"/>
                <a:cs typeface="Calibri"/>
              </a:rPr>
              <a:t>dB</a:t>
            </a:r>
            <a:r>
              <a:rPr sz="950" b="1" spc="-10" dirty="0">
                <a:latin typeface="Calibri"/>
                <a:cs typeface="Calibri"/>
              </a:rPr>
              <a:t> F(dB)=10</a:t>
            </a:r>
            <a:r>
              <a:rPr sz="950" b="1" dirty="0">
                <a:latin typeface="Calibri"/>
                <a:cs typeface="Calibri"/>
              </a:rPr>
              <a:t> log</a:t>
            </a:r>
            <a:r>
              <a:rPr sz="950" b="1" spc="5" dirty="0">
                <a:latin typeface="Calibri"/>
                <a:cs typeface="Calibri"/>
              </a:rPr>
              <a:t> </a:t>
            </a:r>
            <a:r>
              <a:rPr sz="950" b="1" spc="-25" dirty="0">
                <a:latin typeface="Calibri"/>
                <a:cs typeface="Calibri"/>
              </a:rPr>
              <a:t>F.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97096" y="1799844"/>
            <a:ext cx="1239520" cy="17081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36195">
              <a:lnSpc>
                <a:spcPts val="1040"/>
              </a:lnSpc>
            </a:pPr>
            <a:r>
              <a:rPr sz="950" b="1" i="1" dirty="0">
                <a:solidFill>
                  <a:srgbClr val="000099"/>
                </a:solidFill>
                <a:latin typeface="Times New Roman"/>
                <a:cs typeface="Times New Roman"/>
              </a:rPr>
              <a:t>Noise</a:t>
            </a:r>
            <a:r>
              <a:rPr sz="950" b="1" i="1" spc="-2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950" b="1" i="1" dirty="0">
                <a:solidFill>
                  <a:srgbClr val="000099"/>
                </a:solidFill>
                <a:latin typeface="Times New Roman"/>
                <a:cs typeface="Times New Roman"/>
              </a:rPr>
              <a:t>Figure</a:t>
            </a:r>
            <a:r>
              <a:rPr sz="950" b="1" i="1" spc="-4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950" b="1" i="1" spc="-25" dirty="0">
                <a:solidFill>
                  <a:srgbClr val="000099"/>
                </a:solidFill>
                <a:latin typeface="Times New Roman"/>
                <a:cs typeface="Times New Roman"/>
              </a:rPr>
              <a:t>(F)</a:t>
            </a:r>
            <a:endParaRPr sz="950">
              <a:latin typeface="Times New Roman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347716" y="2157983"/>
            <a:ext cx="906780" cy="472440"/>
            <a:chOff x="5347716" y="2157983"/>
            <a:chExt cx="906780" cy="472440"/>
          </a:xfrm>
        </p:grpSpPr>
        <p:sp>
          <p:nvSpPr>
            <p:cNvPr id="32" name="object 32"/>
            <p:cNvSpPr/>
            <p:nvPr/>
          </p:nvSpPr>
          <p:spPr>
            <a:xfrm>
              <a:off x="5347716" y="2252484"/>
              <a:ext cx="906780" cy="302260"/>
            </a:xfrm>
            <a:custGeom>
              <a:avLst/>
              <a:gdLst/>
              <a:ahLst/>
              <a:cxnLst/>
              <a:rect l="l" t="t" r="r" b="b"/>
              <a:pathLst>
                <a:path w="906779" h="302260">
                  <a:moveTo>
                    <a:pt x="195072" y="284988"/>
                  </a:moveTo>
                  <a:lnTo>
                    <a:pt x="0" y="284988"/>
                  </a:lnTo>
                  <a:lnTo>
                    <a:pt x="0" y="301752"/>
                  </a:lnTo>
                  <a:lnTo>
                    <a:pt x="195072" y="301752"/>
                  </a:lnTo>
                  <a:lnTo>
                    <a:pt x="195072" y="284988"/>
                  </a:lnTo>
                  <a:close/>
                </a:path>
                <a:path w="906779" h="302260">
                  <a:moveTo>
                    <a:pt x="195072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95072" y="18288"/>
                  </a:lnTo>
                  <a:lnTo>
                    <a:pt x="195072" y="0"/>
                  </a:lnTo>
                  <a:close/>
                </a:path>
                <a:path w="906779" h="302260">
                  <a:moveTo>
                    <a:pt x="906780" y="284988"/>
                  </a:moveTo>
                  <a:lnTo>
                    <a:pt x="690372" y="284988"/>
                  </a:lnTo>
                  <a:lnTo>
                    <a:pt x="690372" y="301752"/>
                  </a:lnTo>
                  <a:lnTo>
                    <a:pt x="906780" y="301752"/>
                  </a:lnTo>
                  <a:lnTo>
                    <a:pt x="906780" y="284988"/>
                  </a:lnTo>
                  <a:close/>
                </a:path>
                <a:path w="906779" h="302260">
                  <a:moveTo>
                    <a:pt x="906780" y="0"/>
                  </a:moveTo>
                  <a:lnTo>
                    <a:pt x="690372" y="0"/>
                  </a:lnTo>
                  <a:lnTo>
                    <a:pt x="690372" y="18288"/>
                  </a:lnTo>
                  <a:lnTo>
                    <a:pt x="906780" y="18288"/>
                  </a:lnTo>
                  <a:lnTo>
                    <a:pt x="906780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541264" y="2165603"/>
              <a:ext cx="498475" cy="457200"/>
            </a:xfrm>
            <a:custGeom>
              <a:avLst/>
              <a:gdLst/>
              <a:ahLst/>
              <a:cxnLst/>
              <a:rect l="l" t="t" r="r" b="b"/>
              <a:pathLst>
                <a:path w="498475" h="457200">
                  <a:moveTo>
                    <a:pt x="498348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498348" y="0"/>
                  </a:lnTo>
                  <a:lnTo>
                    <a:pt x="498348" y="457199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535167" y="2157983"/>
              <a:ext cx="512445" cy="472440"/>
            </a:xfrm>
            <a:custGeom>
              <a:avLst/>
              <a:gdLst/>
              <a:ahLst/>
              <a:cxnLst/>
              <a:rect l="l" t="t" r="r" b="b"/>
              <a:pathLst>
                <a:path w="512445" h="472439">
                  <a:moveTo>
                    <a:pt x="509016" y="470916"/>
                  </a:moveTo>
                  <a:lnTo>
                    <a:pt x="1524" y="470916"/>
                  </a:lnTo>
                  <a:lnTo>
                    <a:pt x="1524" y="469392"/>
                  </a:lnTo>
                  <a:lnTo>
                    <a:pt x="0" y="466344"/>
                  </a:lnTo>
                  <a:lnTo>
                    <a:pt x="0" y="6095"/>
                  </a:lnTo>
                  <a:lnTo>
                    <a:pt x="1524" y="4571"/>
                  </a:lnTo>
                  <a:lnTo>
                    <a:pt x="1524" y="3047"/>
                  </a:lnTo>
                  <a:lnTo>
                    <a:pt x="3048" y="1524"/>
                  </a:lnTo>
                  <a:lnTo>
                    <a:pt x="6096" y="0"/>
                  </a:lnTo>
                  <a:lnTo>
                    <a:pt x="505968" y="0"/>
                  </a:lnTo>
                  <a:lnTo>
                    <a:pt x="512064" y="6095"/>
                  </a:lnTo>
                  <a:lnTo>
                    <a:pt x="512064" y="15239"/>
                  </a:lnTo>
                  <a:lnTo>
                    <a:pt x="15240" y="15239"/>
                  </a:lnTo>
                  <a:lnTo>
                    <a:pt x="15240" y="457200"/>
                  </a:lnTo>
                  <a:lnTo>
                    <a:pt x="7620" y="457200"/>
                  </a:lnTo>
                  <a:lnTo>
                    <a:pt x="7620" y="464820"/>
                  </a:lnTo>
                  <a:lnTo>
                    <a:pt x="512064" y="464820"/>
                  </a:lnTo>
                  <a:lnTo>
                    <a:pt x="512064" y="466344"/>
                  </a:lnTo>
                  <a:lnTo>
                    <a:pt x="510540" y="469392"/>
                  </a:lnTo>
                  <a:lnTo>
                    <a:pt x="509016" y="470916"/>
                  </a:lnTo>
                  <a:close/>
                </a:path>
                <a:path w="512445" h="472439">
                  <a:moveTo>
                    <a:pt x="512064" y="464820"/>
                  </a:moveTo>
                  <a:lnTo>
                    <a:pt x="15240" y="464820"/>
                  </a:lnTo>
                  <a:lnTo>
                    <a:pt x="15240" y="457200"/>
                  </a:lnTo>
                  <a:lnTo>
                    <a:pt x="496824" y="457200"/>
                  </a:lnTo>
                  <a:lnTo>
                    <a:pt x="496824" y="15239"/>
                  </a:lnTo>
                  <a:lnTo>
                    <a:pt x="512064" y="15239"/>
                  </a:lnTo>
                  <a:lnTo>
                    <a:pt x="512064" y="464820"/>
                  </a:lnTo>
                  <a:close/>
                </a:path>
                <a:path w="512445" h="472439">
                  <a:moveTo>
                    <a:pt x="15240" y="464820"/>
                  </a:moveTo>
                  <a:lnTo>
                    <a:pt x="7620" y="464820"/>
                  </a:lnTo>
                  <a:lnTo>
                    <a:pt x="7620" y="457200"/>
                  </a:lnTo>
                  <a:lnTo>
                    <a:pt x="15240" y="457200"/>
                  </a:lnTo>
                  <a:lnTo>
                    <a:pt x="15240" y="464820"/>
                  </a:lnTo>
                  <a:close/>
                </a:path>
                <a:path w="512445" h="472439">
                  <a:moveTo>
                    <a:pt x="505968" y="472440"/>
                  </a:moveTo>
                  <a:lnTo>
                    <a:pt x="6096" y="472440"/>
                  </a:lnTo>
                  <a:lnTo>
                    <a:pt x="3048" y="470916"/>
                  </a:lnTo>
                  <a:lnTo>
                    <a:pt x="507492" y="470916"/>
                  </a:lnTo>
                  <a:lnTo>
                    <a:pt x="505968" y="47244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559044" y="2209485"/>
            <a:ext cx="4235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30" dirty="0">
                <a:latin typeface="Times New Roman"/>
                <a:cs typeface="Times New Roman"/>
              </a:rPr>
              <a:t>Two-</a:t>
            </a:r>
            <a:r>
              <a:rPr sz="800" b="1" spc="-20" dirty="0">
                <a:latin typeface="Times New Roman"/>
                <a:cs typeface="Times New Roman"/>
              </a:rPr>
              <a:t>port</a:t>
            </a:r>
            <a:r>
              <a:rPr sz="800" b="1" spc="500" dirty="0">
                <a:latin typeface="Times New Roman"/>
                <a:cs typeface="Times New Roman"/>
              </a:rPr>
              <a:t> </a:t>
            </a:r>
            <a:r>
              <a:rPr sz="800" b="1" spc="-10" dirty="0">
                <a:latin typeface="Times New Roman"/>
                <a:cs typeface="Times New Roman"/>
              </a:rPr>
              <a:t>Network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141976" y="2378963"/>
            <a:ext cx="1341120" cy="91440"/>
          </a:xfrm>
          <a:custGeom>
            <a:avLst/>
            <a:gdLst/>
            <a:ahLst/>
            <a:cxnLst/>
            <a:rect l="l" t="t" r="r" b="b"/>
            <a:pathLst>
              <a:path w="1341120" h="91439">
                <a:moveTo>
                  <a:pt x="274320" y="45720"/>
                </a:moveTo>
                <a:lnTo>
                  <a:pt x="205740" y="0"/>
                </a:lnTo>
                <a:lnTo>
                  <a:pt x="205740" y="22860"/>
                </a:lnTo>
                <a:lnTo>
                  <a:pt x="0" y="22860"/>
                </a:lnTo>
                <a:lnTo>
                  <a:pt x="0" y="68580"/>
                </a:lnTo>
                <a:lnTo>
                  <a:pt x="205740" y="68580"/>
                </a:lnTo>
                <a:lnTo>
                  <a:pt x="205740" y="91440"/>
                </a:lnTo>
                <a:lnTo>
                  <a:pt x="274320" y="45720"/>
                </a:lnTo>
                <a:close/>
              </a:path>
              <a:path w="1341120" h="91439">
                <a:moveTo>
                  <a:pt x="1341120" y="45720"/>
                </a:moveTo>
                <a:lnTo>
                  <a:pt x="1272540" y="0"/>
                </a:lnTo>
                <a:lnTo>
                  <a:pt x="1272540" y="22860"/>
                </a:lnTo>
                <a:lnTo>
                  <a:pt x="1066800" y="22860"/>
                </a:lnTo>
                <a:lnTo>
                  <a:pt x="1066800" y="68580"/>
                </a:lnTo>
                <a:lnTo>
                  <a:pt x="1272540" y="68580"/>
                </a:lnTo>
                <a:lnTo>
                  <a:pt x="1272540" y="91440"/>
                </a:lnTo>
                <a:lnTo>
                  <a:pt x="1341120" y="4572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602479" y="2305497"/>
            <a:ext cx="3232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Times New Roman"/>
                <a:cs typeface="Times New Roman"/>
              </a:rPr>
              <a:t>S</a:t>
            </a:r>
            <a:r>
              <a:rPr sz="750" b="1" baseline="-16666" dirty="0">
                <a:latin typeface="Times New Roman"/>
                <a:cs typeface="Times New Roman"/>
              </a:rPr>
              <a:t>i</a:t>
            </a:r>
            <a:r>
              <a:rPr sz="750" b="1" spc="-15" baseline="-16666" dirty="0">
                <a:latin typeface="Times New Roman"/>
                <a:cs typeface="Times New Roman"/>
              </a:rPr>
              <a:t> </a:t>
            </a:r>
            <a:r>
              <a:rPr sz="800" b="1" spc="-25" dirty="0">
                <a:latin typeface="Times New Roman"/>
                <a:cs typeface="Times New Roman"/>
              </a:rPr>
              <a:t>+N</a:t>
            </a:r>
            <a:r>
              <a:rPr sz="750" b="1" spc="-37" baseline="-16666" dirty="0">
                <a:latin typeface="Times New Roman"/>
                <a:cs typeface="Times New Roman"/>
              </a:rPr>
              <a:t>i</a:t>
            </a:r>
            <a:endParaRPr sz="750" baseline="-16666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241540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210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44055" y="2300925"/>
            <a:ext cx="4216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Times New Roman"/>
                <a:cs typeface="Times New Roman"/>
              </a:rPr>
              <a:t>S</a:t>
            </a:r>
            <a:r>
              <a:rPr sz="750" b="1" baseline="-16666" dirty="0">
                <a:latin typeface="Times New Roman"/>
                <a:cs typeface="Times New Roman"/>
              </a:rPr>
              <a:t>o</a:t>
            </a:r>
            <a:r>
              <a:rPr sz="750" b="1" spc="412" baseline="-16666" dirty="0">
                <a:latin typeface="Times New Roman"/>
                <a:cs typeface="Times New Roman"/>
              </a:rPr>
              <a:t> </a:t>
            </a:r>
            <a:r>
              <a:rPr sz="800" b="1" dirty="0">
                <a:latin typeface="Times New Roman"/>
                <a:cs typeface="Times New Roman"/>
              </a:rPr>
              <a:t>+</a:t>
            </a:r>
            <a:r>
              <a:rPr sz="800" b="1" spc="110" dirty="0">
                <a:latin typeface="Times New Roman"/>
                <a:cs typeface="Times New Roman"/>
              </a:rPr>
              <a:t> </a:t>
            </a:r>
            <a:r>
              <a:rPr sz="800" b="1" spc="-25" dirty="0">
                <a:latin typeface="Times New Roman"/>
                <a:cs typeface="Times New Roman"/>
              </a:rPr>
              <a:t>N</a:t>
            </a:r>
            <a:r>
              <a:rPr sz="750" b="1" spc="-37" baseline="-16666" dirty="0">
                <a:latin typeface="Times New Roman"/>
                <a:cs typeface="Times New Roman"/>
              </a:rPr>
              <a:t>o</a:t>
            </a:r>
            <a:endParaRPr sz="750" baseline="-16666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53568" y="7975456"/>
            <a:ext cx="2887980" cy="34290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0"/>
              </a:spcBef>
            </a:pPr>
            <a:r>
              <a:rPr sz="850" b="1" dirty="0">
                <a:latin typeface="Calibri"/>
                <a:cs typeface="Calibri"/>
              </a:rPr>
              <a:t>T</a:t>
            </a:r>
            <a:r>
              <a:rPr sz="825" b="1" baseline="-15151" dirty="0">
                <a:latin typeface="Calibri"/>
                <a:cs typeface="Calibri"/>
              </a:rPr>
              <a:t>e</a:t>
            </a:r>
            <a:r>
              <a:rPr sz="850" b="1" dirty="0">
                <a:latin typeface="Calibri"/>
                <a:cs typeface="Calibri"/>
              </a:rPr>
              <a:t>=</a:t>
            </a:r>
            <a:r>
              <a:rPr sz="850" b="1" spc="40" dirty="0">
                <a:latin typeface="Calibri"/>
                <a:cs typeface="Calibri"/>
              </a:rPr>
              <a:t> </a:t>
            </a:r>
            <a:r>
              <a:rPr sz="850" b="1" spc="-10" dirty="0">
                <a:latin typeface="Calibri"/>
                <a:cs typeface="Calibri"/>
              </a:rPr>
              <a:t>N</a:t>
            </a:r>
            <a:r>
              <a:rPr sz="825" b="1" spc="-15" baseline="-15151" dirty="0">
                <a:latin typeface="Calibri"/>
                <a:cs typeface="Calibri"/>
              </a:rPr>
              <a:t>o</a:t>
            </a:r>
            <a:r>
              <a:rPr sz="850" b="1" spc="-10" dirty="0">
                <a:latin typeface="Calibri"/>
                <a:cs typeface="Calibri"/>
              </a:rPr>
              <a:t>/KB,</a:t>
            </a:r>
            <a:endParaRPr sz="850">
              <a:latin typeface="Calibri"/>
              <a:cs typeface="Calibri"/>
            </a:endParaRPr>
          </a:p>
          <a:p>
            <a:pPr marL="240665">
              <a:lnSpc>
                <a:spcPct val="100000"/>
              </a:lnSpc>
              <a:spcBef>
                <a:spcPts val="229"/>
              </a:spcBef>
            </a:pPr>
            <a:r>
              <a:rPr sz="850" b="1" dirty="0">
                <a:latin typeface="Calibri"/>
                <a:cs typeface="Calibri"/>
              </a:rPr>
              <a:t>B</a:t>
            </a:r>
            <a:r>
              <a:rPr sz="850" b="1" spc="10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is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generally</a:t>
            </a:r>
            <a:r>
              <a:rPr sz="850" b="1" spc="-15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the</a:t>
            </a:r>
            <a:r>
              <a:rPr sz="850" b="1" spc="20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bandwidth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of</a:t>
            </a:r>
            <a:r>
              <a:rPr sz="850" b="1" spc="25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the</a:t>
            </a:r>
            <a:r>
              <a:rPr sz="850" b="1" spc="5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component</a:t>
            </a:r>
            <a:r>
              <a:rPr sz="850" b="1" spc="5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or</a:t>
            </a:r>
            <a:r>
              <a:rPr sz="850" b="1" spc="150" dirty="0">
                <a:latin typeface="Calibri"/>
                <a:cs typeface="Calibri"/>
              </a:rPr>
              <a:t> </a:t>
            </a:r>
            <a:r>
              <a:rPr sz="850" b="1" spc="-10" dirty="0">
                <a:latin typeface="Calibri"/>
                <a:cs typeface="Calibri"/>
              </a:rPr>
              <a:t>system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34440" y="7466076"/>
            <a:ext cx="306705" cy="297180"/>
          </a:xfrm>
          <a:custGeom>
            <a:avLst/>
            <a:gdLst/>
            <a:ahLst/>
            <a:cxnLst/>
            <a:rect l="l" t="t" r="r" b="b"/>
            <a:pathLst>
              <a:path w="306705" h="297179">
                <a:moveTo>
                  <a:pt x="277368" y="297180"/>
                </a:moveTo>
                <a:lnTo>
                  <a:pt x="275843" y="295656"/>
                </a:lnTo>
                <a:lnTo>
                  <a:pt x="9144" y="294131"/>
                </a:lnTo>
                <a:lnTo>
                  <a:pt x="9144" y="278892"/>
                </a:lnTo>
                <a:lnTo>
                  <a:pt x="268224" y="280416"/>
                </a:lnTo>
                <a:lnTo>
                  <a:pt x="266700" y="225551"/>
                </a:lnTo>
                <a:lnTo>
                  <a:pt x="243840" y="210311"/>
                </a:lnTo>
                <a:lnTo>
                  <a:pt x="240792" y="208788"/>
                </a:lnTo>
                <a:lnTo>
                  <a:pt x="239268" y="205740"/>
                </a:lnTo>
                <a:lnTo>
                  <a:pt x="239268" y="202692"/>
                </a:lnTo>
                <a:lnTo>
                  <a:pt x="240792" y="199643"/>
                </a:lnTo>
                <a:lnTo>
                  <a:pt x="242316" y="198119"/>
                </a:lnTo>
                <a:lnTo>
                  <a:pt x="245364" y="196595"/>
                </a:lnTo>
                <a:lnTo>
                  <a:pt x="272795" y="187452"/>
                </a:lnTo>
                <a:lnTo>
                  <a:pt x="246888" y="178307"/>
                </a:lnTo>
                <a:lnTo>
                  <a:pt x="243840" y="176783"/>
                </a:lnTo>
                <a:lnTo>
                  <a:pt x="242316" y="173736"/>
                </a:lnTo>
                <a:lnTo>
                  <a:pt x="242316" y="167640"/>
                </a:lnTo>
                <a:lnTo>
                  <a:pt x="243840" y="164592"/>
                </a:lnTo>
                <a:lnTo>
                  <a:pt x="246888" y="164592"/>
                </a:lnTo>
                <a:lnTo>
                  <a:pt x="277368" y="152400"/>
                </a:lnTo>
                <a:lnTo>
                  <a:pt x="246888" y="141732"/>
                </a:lnTo>
                <a:lnTo>
                  <a:pt x="243840" y="140208"/>
                </a:lnTo>
                <a:lnTo>
                  <a:pt x="242316" y="138684"/>
                </a:lnTo>
                <a:lnTo>
                  <a:pt x="242316" y="131064"/>
                </a:lnTo>
                <a:lnTo>
                  <a:pt x="243840" y="129539"/>
                </a:lnTo>
                <a:lnTo>
                  <a:pt x="275843" y="114300"/>
                </a:lnTo>
                <a:lnTo>
                  <a:pt x="242316" y="103632"/>
                </a:lnTo>
                <a:lnTo>
                  <a:pt x="239268" y="102108"/>
                </a:lnTo>
                <a:lnTo>
                  <a:pt x="237743" y="99060"/>
                </a:lnTo>
                <a:lnTo>
                  <a:pt x="237743" y="97536"/>
                </a:lnTo>
                <a:lnTo>
                  <a:pt x="236219" y="94488"/>
                </a:lnTo>
                <a:lnTo>
                  <a:pt x="237743" y="91439"/>
                </a:lnTo>
                <a:lnTo>
                  <a:pt x="240792" y="89916"/>
                </a:lnTo>
                <a:lnTo>
                  <a:pt x="260604" y="74676"/>
                </a:lnTo>
                <a:lnTo>
                  <a:pt x="260604" y="15240"/>
                </a:lnTo>
                <a:lnTo>
                  <a:pt x="0" y="15240"/>
                </a:lnTo>
                <a:lnTo>
                  <a:pt x="0" y="0"/>
                </a:lnTo>
                <a:lnTo>
                  <a:pt x="272795" y="0"/>
                </a:lnTo>
                <a:lnTo>
                  <a:pt x="275843" y="4572"/>
                </a:lnTo>
                <a:lnTo>
                  <a:pt x="277368" y="82296"/>
                </a:lnTo>
                <a:lnTo>
                  <a:pt x="275843" y="83820"/>
                </a:lnTo>
                <a:lnTo>
                  <a:pt x="272795" y="85344"/>
                </a:lnTo>
                <a:lnTo>
                  <a:pt x="262128" y="92964"/>
                </a:lnTo>
                <a:lnTo>
                  <a:pt x="298704" y="105155"/>
                </a:lnTo>
                <a:lnTo>
                  <a:pt x="303276" y="109728"/>
                </a:lnTo>
                <a:lnTo>
                  <a:pt x="303276" y="115824"/>
                </a:lnTo>
                <a:lnTo>
                  <a:pt x="301752" y="118872"/>
                </a:lnTo>
                <a:lnTo>
                  <a:pt x="269748" y="134112"/>
                </a:lnTo>
                <a:lnTo>
                  <a:pt x="300228" y="143256"/>
                </a:lnTo>
                <a:lnTo>
                  <a:pt x="303276" y="144779"/>
                </a:lnTo>
                <a:lnTo>
                  <a:pt x="306323" y="147828"/>
                </a:lnTo>
                <a:lnTo>
                  <a:pt x="306323" y="153924"/>
                </a:lnTo>
                <a:lnTo>
                  <a:pt x="301752" y="158495"/>
                </a:lnTo>
                <a:lnTo>
                  <a:pt x="271272" y="170688"/>
                </a:lnTo>
                <a:lnTo>
                  <a:pt x="298704" y="181356"/>
                </a:lnTo>
                <a:lnTo>
                  <a:pt x="301752" y="182880"/>
                </a:lnTo>
                <a:lnTo>
                  <a:pt x="303276" y="184404"/>
                </a:lnTo>
                <a:lnTo>
                  <a:pt x="303276" y="192024"/>
                </a:lnTo>
                <a:lnTo>
                  <a:pt x="301752" y="195072"/>
                </a:lnTo>
                <a:lnTo>
                  <a:pt x="298704" y="195072"/>
                </a:lnTo>
                <a:lnTo>
                  <a:pt x="265176" y="205740"/>
                </a:lnTo>
                <a:lnTo>
                  <a:pt x="278892" y="216407"/>
                </a:lnTo>
                <a:lnTo>
                  <a:pt x="280416" y="216407"/>
                </a:lnTo>
                <a:lnTo>
                  <a:pt x="281940" y="219456"/>
                </a:lnTo>
                <a:lnTo>
                  <a:pt x="283464" y="292607"/>
                </a:lnTo>
                <a:lnTo>
                  <a:pt x="280416" y="295656"/>
                </a:lnTo>
                <a:lnTo>
                  <a:pt x="277368" y="29718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59864" y="7587996"/>
            <a:ext cx="121920" cy="17145"/>
          </a:xfrm>
          <a:custGeom>
            <a:avLst/>
            <a:gdLst/>
            <a:ahLst/>
            <a:cxnLst/>
            <a:rect l="l" t="t" r="r" b="b"/>
            <a:pathLst>
              <a:path w="121919" h="17145">
                <a:moveTo>
                  <a:pt x="121920" y="16764"/>
                </a:moveTo>
                <a:lnTo>
                  <a:pt x="0" y="16764"/>
                </a:lnTo>
                <a:lnTo>
                  <a:pt x="0" y="0"/>
                </a:lnTo>
                <a:lnTo>
                  <a:pt x="121920" y="0"/>
                </a:lnTo>
                <a:lnTo>
                  <a:pt x="121920" y="16764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628648" y="7519138"/>
            <a:ext cx="49403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30835" algn="l"/>
              </a:tabLst>
            </a:pPr>
            <a:r>
              <a:rPr sz="950" b="1" spc="-50" dirty="0">
                <a:latin typeface="Times New Roman"/>
                <a:cs typeface="Times New Roman"/>
              </a:rPr>
              <a:t>R</a:t>
            </a:r>
            <a:r>
              <a:rPr sz="950" b="1" dirty="0">
                <a:latin typeface="Times New Roman"/>
                <a:cs typeface="Times New Roman"/>
              </a:rPr>
              <a:t>	</a:t>
            </a:r>
            <a:r>
              <a:rPr sz="950" u="dbl" spc="500" dirty="0">
                <a:uFill>
                  <a:solidFill>
                    <a:srgbClr val="000080"/>
                  </a:solidFill>
                </a:uFill>
                <a:latin typeface="Times New Roman"/>
                <a:cs typeface="Times New Roman"/>
              </a:rPr>
              <a:t> 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62887" y="7650202"/>
            <a:ext cx="113664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50" dirty="0">
                <a:latin typeface="Times New Roman"/>
                <a:cs typeface="Times New Roman"/>
              </a:rPr>
              <a:t>N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49755" y="7724800"/>
            <a:ext cx="66040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b="1" spc="-50" dirty="0">
                <a:latin typeface="Times New Roman"/>
                <a:cs typeface="Times New Roman"/>
              </a:rPr>
              <a:t>o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33044" y="7405116"/>
            <a:ext cx="502920" cy="460375"/>
          </a:xfrm>
          <a:custGeom>
            <a:avLst/>
            <a:gdLst/>
            <a:ahLst/>
            <a:cxnLst/>
            <a:rect l="l" t="t" r="r" b="b"/>
            <a:pathLst>
              <a:path w="502919" h="460375">
                <a:moveTo>
                  <a:pt x="499872" y="460248"/>
                </a:moveTo>
                <a:lnTo>
                  <a:pt x="4572" y="460248"/>
                </a:lnTo>
                <a:lnTo>
                  <a:pt x="0" y="455676"/>
                </a:lnTo>
                <a:lnTo>
                  <a:pt x="0" y="6095"/>
                </a:lnTo>
                <a:lnTo>
                  <a:pt x="6096" y="0"/>
                </a:lnTo>
                <a:lnTo>
                  <a:pt x="498348" y="0"/>
                </a:lnTo>
                <a:lnTo>
                  <a:pt x="502920" y="4571"/>
                </a:lnTo>
                <a:lnTo>
                  <a:pt x="502920" y="15240"/>
                </a:lnTo>
                <a:lnTo>
                  <a:pt x="15240" y="15240"/>
                </a:lnTo>
                <a:lnTo>
                  <a:pt x="15240" y="445008"/>
                </a:lnTo>
                <a:lnTo>
                  <a:pt x="7620" y="445008"/>
                </a:lnTo>
                <a:lnTo>
                  <a:pt x="7620" y="452628"/>
                </a:lnTo>
                <a:lnTo>
                  <a:pt x="502920" y="452628"/>
                </a:lnTo>
                <a:lnTo>
                  <a:pt x="502920" y="457200"/>
                </a:lnTo>
                <a:lnTo>
                  <a:pt x="499872" y="460248"/>
                </a:lnTo>
                <a:close/>
              </a:path>
              <a:path w="502919" h="460375">
                <a:moveTo>
                  <a:pt x="502920" y="452628"/>
                </a:moveTo>
                <a:lnTo>
                  <a:pt x="15240" y="452628"/>
                </a:lnTo>
                <a:lnTo>
                  <a:pt x="15240" y="445008"/>
                </a:lnTo>
                <a:lnTo>
                  <a:pt x="487680" y="445008"/>
                </a:lnTo>
                <a:lnTo>
                  <a:pt x="487680" y="15240"/>
                </a:lnTo>
                <a:lnTo>
                  <a:pt x="502920" y="15240"/>
                </a:lnTo>
                <a:lnTo>
                  <a:pt x="502920" y="452628"/>
                </a:lnTo>
                <a:close/>
              </a:path>
              <a:path w="502919" h="460375">
                <a:moveTo>
                  <a:pt x="15240" y="452628"/>
                </a:moveTo>
                <a:lnTo>
                  <a:pt x="7620" y="452628"/>
                </a:lnTo>
                <a:lnTo>
                  <a:pt x="7620" y="445008"/>
                </a:lnTo>
                <a:lnTo>
                  <a:pt x="15240" y="445008"/>
                </a:lnTo>
                <a:lnTo>
                  <a:pt x="15240" y="452628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804163" y="7398742"/>
            <a:ext cx="358140" cy="435609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marR="5080" indent="40640">
              <a:lnSpc>
                <a:spcPct val="91100"/>
              </a:lnSpc>
              <a:spcBef>
                <a:spcPts val="209"/>
              </a:spcBef>
            </a:pPr>
            <a:r>
              <a:rPr sz="950" b="1" spc="-20" dirty="0">
                <a:latin typeface="Times New Roman"/>
                <a:cs typeface="Times New Roman"/>
              </a:rPr>
              <a:t>white </a:t>
            </a:r>
            <a:r>
              <a:rPr sz="950" b="1" spc="-10" dirty="0">
                <a:latin typeface="Times New Roman"/>
                <a:cs typeface="Times New Roman"/>
              </a:rPr>
              <a:t>noise </a:t>
            </a:r>
            <a:r>
              <a:rPr sz="950" b="1" spc="-20" dirty="0">
                <a:latin typeface="Times New Roman"/>
                <a:cs typeface="Times New Roman"/>
              </a:rPr>
              <a:t>source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030727" y="7549618"/>
            <a:ext cx="113664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50" dirty="0">
                <a:latin typeface="Times New Roman"/>
                <a:cs typeface="Times New Roman"/>
              </a:rPr>
              <a:t>R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400300" y="7496555"/>
            <a:ext cx="558165" cy="297815"/>
          </a:xfrm>
          <a:custGeom>
            <a:avLst/>
            <a:gdLst/>
            <a:ahLst/>
            <a:cxnLst/>
            <a:rect l="l" t="t" r="r" b="b"/>
            <a:pathLst>
              <a:path w="558164" h="297815">
                <a:moveTo>
                  <a:pt x="557771" y="147828"/>
                </a:moveTo>
                <a:lnTo>
                  <a:pt x="556247" y="144780"/>
                </a:lnTo>
                <a:lnTo>
                  <a:pt x="553199" y="143256"/>
                </a:lnTo>
                <a:lnTo>
                  <a:pt x="528815" y="135940"/>
                </a:lnTo>
                <a:lnTo>
                  <a:pt x="528815" y="152400"/>
                </a:lnTo>
                <a:lnTo>
                  <a:pt x="499859" y="163068"/>
                </a:lnTo>
                <a:lnTo>
                  <a:pt x="496811" y="164592"/>
                </a:lnTo>
                <a:lnTo>
                  <a:pt x="493763" y="167640"/>
                </a:lnTo>
                <a:lnTo>
                  <a:pt x="493763" y="173736"/>
                </a:lnTo>
                <a:lnTo>
                  <a:pt x="496811" y="176784"/>
                </a:lnTo>
                <a:lnTo>
                  <a:pt x="499859" y="178308"/>
                </a:lnTo>
                <a:lnTo>
                  <a:pt x="524243" y="187452"/>
                </a:lnTo>
                <a:lnTo>
                  <a:pt x="496811" y="196596"/>
                </a:lnTo>
                <a:lnTo>
                  <a:pt x="493763" y="198120"/>
                </a:lnTo>
                <a:lnTo>
                  <a:pt x="492239" y="199644"/>
                </a:lnTo>
                <a:lnTo>
                  <a:pt x="492239" y="208788"/>
                </a:lnTo>
                <a:lnTo>
                  <a:pt x="495287" y="210312"/>
                </a:lnTo>
                <a:lnTo>
                  <a:pt x="518147" y="225552"/>
                </a:lnTo>
                <a:lnTo>
                  <a:pt x="520827" y="281952"/>
                </a:lnTo>
                <a:lnTo>
                  <a:pt x="312420" y="281952"/>
                </a:lnTo>
                <a:lnTo>
                  <a:pt x="38100" y="280428"/>
                </a:lnTo>
                <a:lnTo>
                  <a:pt x="39624" y="225564"/>
                </a:lnTo>
                <a:lnTo>
                  <a:pt x="64008" y="210324"/>
                </a:lnTo>
                <a:lnTo>
                  <a:pt x="65532" y="208800"/>
                </a:lnTo>
                <a:lnTo>
                  <a:pt x="67056" y="205752"/>
                </a:lnTo>
                <a:lnTo>
                  <a:pt x="67056" y="202704"/>
                </a:lnTo>
                <a:lnTo>
                  <a:pt x="65532" y="199656"/>
                </a:lnTo>
                <a:lnTo>
                  <a:pt x="64008" y="198132"/>
                </a:lnTo>
                <a:lnTo>
                  <a:pt x="60960" y="196608"/>
                </a:lnTo>
                <a:lnTo>
                  <a:pt x="33528" y="187464"/>
                </a:lnTo>
                <a:lnTo>
                  <a:pt x="59436" y="178320"/>
                </a:lnTo>
                <a:lnTo>
                  <a:pt x="62484" y="176796"/>
                </a:lnTo>
                <a:lnTo>
                  <a:pt x="64008" y="173748"/>
                </a:lnTo>
                <a:lnTo>
                  <a:pt x="64008" y="167652"/>
                </a:lnTo>
                <a:lnTo>
                  <a:pt x="62484" y="164604"/>
                </a:lnTo>
                <a:lnTo>
                  <a:pt x="59436" y="163080"/>
                </a:lnTo>
                <a:lnTo>
                  <a:pt x="30480" y="152412"/>
                </a:lnTo>
                <a:lnTo>
                  <a:pt x="59436" y="141744"/>
                </a:lnTo>
                <a:lnTo>
                  <a:pt x="62484" y="140220"/>
                </a:lnTo>
                <a:lnTo>
                  <a:pt x="64008" y="138696"/>
                </a:lnTo>
                <a:lnTo>
                  <a:pt x="64008" y="132600"/>
                </a:lnTo>
                <a:lnTo>
                  <a:pt x="62484" y="129552"/>
                </a:lnTo>
                <a:lnTo>
                  <a:pt x="59436" y="128028"/>
                </a:lnTo>
                <a:lnTo>
                  <a:pt x="30480" y="114312"/>
                </a:lnTo>
                <a:lnTo>
                  <a:pt x="64008" y="103644"/>
                </a:lnTo>
                <a:lnTo>
                  <a:pt x="67056" y="102120"/>
                </a:lnTo>
                <a:lnTo>
                  <a:pt x="68580" y="99072"/>
                </a:lnTo>
                <a:lnTo>
                  <a:pt x="68580" y="97548"/>
                </a:lnTo>
                <a:lnTo>
                  <a:pt x="70104" y="94500"/>
                </a:lnTo>
                <a:lnTo>
                  <a:pt x="68580" y="91452"/>
                </a:lnTo>
                <a:lnTo>
                  <a:pt x="65532" y="89928"/>
                </a:lnTo>
                <a:lnTo>
                  <a:pt x="45720" y="74688"/>
                </a:lnTo>
                <a:lnTo>
                  <a:pt x="45720" y="15252"/>
                </a:lnTo>
                <a:lnTo>
                  <a:pt x="306324" y="15252"/>
                </a:lnTo>
                <a:lnTo>
                  <a:pt x="513575" y="15240"/>
                </a:lnTo>
                <a:lnTo>
                  <a:pt x="513575" y="74676"/>
                </a:lnTo>
                <a:lnTo>
                  <a:pt x="492239" y="89916"/>
                </a:lnTo>
                <a:lnTo>
                  <a:pt x="490715" y="91440"/>
                </a:lnTo>
                <a:lnTo>
                  <a:pt x="489191" y="94488"/>
                </a:lnTo>
                <a:lnTo>
                  <a:pt x="489191" y="99060"/>
                </a:lnTo>
                <a:lnTo>
                  <a:pt x="492239" y="102108"/>
                </a:lnTo>
                <a:lnTo>
                  <a:pt x="495287" y="103632"/>
                </a:lnTo>
                <a:lnTo>
                  <a:pt x="527291" y="114300"/>
                </a:lnTo>
                <a:lnTo>
                  <a:pt x="495287" y="129540"/>
                </a:lnTo>
                <a:lnTo>
                  <a:pt x="493763" y="132588"/>
                </a:lnTo>
                <a:lnTo>
                  <a:pt x="493763" y="135636"/>
                </a:lnTo>
                <a:lnTo>
                  <a:pt x="495287" y="138684"/>
                </a:lnTo>
                <a:lnTo>
                  <a:pt x="496811" y="140208"/>
                </a:lnTo>
                <a:lnTo>
                  <a:pt x="499859" y="141732"/>
                </a:lnTo>
                <a:lnTo>
                  <a:pt x="528815" y="152400"/>
                </a:lnTo>
                <a:lnTo>
                  <a:pt x="528815" y="135940"/>
                </a:lnTo>
                <a:lnTo>
                  <a:pt x="522719" y="134112"/>
                </a:lnTo>
                <a:lnTo>
                  <a:pt x="551675" y="120396"/>
                </a:lnTo>
                <a:lnTo>
                  <a:pt x="556247" y="115824"/>
                </a:lnTo>
                <a:lnTo>
                  <a:pt x="554723" y="112776"/>
                </a:lnTo>
                <a:lnTo>
                  <a:pt x="554723" y="109728"/>
                </a:lnTo>
                <a:lnTo>
                  <a:pt x="553199" y="106680"/>
                </a:lnTo>
                <a:lnTo>
                  <a:pt x="550151" y="105156"/>
                </a:lnTo>
                <a:lnTo>
                  <a:pt x="513575" y="92964"/>
                </a:lnTo>
                <a:lnTo>
                  <a:pt x="525767" y="85344"/>
                </a:lnTo>
                <a:lnTo>
                  <a:pt x="528815" y="82296"/>
                </a:lnTo>
                <a:lnTo>
                  <a:pt x="528815" y="4572"/>
                </a:lnTo>
                <a:lnTo>
                  <a:pt x="524243" y="0"/>
                </a:lnTo>
                <a:lnTo>
                  <a:pt x="251447" y="0"/>
                </a:lnTo>
                <a:lnTo>
                  <a:pt x="33528" y="12"/>
                </a:lnTo>
                <a:lnTo>
                  <a:pt x="30480" y="4584"/>
                </a:lnTo>
                <a:lnTo>
                  <a:pt x="30480" y="83832"/>
                </a:lnTo>
                <a:lnTo>
                  <a:pt x="33528" y="85356"/>
                </a:lnTo>
                <a:lnTo>
                  <a:pt x="44196" y="92976"/>
                </a:lnTo>
                <a:lnTo>
                  <a:pt x="9144" y="105168"/>
                </a:lnTo>
                <a:lnTo>
                  <a:pt x="6096" y="106692"/>
                </a:lnTo>
                <a:lnTo>
                  <a:pt x="3048" y="109740"/>
                </a:lnTo>
                <a:lnTo>
                  <a:pt x="3048" y="115836"/>
                </a:lnTo>
                <a:lnTo>
                  <a:pt x="4572" y="118884"/>
                </a:lnTo>
                <a:lnTo>
                  <a:pt x="7620" y="120408"/>
                </a:lnTo>
                <a:lnTo>
                  <a:pt x="36576" y="134124"/>
                </a:lnTo>
                <a:lnTo>
                  <a:pt x="6096" y="143268"/>
                </a:lnTo>
                <a:lnTo>
                  <a:pt x="3048" y="144792"/>
                </a:lnTo>
                <a:lnTo>
                  <a:pt x="1524" y="147840"/>
                </a:lnTo>
                <a:lnTo>
                  <a:pt x="1524" y="150888"/>
                </a:lnTo>
                <a:lnTo>
                  <a:pt x="0" y="153936"/>
                </a:lnTo>
                <a:lnTo>
                  <a:pt x="3048" y="156984"/>
                </a:lnTo>
                <a:lnTo>
                  <a:pt x="6096" y="158508"/>
                </a:lnTo>
                <a:lnTo>
                  <a:pt x="35052" y="170700"/>
                </a:lnTo>
                <a:lnTo>
                  <a:pt x="7620" y="181368"/>
                </a:lnTo>
                <a:lnTo>
                  <a:pt x="4572" y="181368"/>
                </a:lnTo>
                <a:lnTo>
                  <a:pt x="3048" y="184416"/>
                </a:lnTo>
                <a:lnTo>
                  <a:pt x="3048" y="192036"/>
                </a:lnTo>
                <a:lnTo>
                  <a:pt x="9144" y="195084"/>
                </a:lnTo>
                <a:lnTo>
                  <a:pt x="42672" y="205752"/>
                </a:lnTo>
                <a:lnTo>
                  <a:pt x="27432" y="216420"/>
                </a:lnTo>
                <a:lnTo>
                  <a:pt x="24384" y="219468"/>
                </a:lnTo>
                <a:lnTo>
                  <a:pt x="24307" y="225564"/>
                </a:lnTo>
                <a:lnTo>
                  <a:pt x="22885" y="286524"/>
                </a:lnTo>
                <a:lnTo>
                  <a:pt x="22860" y="291096"/>
                </a:lnTo>
                <a:lnTo>
                  <a:pt x="24384" y="292620"/>
                </a:lnTo>
                <a:lnTo>
                  <a:pt x="24384" y="294144"/>
                </a:lnTo>
                <a:lnTo>
                  <a:pt x="25908" y="295668"/>
                </a:lnTo>
                <a:lnTo>
                  <a:pt x="30480" y="295668"/>
                </a:lnTo>
                <a:lnTo>
                  <a:pt x="312420" y="296532"/>
                </a:lnTo>
                <a:lnTo>
                  <a:pt x="312420" y="297192"/>
                </a:lnTo>
                <a:lnTo>
                  <a:pt x="525780" y="297192"/>
                </a:lnTo>
                <a:lnTo>
                  <a:pt x="530352" y="297192"/>
                </a:lnTo>
                <a:lnTo>
                  <a:pt x="533400" y="294144"/>
                </a:lnTo>
                <a:lnTo>
                  <a:pt x="533400" y="288340"/>
                </a:lnTo>
                <a:lnTo>
                  <a:pt x="536435" y="288036"/>
                </a:lnTo>
                <a:lnTo>
                  <a:pt x="533387" y="222504"/>
                </a:lnTo>
                <a:lnTo>
                  <a:pt x="533387" y="219456"/>
                </a:lnTo>
                <a:lnTo>
                  <a:pt x="530339" y="216408"/>
                </a:lnTo>
                <a:lnTo>
                  <a:pt x="516623" y="205740"/>
                </a:lnTo>
                <a:lnTo>
                  <a:pt x="550151" y="195072"/>
                </a:lnTo>
                <a:lnTo>
                  <a:pt x="553199" y="193548"/>
                </a:lnTo>
                <a:lnTo>
                  <a:pt x="554723" y="190500"/>
                </a:lnTo>
                <a:lnTo>
                  <a:pt x="554723" y="184404"/>
                </a:lnTo>
                <a:lnTo>
                  <a:pt x="553199" y="181356"/>
                </a:lnTo>
                <a:lnTo>
                  <a:pt x="550151" y="181356"/>
                </a:lnTo>
                <a:lnTo>
                  <a:pt x="522719" y="170688"/>
                </a:lnTo>
                <a:lnTo>
                  <a:pt x="553199" y="158496"/>
                </a:lnTo>
                <a:lnTo>
                  <a:pt x="556247" y="156972"/>
                </a:lnTo>
                <a:lnTo>
                  <a:pt x="557771" y="153924"/>
                </a:lnTo>
                <a:lnTo>
                  <a:pt x="557771" y="147828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472943" y="7549618"/>
            <a:ext cx="113664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50" dirty="0">
                <a:latin typeface="Times New Roman"/>
                <a:cs typeface="Times New Roman"/>
              </a:rPr>
              <a:t>R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281427" y="7347204"/>
            <a:ext cx="346075" cy="589915"/>
          </a:xfrm>
          <a:custGeom>
            <a:avLst/>
            <a:gdLst/>
            <a:ahLst/>
            <a:cxnLst/>
            <a:rect l="l" t="t" r="r" b="b"/>
            <a:pathLst>
              <a:path w="346075" h="589915">
                <a:moveTo>
                  <a:pt x="22860" y="182879"/>
                </a:moveTo>
                <a:lnTo>
                  <a:pt x="13716" y="179831"/>
                </a:lnTo>
                <a:lnTo>
                  <a:pt x="25908" y="140207"/>
                </a:lnTo>
                <a:lnTo>
                  <a:pt x="41148" y="103631"/>
                </a:lnTo>
                <a:lnTo>
                  <a:pt x="42672" y="102107"/>
                </a:lnTo>
                <a:lnTo>
                  <a:pt x="51816" y="106679"/>
                </a:lnTo>
                <a:lnTo>
                  <a:pt x="50292" y="108203"/>
                </a:lnTo>
                <a:lnTo>
                  <a:pt x="42672" y="126491"/>
                </a:lnTo>
                <a:lnTo>
                  <a:pt x="35052" y="143255"/>
                </a:lnTo>
                <a:lnTo>
                  <a:pt x="22860" y="182879"/>
                </a:lnTo>
                <a:close/>
              </a:path>
              <a:path w="346075" h="589915">
                <a:moveTo>
                  <a:pt x="67056" y="79247"/>
                </a:moveTo>
                <a:lnTo>
                  <a:pt x="57912" y="74675"/>
                </a:lnTo>
                <a:lnTo>
                  <a:pt x="59436" y="71627"/>
                </a:lnTo>
                <a:lnTo>
                  <a:pt x="70104" y="57911"/>
                </a:lnTo>
                <a:lnTo>
                  <a:pt x="80772" y="45719"/>
                </a:lnTo>
                <a:lnTo>
                  <a:pt x="80772" y="44195"/>
                </a:lnTo>
                <a:lnTo>
                  <a:pt x="92964" y="33527"/>
                </a:lnTo>
                <a:lnTo>
                  <a:pt x="117348" y="15239"/>
                </a:lnTo>
                <a:lnTo>
                  <a:pt x="118872" y="15239"/>
                </a:lnTo>
                <a:lnTo>
                  <a:pt x="123444" y="24383"/>
                </a:lnTo>
                <a:lnTo>
                  <a:pt x="121920" y="24383"/>
                </a:lnTo>
                <a:lnTo>
                  <a:pt x="99060" y="41147"/>
                </a:lnTo>
                <a:lnTo>
                  <a:pt x="88392" y="51815"/>
                </a:lnTo>
                <a:lnTo>
                  <a:pt x="77724" y="64007"/>
                </a:lnTo>
                <a:lnTo>
                  <a:pt x="68580" y="77723"/>
                </a:lnTo>
                <a:lnTo>
                  <a:pt x="67056" y="79247"/>
                </a:lnTo>
                <a:close/>
              </a:path>
              <a:path w="346075" h="589915">
                <a:moveTo>
                  <a:pt x="150876" y="13715"/>
                </a:moveTo>
                <a:lnTo>
                  <a:pt x="149352" y="3048"/>
                </a:lnTo>
                <a:lnTo>
                  <a:pt x="172211" y="0"/>
                </a:lnTo>
                <a:lnTo>
                  <a:pt x="173735" y="0"/>
                </a:lnTo>
                <a:lnTo>
                  <a:pt x="187452" y="1524"/>
                </a:lnTo>
                <a:lnTo>
                  <a:pt x="214884" y="9143"/>
                </a:lnTo>
                <a:lnTo>
                  <a:pt x="216408" y="9143"/>
                </a:lnTo>
                <a:lnTo>
                  <a:pt x="218948" y="10667"/>
                </a:lnTo>
                <a:lnTo>
                  <a:pt x="173735" y="10667"/>
                </a:lnTo>
                <a:lnTo>
                  <a:pt x="150876" y="13715"/>
                </a:lnTo>
                <a:close/>
              </a:path>
              <a:path w="346075" h="589915">
                <a:moveTo>
                  <a:pt x="227076" y="27431"/>
                </a:moveTo>
                <a:lnTo>
                  <a:pt x="211835" y="18288"/>
                </a:lnTo>
                <a:lnTo>
                  <a:pt x="185928" y="10667"/>
                </a:lnTo>
                <a:lnTo>
                  <a:pt x="218948" y="10667"/>
                </a:lnTo>
                <a:lnTo>
                  <a:pt x="231647" y="18288"/>
                </a:lnTo>
                <a:lnTo>
                  <a:pt x="227076" y="27431"/>
                </a:lnTo>
                <a:close/>
              </a:path>
              <a:path w="346075" h="589915">
                <a:moveTo>
                  <a:pt x="297180" y="111251"/>
                </a:moveTo>
                <a:lnTo>
                  <a:pt x="277368" y="77723"/>
                </a:lnTo>
                <a:lnTo>
                  <a:pt x="249935" y="45719"/>
                </a:lnTo>
                <a:lnTo>
                  <a:pt x="257556" y="38099"/>
                </a:lnTo>
                <a:lnTo>
                  <a:pt x="265176" y="44195"/>
                </a:lnTo>
                <a:lnTo>
                  <a:pt x="265176" y="45719"/>
                </a:lnTo>
                <a:lnTo>
                  <a:pt x="275844" y="57911"/>
                </a:lnTo>
                <a:lnTo>
                  <a:pt x="286511" y="71627"/>
                </a:lnTo>
                <a:lnTo>
                  <a:pt x="295656" y="86867"/>
                </a:lnTo>
                <a:lnTo>
                  <a:pt x="304799" y="103631"/>
                </a:lnTo>
                <a:lnTo>
                  <a:pt x="306323" y="106679"/>
                </a:lnTo>
                <a:lnTo>
                  <a:pt x="297180" y="111251"/>
                </a:lnTo>
                <a:close/>
              </a:path>
              <a:path w="346075" h="589915">
                <a:moveTo>
                  <a:pt x="329184" y="217931"/>
                </a:moveTo>
                <a:lnTo>
                  <a:pt x="326136" y="204215"/>
                </a:lnTo>
                <a:lnTo>
                  <a:pt x="321564" y="182879"/>
                </a:lnTo>
                <a:lnTo>
                  <a:pt x="316992" y="163067"/>
                </a:lnTo>
                <a:lnTo>
                  <a:pt x="310896" y="143255"/>
                </a:lnTo>
                <a:lnTo>
                  <a:pt x="309372" y="138683"/>
                </a:lnTo>
                <a:lnTo>
                  <a:pt x="318516" y="135635"/>
                </a:lnTo>
                <a:lnTo>
                  <a:pt x="320040" y="140207"/>
                </a:lnTo>
                <a:lnTo>
                  <a:pt x="326136" y="160019"/>
                </a:lnTo>
                <a:lnTo>
                  <a:pt x="332232" y="181355"/>
                </a:lnTo>
                <a:lnTo>
                  <a:pt x="336803" y="202691"/>
                </a:lnTo>
                <a:lnTo>
                  <a:pt x="339852" y="216407"/>
                </a:lnTo>
                <a:lnTo>
                  <a:pt x="329184" y="217931"/>
                </a:lnTo>
                <a:close/>
              </a:path>
              <a:path w="346075" h="589915">
                <a:moveTo>
                  <a:pt x="344424" y="330708"/>
                </a:moveTo>
                <a:lnTo>
                  <a:pt x="333755" y="330708"/>
                </a:lnTo>
                <a:lnTo>
                  <a:pt x="335279" y="318515"/>
                </a:lnTo>
                <a:lnTo>
                  <a:pt x="335279" y="271271"/>
                </a:lnTo>
                <a:lnTo>
                  <a:pt x="333755" y="248411"/>
                </a:lnTo>
                <a:lnTo>
                  <a:pt x="342900" y="248411"/>
                </a:lnTo>
                <a:lnTo>
                  <a:pt x="345948" y="294131"/>
                </a:lnTo>
                <a:lnTo>
                  <a:pt x="344424" y="318515"/>
                </a:lnTo>
                <a:lnTo>
                  <a:pt x="344424" y="330708"/>
                </a:lnTo>
                <a:close/>
              </a:path>
              <a:path w="346075" h="589915">
                <a:moveTo>
                  <a:pt x="321564" y="443484"/>
                </a:moveTo>
                <a:lnTo>
                  <a:pt x="312420" y="440436"/>
                </a:lnTo>
                <a:lnTo>
                  <a:pt x="316992" y="426720"/>
                </a:lnTo>
                <a:lnTo>
                  <a:pt x="321564" y="405384"/>
                </a:lnTo>
                <a:lnTo>
                  <a:pt x="326136" y="385572"/>
                </a:lnTo>
                <a:lnTo>
                  <a:pt x="330708" y="364236"/>
                </a:lnTo>
                <a:lnTo>
                  <a:pt x="330708" y="361188"/>
                </a:lnTo>
                <a:lnTo>
                  <a:pt x="341376" y="362712"/>
                </a:lnTo>
                <a:lnTo>
                  <a:pt x="341376" y="365760"/>
                </a:lnTo>
                <a:lnTo>
                  <a:pt x="332232" y="408432"/>
                </a:lnTo>
                <a:lnTo>
                  <a:pt x="326136" y="429768"/>
                </a:lnTo>
                <a:lnTo>
                  <a:pt x="321564" y="443484"/>
                </a:lnTo>
                <a:close/>
              </a:path>
              <a:path w="346075" h="589915">
                <a:moveTo>
                  <a:pt x="265176" y="544068"/>
                </a:moveTo>
                <a:lnTo>
                  <a:pt x="257556" y="537971"/>
                </a:lnTo>
                <a:lnTo>
                  <a:pt x="268223" y="525780"/>
                </a:lnTo>
                <a:lnTo>
                  <a:pt x="277368" y="512064"/>
                </a:lnTo>
                <a:lnTo>
                  <a:pt x="286511" y="496823"/>
                </a:lnTo>
                <a:lnTo>
                  <a:pt x="295656" y="480060"/>
                </a:lnTo>
                <a:lnTo>
                  <a:pt x="300228" y="469392"/>
                </a:lnTo>
                <a:lnTo>
                  <a:pt x="310896" y="473963"/>
                </a:lnTo>
                <a:lnTo>
                  <a:pt x="304799" y="484632"/>
                </a:lnTo>
                <a:lnTo>
                  <a:pt x="304799" y="486156"/>
                </a:lnTo>
                <a:lnTo>
                  <a:pt x="286511" y="516636"/>
                </a:lnTo>
                <a:lnTo>
                  <a:pt x="286511" y="518160"/>
                </a:lnTo>
                <a:lnTo>
                  <a:pt x="275844" y="531875"/>
                </a:lnTo>
                <a:lnTo>
                  <a:pt x="265176" y="544068"/>
                </a:lnTo>
                <a:close/>
              </a:path>
              <a:path w="346075" h="589915">
                <a:moveTo>
                  <a:pt x="217496" y="579119"/>
                </a:moveTo>
                <a:lnTo>
                  <a:pt x="172211" y="579119"/>
                </a:lnTo>
                <a:lnTo>
                  <a:pt x="198120" y="576071"/>
                </a:lnTo>
                <a:lnTo>
                  <a:pt x="224028" y="565404"/>
                </a:lnTo>
                <a:lnTo>
                  <a:pt x="234696" y="556260"/>
                </a:lnTo>
                <a:lnTo>
                  <a:pt x="240792" y="565404"/>
                </a:lnTo>
                <a:lnTo>
                  <a:pt x="228599" y="573023"/>
                </a:lnTo>
                <a:lnTo>
                  <a:pt x="228599" y="574547"/>
                </a:lnTo>
                <a:lnTo>
                  <a:pt x="217496" y="579119"/>
                </a:lnTo>
                <a:close/>
              </a:path>
              <a:path w="346075" h="589915">
                <a:moveTo>
                  <a:pt x="173735" y="589788"/>
                </a:moveTo>
                <a:lnTo>
                  <a:pt x="172211" y="589788"/>
                </a:lnTo>
                <a:lnTo>
                  <a:pt x="160020" y="588264"/>
                </a:lnTo>
                <a:lnTo>
                  <a:pt x="160020" y="577595"/>
                </a:lnTo>
                <a:lnTo>
                  <a:pt x="172211" y="579119"/>
                </a:lnTo>
                <a:lnTo>
                  <a:pt x="217496" y="579119"/>
                </a:lnTo>
                <a:lnTo>
                  <a:pt x="202692" y="585216"/>
                </a:lnTo>
                <a:lnTo>
                  <a:pt x="201168" y="585216"/>
                </a:lnTo>
                <a:lnTo>
                  <a:pt x="173735" y="589788"/>
                </a:lnTo>
                <a:close/>
              </a:path>
              <a:path w="346075" h="589915">
                <a:moveTo>
                  <a:pt x="128016" y="579119"/>
                </a:moveTo>
                <a:lnTo>
                  <a:pt x="105156" y="565404"/>
                </a:lnTo>
                <a:lnTo>
                  <a:pt x="103632" y="565404"/>
                </a:lnTo>
                <a:lnTo>
                  <a:pt x="80772" y="544068"/>
                </a:lnTo>
                <a:lnTo>
                  <a:pt x="70104" y="531875"/>
                </a:lnTo>
                <a:lnTo>
                  <a:pt x="64008" y="524256"/>
                </a:lnTo>
                <a:lnTo>
                  <a:pt x="73152" y="518160"/>
                </a:lnTo>
                <a:lnTo>
                  <a:pt x="77724" y="525780"/>
                </a:lnTo>
                <a:lnTo>
                  <a:pt x="88392" y="536447"/>
                </a:lnTo>
                <a:lnTo>
                  <a:pt x="111252" y="557784"/>
                </a:lnTo>
                <a:lnTo>
                  <a:pt x="132588" y="569975"/>
                </a:lnTo>
                <a:lnTo>
                  <a:pt x="128016" y="579119"/>
                </a:lnTo>
                <a:close/>
              </a:path>
              <a:path w="346075" h="589915">
                <a:moveTo>
                  <a:pt x="47244" y="496823"/>
                </a:moveTo>
                <a:lnTo>
                  <a:pt x="41148" y="486156"/>
                </a:lnTo>
                <a:lnTo>
                  <a:pt x="41148" y="484632"/>
                </a:lnTo>
                <a:lnTo>
                  <a:pt x="33528" y="467868"/>
                </a:lnTo>
                <a:lnTo>
                  <a:pt x="25908" y="449580"/>
                </a:lnTo>
                <a:lnTo>
                  <a:pt x="25908" y="448056"/>
                </a:lnTo>
                <a:lnTo>
                  <a:pt x="19812" y="429768"/>
                </a:lnTo>
                <a:lnTo>
                  <a:pt x="16764" y="419100"/>
                </a:lnTo>
                <a:lnTo>
                  <a:pt x="25908" y="416051"/>
                </a:lnTo>
                <a:lnTo>
                  <a:pt x="28956" y="426720"/>
                </a:lnTo>
                <a:lnTo>
                  <a:pt x="35052" y="445008"/>
                </a:lnTo>
                <a:lnTo>
                  <a:pt x="42672" y="463296"/>
                </a:lnTo>
                <a:lnTo>
                  <a:pt x="50292" y="480060"/>
                </a:lnTo>
                <a:lnTo>
                  <a:pt x="56388" y="492251"/>
                </a:lnTo>
                <a:lnTo>
                  <a:pt x="47244" y="496823"/>
                </a:lnTo>
                <a:close/>
              </a:path>
              <a:path w="346075" h="589915">
                <a:moveTo>
                  <a:pt x="9144" y="388620"/>
                </a:moveTo>
                <a:lnTo>
                  <a:pt x="9144" y="387096"/>
                </a:lnTo>
                <a:lnTo>
                  <a:pt x="4572" y="365760"/>
                </a:lnTo>
                <a:lnTo>
                  <a:pt x="4572" y="364236"/>
                </a:lnTo>
                <a:lnTo>
                  <a:pt x="3048" y="342900"/>
                </a:lnTo>
                <a:lnTo>
                  <a:pt x="3048" y="341375"/>
                </a:lnTo>
                <a:lnTo>
                  <a:pt x="0" y="318515"/>
                </a:lnTo>
                <a:lnTo>
                  <a:pt x="0" y="304799"/>
                </a:lnTo>
                <a:lnTo>
                  <a:pt x="10668" y="304799"/>
                </a:lnTo>
                <a:lnTo>
                  <a:pt x="10668" y="318515"/>
                </a:lnTo>
                <a:lnTo>
                  <a:pt x="12192" y="341375"/>
                </a:lnTo>
                <a:lnTo>
                  <a:pt x="15240" y="364236"/>
                </a:lnTo>
                <a:lnTo>
                  <a:pt x="18288" y="385572"/>
                </a:lnTo>
                <a:lnTo>
                  <a:pt x="19812" y="387096"/>
                </a:lnTo>
                <a:lnTo>
                  <a:pt x="9144" y="388620"/>
                </a:lnTo>
                <a:close/>
              </a:path>
              <a:path w="346075" h="589915">
                <a:moveTo>
                  <a:pt x="10668" y="294131"/>
                </a:moveTo>
                <a:lnTo>
                  <a:pt x="0" y="294131"/>
                </a:lnTo>
                <a:lnTo>
                  <a:pt x="0" y="271271"/>
                </a:lnTo>
                <a:lnTo>
                  <a:pt x="3048" y="246887"/>
                </a:lnTo>
                <a:lnTo>
                  <a:pt x="4470" y="225551"/>
                </a:lnTo>
                <a:lnTo>
                  <a:pt x="4572" y="224027"/>
                </a:lnTo>
                <a:lnTo>
                  <a:pt x="7620" y="211835"/>
                </a:lnTo>
                <a:lnTo>
                  <a:pt x="16764" y="213359"/>
                </a:lnTo>
                <a:lnTo>
                  <a:pt x="15240" y="225551"/>
                </a:lnTo>
                <a:lnTo>
                  <a:pt x="12192" y="248411"/>
                </a:lnTo>
                <a:lnTo>
                  <a:pt x="10668" y="271271"/>
                </a:lnTo>
                <a:lnTo>
                  <a:pt x="10668" y="294131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2297683" y="7627342"/>
            <a:ext cx="10668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50" dirty="0">
                <a:latin typeface="Times New Roman"/>
                <a:cs typeface="Times New Roman"/>
              </a:rPr>
              <a:t>T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369311" y="7700416"/>
            <a:ext cx="61594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b="1" spc="-50" dirty="0">
                <a:latin typeface="Times New Roman"/>
                <a:cs typeface="Times New Roman"/>
              </a:rPr>
              <a:t>e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660903" y="7711162"/>
            <a:ext cx="20193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50" b="1" spc="-25" dirty="0">
                <a:latin typeface="Times New Roman"/>
                <a:cs typeface="Times New Roman"/>
              </a:rPr>
              <a:t>N</a:t>
            </a:r>
            <a:r>
              <a:rPr sz="900" b="1" spc="-37" baseline="-13888" dirty="0">
                <a:latin typeface="Times New Roman"/>
                <a:cs typeface="Times New Roman"/>
              </a:rPr>
              <a:t>o</a:t>
            </a:r>
            <a:endParaRPr sz="900" baseline="-13888">
              <a:latin typeface="Times New Roman"/>
              <a:cs typeface="Times New Roman"/>
            </a:endParaRPr>
          </a:p>
        </p:txBody>
      </p:sp>
      <p:pic>
        <p:nvPicPr>
          <p:cNvPr id="55" name="object 5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8259" y="7502652"/>
            <a:ext cx="155448" cy="64008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89860" y="7533132"/>
            <a:ext cx="155448" cy="64008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502919" y="6255742"/>
            <a:ext cx="187134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50" b="1" dirty="0">
                <a:solidFill>
                  <a:srgbClr val="000099"/>
                </a:solidFill>
                <a:latin typeface="Times New Roman"/>
                <a:cs typeface="Times New Roman"/>
              </a:rPr>
              <a:t>Equivalent</a:t>
            </a:r>
            <a:r>
              <a:rPr sz="950" b="1" spc="1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950" b="1" dirty="0">
                <a:solidFill>
                  <a:srgbClr val="000099"/>
                </a:solidFill>
                <a:latin typeface="Times New Roman"/>
                <a:cs typeface="Times New Roman"/>
              </a:rPr>
              <a:t>Noise</a:t>
            </a:r>
            <a:r>
              <a:rPr sz="950" b="1" spc="40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950" b="1" spc="-20" dirty="0">
                <a:solidFill>
                  <a:srgbClr val="000099"/>
                </a:solidFill>
                <a:latin typeface="Times New Roman"/>
                <a:cs typeface="Times New Roman"/>
              </a:rPr>
              <a:t>Temperature</a:t>
            </a:r>
            <a:r>
              <a:rPr sz="950" b="1" spc="-65" dirty="0">
                <a:solidFill>
                  <a:srgbClr val="000099"/>
                </a:solidFill>
                <a:latin typeface="Times New Roman"/>
                <a:cs typeface="Times New Roman"/>
              </a:rPr>
              <a:t> </a:t>
            </a:r>
            <a:r>
              <a:rPr sz="950" b="1" spc="-20" dirty="0">
                <a:solidFill>
                  <a:srgbClr val="000099"/>
                </a:solidFill>
                <a:latin typeface="Times New Roman"/>
                <a:cs typeface="Times New Roman"/>
              </a:rPr>
              <a:t>(T</a:t>
            </a:r>
            <a:r>
              <a:rPr sz="900" b="1" spc="-30" baseline="-13888" dirty="0">
                <a:solidFill>
                  <a:srgbClr val="000099"/>
                </a:solidFill>
                <a:latin typeface="Times New Roman"/>
                <a:cs typeface="Times New Roman"/>
              </a:rPr>
              <a:t>e</a:t>
            </a:r>
            <a:r>
              <a:rPr sz="950" b="1" spc="-20" dirty="0">
                <a:solidFill>
                  <a:srgbClr val="000099"/>
                </a:solidFill>
                <a:latin typeface="Times New Roman"/>
                <a:cs typeface="Times New Roman"/>
              </a:rPr>
              <a:t>)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95300" y="6580354"/>
            <a:ext cx="2945765" cy="56642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30480">
              <a:lnSpc>
                <a:spcPct val="90900"/>
              </a:lnSpc>
              <a:spcBef>
                <a:spcPts val="210"/>
              </a:spcBef>
            </a:pPr>
            <a:r>
              <a:rPr sz="950" b="1" dirty="0">
                <a:latin typeface="Times New Roman"/>
                <a:cs typeface="Times New Roman"/>
              </a:rPr>
              <a:t>If</a:t>
            </a:r>
            <a:r>
              <a:rPr sz="950" b="1" spc="-1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an arbitrary</a:t>
            </a:r>
            <a:r>
              <a:rPr sz="950" b="1" spc="-2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noise</a:t>
            </a:r>
            <a:r>
              <a:rPr sz="950" b="1" spc="-2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source</a:t>
            </a:r>
            <a:r>
              <a:rPr sz="950" b="1" spc="-1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is white,</a:t>
            </a:r>
            <a:r>
              <a:rPr sz="950" b="1" spc="-2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so that</a:t>
            </a:r>
            <a:r>
              <a:rPr sz="950" b="1" spc="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its </a:t>
            </a:r>
            <a:r>
              <a:rPr sz="950" b="1" spc="-20" dirty="0">
                <a:latin typeface="Times New Roman"/>
                <a:cs typeface="Times New Roman"/>
              </a:rPr>
              <a:t>power </a:t>
            </a:r>
            <a:r>
              <a:rPr sz="950" b="1" dirty="0">
                <a:latin typeface="Times New Roman"/>
                <a:cs typeface="Times New Roman"/>
              </a:rPr>
              <a:t>spectral</a:t>
            </a:r>
            <a:r>
              <a:rPr sz="950" b="1" spc="-1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density</a:t>
            </a:r>
            <a:r>
              <a:rPr sz="950" b="1" spc="1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is</a:t>
            </a:r>
            <a:r>
              <a:rPr sz="950" b="1" spc="1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not</a:t>
            </a:r>
            <a:r>
              <a:rPr sz="950" b="1" spc="1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a function of</a:t>
            </a:r>
            <a:r>
              <a:rPr sz="950" b="1" spc="285" dirty="0">
                <a:latin typeface="Times New Roman"/>
                <a:cs typeface="Times New Roman"/>
              </a:rPr>
              <a:t> </a:t>
            </a:r>
            <a:r>
              <a:rPr sz="950" b="1" spc="-20" dirty="0">
                <a:latin typeface="Times New Roman"/>
                <a:cs typeface="Times New Roman"/>
              </a:rPr>
              <a:t>frequency,</a:t>
            </a:r>
            <a:r>
              <a:rPr sz="950" b="1" dirty="0">
                <a:latin typeface="Times New Roman"/>
                <a:cs typeface="Times New Roman"/>
              </a:rPr>
              <a:t> it</a:t>
            </a:r>
            <a:r>
              <a:rPr sz="950" b="1" spc="1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can</a:t>
            </a:r>
            <a:r>
              <a:rPr sz="950" b="1" spc="-20" dirty="0">
                <a:latin typeface="Times New Roman"/>
                <a:cs typeface="Times New Roman"/>
              </a:rPr>
              <a:t> </a:t>
            </a:r>
            <a:r>
              <a:rPr sz="950" b="1" spc="-25" dirty="0">
                <a:latin typeface="Times New Roman"/>
                <a:cs typeface="Times New Roman"/>
              </a:rPr>
              <a:t>be </a:t>
            </a:r>
            <a:r>
              <a:rPr sz="950" b="1" dirty="0">
                <a:latin typeface="Times New Roman"/>
                <a:cs typeface="Times New Roman"/>
              </a:rPr>
              <a:t>modeled</a:t>
            </a:r>
            <a:r>
              <a:rPr sz="950" b="1" spc="-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as</a:t>
            </a:r>
            <a:r>
              <a:rPr sz="950" b="1" spc="-1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equivalent</a:t>
            </a:r>
            <a:r>
              <a:rPr sz="950" b="1" spc="-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thermal noise source</a:t>
            </a:r>
            <a:r>
              <a:rPr sz="950" b="1" spc="-10" dirty="0">
                <a:latin typeface="Times New Roman"/>
                <a:cs typeface="Times New Roman"/>
              </a:rPr>
              <a:t> </a:t>
            </a:r>
            <a:r>
              <a:rPr sz="950" b="1" spc="-25" dirty="0">
                <a:latin typeface="Times New Roman"/>
                <a:cs typeface="Times New Roman"/>
              </a:rPr>
              <a:t>and </a:t>
            </a:r>
            <a:r>
              <a:rPr sz="950" b="1" dirty="0">
                <a:latin typeface="Times New Roman"/>
                <a:cs typeface="Times New Roman"/>
              </a:rPr>
              <a:t>characterized</a:t>
            </a:r>
            <a:r>
              <a:rPr sz="950" b="1" spc="-2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by</a:t>
            </a:r>
            <a:r>
              <a:rPr sz="950" b="1" spc="-40" dirty="0">
                <a:latin typeface="Times New Roman"/>
                <a:cs typeface="Times New Roman"/>
              </a:rPr>
              <a:t> </a:t>
            </a:r>
            <a:r>
              <a:rPr sz="950" b="1" spc="-25" dirty="0">
                <a:latin typeface="Times New Roman"/>
                <a:cs typeface="Times New Roman"/>
              </a:rPr>
              <a:t>T</a:t>
            </a:r>
            <a:r>
              <a:rPr sz="900" b="1" spc="-37" baseline="-13888" dirty="0">
                <a:latin typeface="Times New Roman"/>
                <a:cs typeface="Times New Roman"/>
              </a:rPr>
              <a:t>e</a:t>
            </a:r>
            <a:r>
              <a:rPr sz="950" b="1" spc="-25" dirty="0">
                <a:latin typeface="Times New Roman"/>
                <a:cs typeface="Times New Roman"/>
              </a:rPr>
              <a:t>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437123" y="7311874"/>
            <a:ext cx="113664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50" dirty="0">
                <a:latin typeface="Times New Roman"/>
                <a:cs typeface="Times New Roman"/>
              </a:rPr>
              <a:t>R</a:t>
            </a:r>
            <a:endParaRPr sz="950">
              <a:latin typeface="Times New Roman"/>
              <a:cs typeface="Times New Roman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5649467" y="7114031"/>
            <a:ext cx="1443355" cy="765175"/>
            <a:chOff x="5649467" y="7114031"/>
            <a:chExt cx="1443355" cy="765175"/>
          </a:xfrm>
        </p:grpSpPr>
        <p:sp>
          <p:nvSpPr>
            <p:cNvPr id="61" name="object 61"/>
            <p:cNvSpPr/>
            <p:nvPr/>
          </p:nvSpPr>
          <p:spPr>
            <a:xfrm>
              <a:off x="5649468" y="7371600"/>
              <a:ext cx="123825" cy="109855"/>
            </a:xfrm>
            <a:custGeom>
              <a:avLst/>
              <a:gdLst/>
              <a:ahLst/>
              <a:cxnLst/>
              <a:rect l="l" t="t" r="r" b="b"/>
              <a:pathLst>
                <a:path w="123825" h="109854">
                  <a:moveTo>
                    <a:pt x="123444" y="92964"/>
                  </a:moveTo>
                  <a:lnTo>
                    <a:pt x="0" y="92964"/>
                  </a:lnTo>
                  <a:lnTo>
                    <a:pt x="0" y="109728"/>
                  </a:lnTo>
                  <a:lnTo>
                    <a:pt x="123444" y="109728"/>
                  </a:lnTo>
                  <a:lnTo>
                    <a:pt x="123444" y="92964"/>
                  </a:lnTo>
                  <a:close/>
                </a:path>
                <a:path w="123825" h="109854">
                  <a:moveTo>
                    <a:pt x="123444" y="45707"/>
                  </a:moveTo>
                  <a:lnTo>
                    <a:pt x="0" y="45707"/>
                  </a:lnTo>
                  <a:lnTo>
                    <a:pt x="0" y="62484"/>
                  </a:lnTo>
                  <a:lnTo>
                    <a:pt x="123444" y="62484"/>
                  </a:lnTo>
                  <a:lnTo>
                    <a:pt x="123444" y="45707"/>
                  </a:lnTo>
                  <a:close/>
                </a:path>
                <a:path w="123825" h="109854">
                  <a:moveTo>
                    <a:pt x="123444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23444" y="16764"/>
                  </a:lnTo>
                  <a:lnTo>
                    <a:pt x="123444" y="0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6439" y="7114031"/>
              <a:ext cx="1286256" cy="765048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5201411" y="6926302"/>
            <a:ext cx="20193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50" b="1" spc="-25" dirty="0">
                <a:latin typeface="Times New Roman"/>
                <a:cs typeface="Times New Roman"/>
              </a:rPr>
              <a:t>N</a:t>
            </a:r>
            <a:r>
              <a:rPr sz="900" b="1" spc="-37" baseline="-13888" dirty="0">
                <a:latin typeface="Times New Roman"/>
                <a:cs typeface="Times New Roman"/>
              </a:rPr>
              <a:t>o</a:t>
            </a:r>
            <a:endParaRPr sz="900" baseline="-13888">
              <a:latin typeface="Times New Roman"/>
              <a:cs typeface="Times New Roman"/>
            </a:endParaRPr>
          </a:p>
        </p:txBody>
      </p:sp>
      <p:pic>
        <p:nvPicPr>
          <p:cNvPr id="64" name="object 6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79748" y="7106411"/>
            <a:ext cx="1286255" cy="678180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4725415" y="7092418"/>
            <a:ext cx="12065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50" dirty="0">
                <a:latin typeface="Times New Roman"/>
                <a:cs typeface="Times New Roman"/>
              </a:rPr>
              <a:t>G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592827" y="7490125"/>
            <a:ext cx="384810" cy="23304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69850">
              <a:lnSpc>
                <a:spcPts val="770"/>
              </a:lnSpc>
              <a:spcBef>
                <a:spcPts val="200"/>
              </a:spcBef>
            </a:pPr>
            <a:r>
              <a:rPr sz="700" b="1" spc="-10" dirty="0">
                <a:latin typeface="Times New Roman"/>
                <a:cs typeface="Times New Roman"/>
              </a:rPr>
              <a:t>Noisy</a:t>
            </a:r>
            <a:r>
              <a:rPr sz="700" b="1" spc="500" dirty="0">
                <a:latin typeface="Times New Roman"/>
                <a:cs typeface="Times New Roman"/>
              </a:rPr>
              <a:t> </a:t>
            </a:r>
            <a:r>
              <a:rPr sz="700" b="1" spc="-10" dirty="0">
                <a:latin typeface="Times New Roman"/>
                <a:cs typeface="Times New Roman"/>
              </a:rPr>
              <a:t>amplifier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105147" y="7388074"/>
            <a:ext cx="113664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50" dirty="0">
                <a:latin typeface="Times New Roman"/>
                <a:cs typeface="Times New Roman"/>
              </a:rPr>
              <a:t>R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211827" y="7733903"/>
            <a:ext cx="550545" cy="38163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700" b="1" dirty="0">
                <a:latin typeface="Times New Roman"/>
                <a:cs typeface="Times New Roman"/>
              </a:rPr>
              <a:t>T</a:t>
            </a:r>
            <a:r>
              <a:rPr sz="700" b="1" spc="5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=</a:t>
            </a:r>
            <a:r>
              <a:rPr sz="700" b="1" spc="-100" dirty="0">
                <a:latin typeface="Times New Roman"/>
                <a:cs typeface="Times New Roman"/>
              </a:rPr>
              <a:t> </a:t>
            </a:r>
            <a:r>
              <a:rPr sz="700" b="1" spc="-50" dirty="0"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  <a:p>
            <a:pPr marL="44450">
              <a:lnSpc>
                <a:spcPct val="100000"/>
              </a:lnSpc>
              <a:spcBef>
                <a:spcPts val="540"/>
              </a:spcBef>
              <a:tabLst>
                <a:tab pos="410209" algn="l"/>
              </a:tabLst>
            </a:pPr>
            <a:r>
              <a:rPr sz="1050" b="1" spc="-37" baseline="3968" dirty="0">
                <a:latin typeface="Calibri"/>
                <a:cs typeface="Calibri"/>
              </a:rPr>
              <a:t>No</a:t>
            </a:r>
            <a:r>
              <a:rPr sz="1050" b="1" baseline="3968" dirty="0">
                <a:latin typeface="Calibri"/>
                <a:cs typeface="Calibri"/>
              </a:rPr>
              <a:t>	</a:t>
            </a:r>
            <a:r>
              <a:rPr sz="700" b="1" dirty="0">
                <a:latin typeface="Calibri"/>
                <a:cs typeface="Calibri"/>
              </a:rPr>
              <a:t>=</a:t>
            </a:r>
            <a:r>
              <a:rPr sz="700" b="1" spc="-60" dirty="0">
                <a:latin typeface="Calibri"/>
                <a:cs typeface="Calibri"/>
              </a:rPr>
              <a:t> </a:t>
            </a:r>
            <a:r>
              <a:rPr sz="750" b="1" spc="-50" dirty="0">
                <a:latin typeface="Times New Roman"/>
                <a:cs typeface="Times New Roman"/>
              </a:rPr>
              <a:t>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166864" y="7319494"/>
            <a:ext cx="113664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50" dirty="0">
                <a:latin typeface="Times New Roman"/>
                <a:cs typeface="Times New Roman"/>
              </a:rPr>
              <a:t>R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765035" y="7000930"/>
            <a:ext cx="643255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750" b="1" dirty="0">
                <a:latin typeface="Times New Roman"/>
                <a:cs typeface="Times New Roman"/>
              </a:rPr>
              <a:t>N</a:t>
            </a:r>
            <a:r>
              <a:rPr sz="750" b="1" baseline="-11111" dirty="0">
                <a:latin typeface="Times New Roman"/>
                <a:cs typeface="Times New Roman"/>
              </a:rPr>
              <a:t>o-int</a:t>
            </a:r>
            <a:r>
              <a:rPr sz="750" b="1" dirty="0">
                <a:latin typeface="Times New Roman"/>
                <a:cs typeface="Times New Roman"/>
              </a:rPr>
              <a:t>=</a:t>
            </a:r>
            <a:r>
              <a:rPr sz="750" b="1" spc="-45" dirty="0">
                <a:latin typeface="Times New Roman"/>
                <a:cs typeface="Times New Roman"/>
              </a:rPr>
              <a:t> </a:t>
            </a:r>
            <a:r>
              <a:rPr sz="750" b="1" spc="-10" dirty="0">
                <a:latin typeface="Times New Roman"/>
                <a:cs typeface="Times New Roman"/>
              </a:rPr>
              <a:t>GKT</a:t>
            </a:r>
            <a:r>
              <a:rPr sz="750" b="1" spc="-15" baseline="-11111" dirty="0">
                <a:latin typeface="Times New Roman"/>
                <a:cs typeface="Times New Roman"/>
              </a:rPr>
              <a:t>e</a:t>
            </a:r>
            <a:r>
              <a:rPr sz="750" b="1" spc="-10" dirty="0">
                <a:latin typeface="Times New Roman"/>
                <a:cs typeface="Times New Roman"/>
              </a:rPr>
              <a:t>B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453632" y="7100038"/>
            <a:ext cx="12065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50" dirty="0">
                <a:latin typeface="Times New Roman"/>
                <a:cs typeface="Times New Roman"/>
              </a:rPr>
              <a:t>G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322567" y="7505365"/>
            <a:ext cx="386080" cy="23114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4445">
              <a:lnSpc>
                <a:spcPts val="760"/>
              </a:lnSpc>
              <a:spcBef>
                <a:spcPts val="210"/>
              </a:spcBef>
            </a:pPr>
            <a:r>
              <a:rPr sz="700" b="1" spc="-10" dirty="0">
                <a:latin typeface="Times New Roman"/>
                <a:cs typeface="Times New Roman"/>
              </a:rPr>
              <a:t>Noiseless</a:t>
            </a:r>
            <a:r>
              <a:rPr sz="700" b="1" spc="500" dirty="0">
                <a:latin typeface="Times New Roman"/>
                <a:cs typeface="Times New Roman"/>
              </a:rPr>
              <a:t> </a:t>
            </a:r>
            <a:r>
              <a:rPr sz="700" b="1" spc="-10" dirty="0">
                <a:latin typeface="Times New Roman"/>
                <a:cs typeface="Times New Roman"/>
              </a:rPr>
              <a:t>amplifier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833364" y="7395694"/>
            <a:ext cx="113664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50" dirty="0">
                <a:latin typeface="Times New Roman"/>
                <a:cs typeface="Times New Roman"/>
              </a:rPr>
              <a:t>R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973316" y="7778161"/>
            <a:ext cx="27241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b="1" dirty="0">
                <a:latin typeface="Times New Roman"/>
                <a:cs typeface="Times New Roman"/>
              </a:rPr>
              <a:t>No-</a:t>
            </a:r>
            <a:r>
              <a:rPr sz="700" b="1" spc="-25" dirty="0">
                <a:latin typeface="Times New Roman"/>
                <a:cs typeface="Times New Roman"/>
              </a:rPr>
              <a:t>int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950455" y="7930561"/>
            <a:ext cx="22987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b="1" spc="-25" dirty="0">
                <a:latin typeface="Times New Roman"/>
                <a:cs typeface="Times New Roman"/>
              </a:rPr>
              <a:t>GKB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606540" y="7840645"/>
            <a:ext cx="20955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700" b="1" spc="-25" dirty="0">
                <a:latin typeface="Times New Roman"/>
                <a:cs typeface="Times New Roman"/>
              </a:rPr>
              <a:t>T</a:t>
            </a:r>
            <a:r>
              <a:rPr sz="675" b="1" spc="-37" baseline="-24691" dirty="0">
                <a:latin typeface="Times New Roman"/>
                <a:cs typeface="Times New Roman"/>
              </a:rPr>
              <a:t>e</a:t>
            </a:r>
            <a:r>
              <a:rPr sz="700" b="1" spc="-25" dirty="0">
                <a:latin typeface="Times New Roman"/>
                <a:cs typeface="Times New Roman"/>
              </a:rPr>
              <a:t>=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905244" y="7920228"/>
            <a:ext cx="330835" cy="17145"/>
          </a:xfrm>
          <a:custGeom>
            <a:avLst/>
            <a:gdLst/>
            <a:ahLst/>
            <a:cxnLst/>
            <a:rect l="l" t="t" r="r" b="b"/>
            <a:pathLst>
              <a:path w="330834" h="17145">
                <a:moveTo>
                  <a:pt x="330707" y="16764"/>
                </a:moveTo>
                <a:lnTo>
                  <a:pt x="0" y="16764"/>
                </a:lnTo>
                <a:lnTo>
                  <a:pt x="0" y="0"/>
                </a:lnTo>
                <a:lnTo>
                  <a:pt x="330707" y="0"/>
                </a:lnTo>
                <a:lnTo>
                  <a:pt x="330707" y="167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488179" y="6288023"/>
            <a:ext cx="52069" cy="68580"/>
          </a:xfrm>
          <a:custGeom>
            <a:avLst/>
            <a:gdLst/>
            <a:ahLst/>
            <a:cxnLst/>
            <a:rect l="l" t="t" r="r" b="b"/>
            <a:pathLst>
              <a:path w="52070" h="68579">
                <a:moveTo>
                  <a:pt x="0" y="50292"/>
                </a:moveTo>
                <a:lnTo>
                  <a:pt x="0" y="42672"/>
                </a:lnTo>
                <a:lnTo>
                  <a:pt x="45720" y="24384"/>
                </a:lnTo>
                <a:lnTo>
                  <a:pt x="0" y="6096"/>
                </a:lnTo>
                <a:lnTo>
                  <a:pt x="0" y="0"/>
                </a:lnTo>
                <a:lnTo>
                  <a:pt x="51816" y="21336"/>
                </a:lnTo>
                <a:lnTo>
                  <a:pt x="51816" y="28956"/>
                </a:lnTo>
                <a:lnTo>
                  <a:pt x="0" y="50292"/>
                </a:lnTo>
                <a:close/>
              </a:path>
              <a:path w="52070" h="68579">
                <a:moveTo>
                  <a:pt x="51816" y="68580"/>
                </a:moveTo>
                <a:lnTo>
                  <a:pt x="0" y="68580"/>
                </a:lnTo>
                <a:lnTo>
                  <a:pt x="0" y="62484"/>
                </a:lnTo>
                <a:lnTo>
                  <a:pt x="51816" y="62484"/>
                </a:lnTo>
                <a:lnTo>
                  <a:pt x="51816" y="68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4355591" y="6203050"/>
            <a:ext cx="2494280" cy="3302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0"/>
              </a:spcBef>
            </a:pPr>
            <a:r>
              <a:rPr sz="750" b="1" dirty="0">
                <a:latin typeface="Times New Roman"/>
                <a:cs typeface="Times New Roman"/>
              </a:rPr>
              <a:t>T</a:t>
            </a:r>
            <a:r>
              <a:rPr sz="750" b="1" baseline="-11111" dirty="0">
                <a:latin typeface="Times New Roman"/>
                <a:cs typeface="Times New Roman"/>
              </a:rPr>
              <a:t>e</a:t>
            </a:r>
            <a:r>
              <a:rPr sz="750" b="1" spc="719" baseline="-11111" dirty="0">
                <a:latin typeface="Times New Roman"/>
                <a:cs typeface="Times New Roman"/>
              </a:rPr>
              <a:t> </a:t>
            </a:r>
            <a:r>
              <a:rPr sz="750" b="1" spc="-50" dirty="0">
                <a:latin typeface="Times New Roman"/>
                <a:cs typeface="Times New Roman"/>
              </a:rPr>
              <a:t>0</a:t>
            </a:r>
            <a:endParaRPr sz="7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300"/>
              </a:spcBef>
            </a:pPr>
            <a:r>
              <a:rPr sz="750" b="1" dirty="0">
                <a:latin typeface="Calibri"/>
                <a:cs typeface="Calibri"/>
              </a:rPr>
              <a:t>If </a:t>
            </a:r>
            <a:r>
              <a:rPr sz="750" b="1" spc="-70" dirty="0">
                <a:latin typeface="Calibri"/>
                <a:cs typeface="Calibri"/>
              </a:rPr>
              <a:t>To</a:t>
            </a:r>
            <a:r>
              <a:rPr sz="750" b="1" spc="-9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is</a:t>
            </a:r>
            <a:r>
              <a:rPr sz="750" b="1" spc="-1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the</a:t>
            </a:r>
            <a:r>
              <a:rPr sz="750" b="1" spc="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actual</a:t>
            </a:r>
            <a:r>
              <a:rPr sz="750" b="1" spc="-5" dirty="0">
                <a:latin typeface="Calibri"/>
                <a:cs typeface="Calibri"/>
              </a:rPr>
              <a:t> </a:t>
            </a:r>
            <a:r>
              <a:rPr sz="750" b="1" spc="-10" dirty="0">
                <a:latin typeface="Calibri"/>
                <a:cs typeface="Calibri"/>
              </a:rPr>
              <a:t>temperature </a:t>
            </a:r>
            <a:r>
              <a:rPr sz="750" b="1" dirty="0">
                <a:latin typeface="Calibri"/>
                <a:cs typeface="Calibri"/>
              </a:rPr>
              <a:t>at</a:t>
            </a:r>
            <a:r>
              <a:rPr sz="750" b="1" spc="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the</a:t>
            </a:r>
            <a:r>
              <a:rPr sz="750" b="1" spc="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input port, usually</a:t>
            </a:r>
            <a:r>
              <a:rPr sz="750" b="1" spc="-2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290</a:t>
            </a:r>
            <a:r>
              <a:rPr sz="750" b="1" spc="60" dirty="0">
                <a:latin typeface="Calibri"/>
                <a:cs typeface="Calibri"/>
              </a:rPr>
              <a:t> </a:t>
            </a:r>
            <a:r>
              <a:rPr sz="750" b="1" spc="-50" dirty="0">
                <a:latin typeface="Calibri"/>
                <a:cs typeface="Calibri"/>
              </a:rPr>
              <a:t>K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355591" y="6563542"/>
            <a:ext cx="1523365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750" b="1" dirty="0">
                <a:latin typeface="Times New Roman"/>
                <a:cs typeface="Times New Roman"/>
              </a:rPr>
              <a:t>T</a:t>
            </a:r>
            <a:r>
              <a:rPr sz="750" b="1" baseline="-11111" dirty="0">
                <a:latin typeface="Times New Roman"/>
                <a:cs typeface="Times New Roman"/>
              </a:rPr>
              <a:t>e</a:t>
            </a:r>
            <a:r>
              <a:rPr sz="750" b="1" dirty="0">
                <a:latin typeface="Times New Roman"/>
                <a:cs typeface="Times New Roman"/>
              </a:rPr>
              <a:t>may be</a:t>
            </a:r>
            <a:r>
              <a:rPr sz="750" b="1" spc="20" dirty="0">
                <a:latin typeface="Times New Roman"/>
                <a:cs typeface="Times New Roman"/>
              </a:rPr>
              <a:t> </a:t>
            </a:r>
            <a:r>
              <a:rPr sz="750" b="1" spc="-20" dirty="0">
                <a:latin typeface="Times New Roman"/>
                <a:cs typeface="Times New Roman"/>
              </a:rPr>
              <a:t>greater</a:t>
            </a:r>
            <a:r>
              <a:rPr sz="750" b="1" spc="-15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or</a:t>
            </a:r>
            <a:r>
              <a:rPr sz="750" b="1" spc="-10" dirty="0">
                <a:latin typeface="Times New Roman"/>
                <a:cs typeface="Times New Roman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less than</a:t>
            </a:r>
            <a:r>
              <a:rPr sz="750" b="1" spc="20" dirty="0">
                <a:latin typeface="Times New Roman"/>
                <a:cs typeface="Times New Roman"/>
              </a:rPr>
              <a:t> </a:t>
            </a:r>
            <a:r>
              <a:rPr sz="750" b="1" spc="-10" dirty="0">
                <a:latin typeface="Times New Roman"/>
                <a:cs typeface="Times New Roman"/>
              </a:rPr>
              <a:t>290</a:t>
            </a:r>
            <a:r>
              <a:rPr sz="750" b="1" spc="-70" dirty="0">
                <a:latin typeface="Times New Roman"/>
                <a:cs typeface="Times New Roman"/>
              </a:rPr>
              <a:t> </a:t>
            </a:r>
            <a:r>
              <a:rPr sz="750" b="1" spc="-50" dirty="0">
                <a:latin typeface="Times New Roman"/>
                <a:cs typeface="Times New Roman"/>
              </a:rPr>
              <a:t>K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216400" y="8518804"/>
            <a:ext cx="61594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b="1" spc="-50" dirty="0">
                <a:latin typeface="Times New Roman"/>
                <a:cs typeface="Times New Roman"/>
              </a:rPr>
              <a:t>e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629911" y="8552688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532" y="9144"/>
                </a:moveTo>
                <a:lnTo>
                  <a:pt x="0" y="9144"/>
                </a:lnTo>
                <a:lnTo>
                  <a:pt x="0" y="0"/>
                </a:lnTo>
                <a:lnTo>
                  <a:pt x="65532" y="0"/>
                </a:lnTo>
                <a:lnTo>
                  <a:pt x="6553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4152391" y="8451826"/>
            <a:ext cx="67754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dirty="0">
                <a:latin typeface="Times New Roman"/>
                <a:cs typeface="Times New Roman"/>
              </a:rPr>
              <a:t>T</a:t>
            </a:r>
            <a:r>
              <a:rPr sz="950" b="1" spc="-5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=</a:t>
            </a:r>
            <a:r>
              <a:rPr sz="950" b="1" spc="-35" dirty="0">
                <a:latin typeface="Times New Roman"/>
                <a:cs typeface="Times New Roman"/>
              </a:rPr>
              <a:t> </a:t>
            </a:r>
            <a:r>
              <a:rPr sz="950" b="1" spc="-65" dirty="0">
                <a:latin typeface="Times New Roman"/>
                <a:cs typeface="Times New Roman"/>
              </a:rPr>
              <a:t>To(</a:t>
            </a:r>
            <a:r>
              <a:rPr sz="950" b="1" spc="-12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F</a:t>
            </a:r>
            <a:r>
              <a:rPr sz="950" b="1" spc="170" dirty="0">
                <a:latin typeface="Times New Roman"/>
                <a:cs typeface="Times New Roman"/>
              </a:rPr>
              <a:t>  </a:t>
            </a:r>
            <a:r>
              <a:rPr sz="950" b="1" spc="-25" dirty="0">
                <a:latin typeface="Times New Roman"/>
                <a:cs typeface="Times New Roman"/>
              </a:rPr>
              <a:t>1)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3510788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211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241540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212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761735" y="8347917"/>
            <a:ext cx="307340" cy="348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550" marR="5080" indent="-70485">
              <a:lnSpc>
                <a:spcPct val="111600"/>
              </a:lnSpc>
              <a:spcBef>
                <a:spcPts val="95"/>
              </a:spcBef>
            </a:pPr>
            <a:r>
              <a:rPr sz="950" b="1" u="heavy" spc="2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5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Te</a:t>
            </a:r>
            <a:r>
              <a:rPr sz="950" b="1" u="heavy" spc="-1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950" b="1" spc="-25" dirty="0">
                <a:latin typeface="Times New Roman"/>
                <a:cs typeface="Times New Roman"/>
              </a:rPr>
              <a:t> To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680707" y="6629044"/>
            <a:ext cx="832485" cy="3175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85"/>
              </a:spcBef>
            </a:pPr>
            <a:r>
              <a:rPr sz="600" b="1" dirty="0">
                <a:latin typeface="Calibri"/>
                <a:cs typeface="Calibri"/>
              </a:rPr>
              <a:t>Output</a:t>
            </a:r>
            <a:r>
              <a:rPr sz="600" b="1" spc="7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Noise</a:t>
            </a:r>
            <a:r>
              <a:rPr sz="600" b="1" spc="2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due</a:t>
            </a:r>
            <a:r>
              <a:rPr sz="600" b="1" spc="5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to</a:t>
            </a:r>
            <a:r>
              <a:rPr sz="600" b="1" spc="35" dirty="0">
                <a:latin typeface="Calibri"/>
                <a:cs typeface="Calibri"/>
              </a:rPr>
              <a:t> </a:t>
            </a:r>
            <a:r>
              <a:rPr sz="600" b="1" spc="-25" dirty="0">
                <a:latin typeface="Calibri"/>
                <a:cs typeface="Calibri"/>
              </a:rPr>
              <a:t>the</a:t>
            </a:r>
            <a:r>
              <a:rPr sz="600" b="1" spc="500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internal</a:t>
            </a:r>
            <a:r>
              <a:rPr sz="600" b="1" spc="60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noise</a:t>
            </a:r>
            <a:r>
              <a:rPr sz="600" b="1" spc="40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of</a:t>
            </a:r>
            <a:r>
              <a:rPr sz="600" b="1" spc="45" dirty="0">
                <a:latin typeface="Calibri"/>
                <a:cs typeface="Calibri"/>
              </a:rPr>
              <a:t> </a:t>
            </a:r>
            <a:r>
              <a:rPr sz="600" b="1" spc="-25" dirty="0">
                <a:latin typeface="Calibri"/>
                <a:cs typeface="Calibri"/>
              </a:rPr>
              <a:t>the</a:t>
            </a:r>
            <a:r>
              <a:rPr sz="600" b="1" spc="500" dirty="0">
                <a:latin typeface="Calibri"/>
                <a:cs typeface="Calibri"/>
              </a:rPr>
              <a:t> </a:t>
            </a:r>
            <a:r>
              <a:rPr sz="600" b="1" spc="-10" dirty="0">
                <a:latin typeface="Calibri"/>
                <a:cs typeface="Calibri"/>
              </a:rPr>
              <a:t>receiver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746752" y="8034141"/>
            <a:ext cx="15176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-10" dirty="0">
                <a:latin typeface="Times New Roman"/>
                <a:cs typeface="Times New Roman"/>
              </a:rPr>
              <a:t>o-</a:t>
            </a:r>
            <a:r>
              <a:rPr sz="500" b="1" spc="-25" dirty="0">
                <a:latin typeface="Times New Roman"/>
                <a:cs typeface="Times New Roman"/>
              </a:rPr>
              <a:t>int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706871" y="7974756"/>
            <a:ext cx="13589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b="1" spc="-25" dirty="0">
                <a:latin typeface="Calibri"/>
                <a:cs typeface="Calibri"/>
              </a:rPr>
              <a:t>No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816600" y="8034135"/>
            <a:ext cx="9334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b="1" dirty="0">
                <a:latin typeface="Calibri"/>
                <a:cs typeface="Calibri"/>
              </a:rPr>
              <a:t>-</a:t>
            </a:r>
            <a:r>
              <a:rPr sz="450" b="1" spc="-25" dirty="0">
                <a:latin typeface="Calibri"/>
                <a:cs typeface="Calibri"/>
              </a:rPr>
              <a:t>in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205732" y="8136309"/>
            <a:ext cx="899794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</a:pPr>
            <a:r>
              <a:rPr sz="700" b="1" spc="-25" dirty="0">
                <a:latin typeface="Calibri"/>
                <a:cs typeface="Calibri"/>
              </a:rPr>
              <a:t>FGKT</a:t>
            </a:r>
            <a:r>
              <a:rPr sz="675" b="1" spc="-37" baseline="-12345" dirty="0">
                <a:latin typeface="Calibri"/>
                <a:cs typeface="Calibri"/>
              </a:rPr>
              <a:t>o</a:t>
            </a:r>
            <a:r>
              <a:rPr sz="700" b="1" spc="-25" dirty="0">
                <a:latin typeface="Calibri"/>
                <a:cs typeface="Calibri"/>
              </a:rPr>
              <a:t>B</a:t>
            </a:r>
            <a:r>
              <a:rPr sz="700" b="1" spc="-20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=</a:t>
            </a:r>
            <a:r>
              <a:rPr sz="700" b="1" spc="-10" dirty="0">
                <a:latin typeface="Calibri"/>
                <a:cs typeface="Calibri"/>
              </a:rPr>
              <a:t> </a:t>
            </a:r>
            <a:r>
              <a:rPr sz="750" b="1" dirty="0">
                <a:latin typeface="Times New Roman"/>
                <a:cs typeface="Times New Roman"/>
              </a:rPr>
              <a:t>GKT</a:t>
            </a:r>
            <a:r>
              <a:rPr sz="750" b="1" baseline="-11111" dirty="0">
                <a:latin typeface="Times New Roman"/>
                <a:cs typeface="Times New Roman"/>
              </a:rPr>
              <a:t>e</a:t>
            </a:r>
            <a:r>
              <a:rPr sz="750" b="1" dirty="0">
                <a:latin typeface="Times New Roman"/>
                <a:cs typeface="Times New Roman"/>
              </a:rPr>
              <a:t>B</a:t>
            </a:r>
            <a:r>
              <a:rPr sz="750" b="1" spc="250" dirty="0">
                <a:latin typeface="Times New Roman"/>
                <a:cs typeface="Times New Roman"/>
              </a:rPr>
              <a:t>  </a:t>
            </a:r>
            <a:r>
              <a:rPr sz="750" b="1" spc="-50" dirty="0">
                <a:latin typeface="Times New Roman"/>
                <a:cs typeface="Times New Roman"/>
              </a:rPr>
              <a:t>+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234939" y="7894689"/>
            <a:ext cx="415925" cy="73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014" marR="55880">
              <a:lnSpc>
                <a:spcPct val="141300"/>
              </a:lnSpc>
              <a:spcBef>
                <a:spcPts val="100"/>
              </a:spcBef>
            </a:pPr>
            <a:r>
              <a:rPr sz="750" b="1" spc="-50" dirty="0">
                <a:latin typeface="Times New Roman"/>
                <a:cs typeface="Times New Roman"/>
              </a:rPr>
              <a:t>+</a:t>
            </a:r>
            <a:r>
              <a:rPr sz="750" b="1" spc="500" dirty="0">
                <a:latin typeface="Times New Roman"/>
                <a:cs typeface="Times New Roman"/>
              </a:rPr>
              <a:t> </a:t>
            </a:r>
            <a:r>
              <a:rPr sz="750" b="1" spc="-20" dirty="0">
                <a:latin typeface="Times New Roman"/>
                <a:cs typeface="Times New Roman"/>
              </a:rPr>
              <a:t>KT</a:t>
            </a:r>
            <a:r>
              <a:rPr sz="675" b="1" spc="-30" baseline="-12345" dirty="0">
                <a:latin typeface="Times New Roman"/>
                <a:cs typeface="Times New Roman"/>
              </a:rPr>
              <a:t>o</a:t>
            </a:r>
            <a:r>
              <a:rPr sz="750" b="1" spc="-20" dirty="0">
                <a:latin typeface="Times New Roman"/>
                <a:cs typeface="Times New Roman"/>
              </a:rPr>
              <a:t>B</a:t>
            </a:r>
            <a:r>
              <a:rPr sz="750" b="1" spc="500" dirty="0">
                <a:latin typeface="Times New Roman"/>
                <a:cs typeface="Times New Roman"/>
              </a:rPr>
              <a:t> </a:t>
            </a:r>
            <a:r>
              <a:rPr sz="750" b="1" spc="-50" dirty="0">
                <a:latin typeface="Times New Roman"/>
                <a:cs typeface="Times New Roman"/>
              </a:rPr>
              <a:t>G</a:t>
            </a:r>
            <a:endParaRPr sz="7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590"/>
              </a:spcBef>
            </a:pPr>
            <a:r>
              <a:rPr sz="950" b="1" dirty="0">
                <a:latin typeface="Times New Roman"/>
                <a:cs typeface="Times New Roman"/>
              </a:rPr>
              <a:t>F</a:t>
            </a:r>
            <a:r>
              <a:rPr sz="950" b="1" spc="-5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=</a:t>
            </a:r>
            <a:r>
              <a:rPr sz="950" b="1" spc="1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1</a:t>
            </a:r>
            <a:r>
              <a:rPr sz="950" b="1" spc="-160" dirty="0">
                <a:latin typeface="Times New Roman"/>
                <a:cs typeface="Times New Roman"/>
              </a:rPr>
              <a:t> </a:t>
            </a:r>
            <a:r>
              <a:rPr sz="950" b="1" spc="-50" dirty="0">
                <a:latin typeface="Times New Roman"/>
                <a:cs typeface="Times New Roman"/>
              </a:rPr>
              <a:t>+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3431" y="1343890"/>
            <a:ext cx="193167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dirty="0">
                <a:latin typeface="Calibri"/>
                <a:cs typeface="Calibri"/>
              </a:rPr>
              <a:t>Noise</a:t>
            </a:r>
            <a:r>
              <a:rPr sz="950" b="1" spc="-1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Figure</a:t>
            </a:r>
            <a:r>
              <a:rPr sz="950" b="1" spc="-10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of</a:t>
            </a:r>
            <a:r>
              <a:rPr sz="950" b="1" spc="-5" dirty="0">
                <a:latin typeface="Calibri"/>
                <a:cs typeface="Calibri"/>
              </a:rPr>
              <a:t> </a:t>
            </a:r>
            <a:r>
              <a:rPr sz="950" b="1" dirty="0">
                <a:latin typeface="Calibri"/>
                <a:cs typeface="Calibri"/>
              </a:rPr>
              <a:t>Cascaded</a:t>
            </a:r>
            <a:r>
              <a:rPr sz="950" b="1" spc="-125" dirty="0">
                <a:latin typeface="Calibri"/>
                <a:cs typeface="Calibri"/>
              </a:rPr>
              <a:t> </a:t>
            </a:r>
            <a:r>
              <a:rPr sz="950" b="1" spc="-10" dirty="0">
                <a:latin typeface="Calibri"/>
                <a:cs typeface="Calibri"/>
              </a:rPr>
              <a:t>Components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74975" y="3454908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4572" y="42672"/>
                </a:moveTo>
                <a:lnTo>
                  <a:pt x="0" y="39624"/>
                </a:lnTo>
                <a:lnTo>
                  <a:pt x="18288" y="21336"/>
                </a:lnTo>
                <a:lnTo>
                  <a:pt x="0" y="4572"/>
                </a:lnTo>
                <a:lnTo>
                  <a:pt x="4572" y="0"/>
                </a:lnTo>
                <a:lnTo>
                  <a:pt x="21336" y="18288"/>
                </a:lnTo>
                <a:lnTo>
                  <a:pt x="28956" y="18288"/>
                </a:lnTo>
                <a:lnTo>
                  <a:pt x="25908" y="21336"/>
                </a:lnTo>
                <a:lnTo>
                  <a:pt x="30099" y="25908"/>
                </a:lnTo>
                <a:lnTo>
                  <a:pt x="21336" y="25908"/>
                </a:lnTo>
                <a:lnTo>
                  <a:pt x="4572" y="42672"/>
                </a:lnTo>
                <a:close/>
              </a:path>
              <a:path w="43180" h="43179">
                <a:moveTo>
                  <a:pt x="28956" y="18288"/>
                </a:moveTo>
                <a:lnTo>
                  <a:pt x="21336" y="18288"/>
                </a:lnTo>
                <a:lnTo>
                  <a:pt x="39624" y="0"/>
                </a:lnTo>
                <a:lnTo>
                  <a:pt x="42672" y="4572"/>
                </a:lnTo>
                <a:lnTo>
                  <a:pt x="28956" y="18288"/>
                </a:lnTo>
                <a:close/>
              </a:path>
              <a:path w="43180" h="43179">
                <a:moveTo>
                  <a:pt x="39624" y="42672"/>
                </a:moveTo>
                <a:lnTo>
                  <a:pt x="21336" y="25908"/>
                </a:lnTo>
                <a:lnTo>
                  <a:pt x="30099" y="25908"/>
                </a:lnTo>
                <a:lnTo>
                  <a:pt x="42672" y="39624"/>
                </a:lnTo>
                <a:lnTo>
                  <a:pt x="39624" y="42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30424" y="3454908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4572" y="42672"/>
                </a:moveTo>
                <a:lnTo>
                  <a:pt x="0" y="39624"/>
                </a:lnTo>
                <a:lnTo>
                  <a:pt x="18288" y="21336"/>
                </a:lnTo>
                <a:lnTo>
                  <a:pt x="0" y="4572"/>
                </a:lnTo>
                <a:lnTo>
                  <a:pt x="4572" y="0"/>
                </a:lnTo>
                <a:lnTo>
                  <a:pt x="21336" y="18288"/>
                </a:lnTo>
                <a:lnTo>
                  <a:pt x="28956" y="18288"/>
                </a:lnTo>
                <a:lnTo>
                  <a:pt x="25908" y="21336"/>
                </a:lnTo>
                <a:lnTo>
                  <a:pt x="30099" y="25908"/>
                </a:lnTo>
                <a:lnTo>
                  <a:pt x="21336" y="25908"/>
                </a:lnTo>
                <a:lnTo>
                  <a:pt x="4572" y="42672"/>
                </a:lnTo>
                <a:close/>
              </a:path>
              <a:path w="43180" h="43179">
                <a:moveTo>
                  <a:pt x="28956" y="18288"/>
                </a:moveTo>
                <a:lnTo>
                  <a:pt x="21336" y="18288"/>
                </a:lnTo>
                <a:lnTo>
                  <a:pt x="39624" y="0"/>
                </a:lnTo>
                <a:lnTo>
                  <a:pt x="42672" y="4572"/>
                </a:lnTo>
                <a:lnTo>
                  <a:pt x="28956" y="18288"/>
                </a:lnTo>
                <a:close/>
              </a:path>
              <a:path w="43180" h="43179">
                <a:moveTo>
                  <a:pt x="39624" y="42672"/>
                </a:moveTo>
                <a:lnTo>
                  <a:pt x="21336" y="25908"/>
                </a:lnTo>
                <a:lnTo>
                  <a:pt x="30099" y="25908"/>
                </a:lnTo>
                <a:lnTo>
                  <a:pt x="42672" y="39624"/>
                </a:lnTo>
                <a:lnTo>
                  <a:pt x="39624" y="42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6823" y="2892237"/>
            <a:ext cx="2330450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Calibri"/>
                <a:cs typeface="Calibri"/>
              </a:rPr>
              <a:t>T</a:t>
            </a:r>
            <a:r>
              <a:rPr sz="750" b="1" baseline="-16666" dirty="0">
                <a:latin typeface="Calibri"/>
                <a:cs typeface="Calibri"/>
              </a:rPr>
              <a:t>e</a:t>
            </a:r>
            <a:r>
              <a:rPr sz="800" b="1" dirty="0">
                <a:latin typeface="Calibri"/>
                <a:cs typeface="Calibri"/>
              </a:rPr>
              <a:t>=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</a:t>
            </a:r>
            <a:r>
              <a:rPr sz="750" b="1" baseline="-16666" dirty="0">
                <a:latin typeface="Calibri"/>
                <a:cs typeface="Calibri"/>
              </a:rPr>
              <a:t>o</a:t>
            </a:r>
            <a:r>
              <a:rPr sz="800" b="1" dirty="0">
                <a:latin typeface="Calibri"/>
                <a:cs typeface="Calibri"/>
              </a:rPr>
              <a:t>(F</a:t>
            </a:r>
            <a:r>
              <a:rPr sz="800" b="1" spc="15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-</a:t>
            </a:r>
            <a:r>
              <a:rPr sz="800" b="1" spc="-35" dirty="0">
                <a:latin typeface="Calibri"/>
                <a:cs typeface="Calibri"/>
              </a:rPr>
              <a:t> </a:t>
            </a:r>
            <a:r>
              <a:rPr sz="800" b="1" spc="-25" dirty="0">
                <a:latin typeface="Calibri"/>
                <a:cs typeface="Calibri"/>
              </a:rPr>
              <a:t>1)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tabLst>
                <a:tab pos="1769110" algn="l"/>
              </a:tabLst>
            </a:pPr>
            <a:r>
              <a:rPr sz="800" b="1" dirty="0">
                <a:latin typeface="Calibri"/>
                <a:cs typeface="Calibri"/>
              </a:rPr>
              <a:t>T</a:t>
            </a:r>
            <a:r>
              <a:rPr sz="750" b="1" baseline="-16666" dirty="0">
                <a:latin typeface="Calibri"/>
                <a:cs typeface="Calibri"/>
              </a:rPr>
              <a:t>s</a:t>
            </a:r>
            <a:r>
              <a:rPr sz="750" b="1" spc="112" baseline="-16666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=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T</a:t>
            </a:r>
            <a:r>
              <a:rPr sz="750" b="1" spc="-15" baseline="-16666" dirty="0">
                <a:latin typeface="Calibri"/>
                <a:cs typeface="Calibri"/>
              </a:rPr>
              <a:t>a</a:t>
            </a:r>
            <a:r>
              <a:rPr sz="750" b="1" spc="-67" baseline="-16666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+ </a:t>
            </a:r>
            <a:r>
              <a:rPr sz="800" b="1" spc="-25" dirty="0">
                <a:latin typeface="Calibri"/>
                <a:cs typeface="Calibri"/>
              </a:rPr>
              <a:t>T</a:t>
            </a:r>
            <a:r>
              <a:rPr sz="750" b="1" spc="-37" baseline="-16666" dirty="0">
                <a:latin typeface="Calibri"/>
                <a:cs typeface="Calibri"/>
              </a:rPr>
              <a:t>e</a:t>
            </a:r>
            <a:r>
              <a:rPr sz="750" b="1" baseline="-16666" dirty="0">
                <a:latin typeface="Calibri"/>
                <a:cs typeface="Calibri"/>
              </a:rPr>
              <a:t>	</a:t>
            </a:r>
            <a:r>
              <a:rPr sz="800" b="1" dirty="0">
                <a:latin typeface="Calibri"/>
                <a:cs typeface="Calibri"/>
              </a:rPr>
              <a:t>P</a:t>
            </a:r>
            <a:r>
              <a:rPr sz="750" b="1" baseline="-16666" dirty="0">
                <a:latin typeface="Calibri"/>
                <a:cs typeface="Calibri"/>
              </a:rPr>
              <a:t>n</a:t>
            </a:r>
            <a:r>
              <a:rPr sz="750" b="1" spc="7" baseline="-16666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=</a:t>
            </a:r>
            <a:r>
              <a:rPr sz="800" b="1" spc="-7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KT</a:t>
            </a:r>
            <a:r>
              <a:rPr sz="750" b="1" spc="-15" baseline="-16666" dirty="0">
                <a:latin typeface="Calibri"/>
                <a:cs typeface="Calibri"/>
              </a:rPr>
              <a:t>s</a:t>
            </a:r>
            <a:r>
              <a:rPr sz="800" b="1" spc="-10" dirty="0">
                <a:latin typeface="Calibri"/>
                <a:cs typeface="Calibri"/>
              </a:rPr>
              <a:t>BG,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0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5"/>
              </a:spcBef>
            </a:pPr>
            <a:r>
              <a:rPr sz="800" b="1" spc="-10" dirty="0">
                <a:latin typeface="Calibri"/>
                <a:cs typeface="Calibri"/>
              </a:rPr>
              <a:t>where,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G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is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the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-20" dirty="0">
                <a:latin typeface="Calibri"/>
                <a:cs typeface="Calibri"/>
              </a:rPr>
              <a:t>overall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20" dirty="0">
                <a:latin typeface="Calibri"/>
                <a:cs typeface="Calibri"/>
              </a:rPr>
              <a:t>gain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of the </a:t>
            </a:r>
            <a:r>
              <a:rPr sz="800" b="1" spc="-25" dirty="0">
                <a:latin typeface="Calibri"/>
                <a:cs typeface="Calibri"/>
              </a:rPr>
              <a:t>system</a:t>
            </a:r>
            <a:r>
              <a:rPr sz="800" b="1" spc="-3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= G</a:t>
            </a:r>
            <a:r>
              <a:rPr sz="750" b="1" baseline="-16666" dirty="0">
                <a:latin typeface="Calibri"/>
                <a:cs typeface="Calibri"/>
              </a:rPr>
              <a:t>1</a:t>
            </a:r>
            <a:r>
              <a:rPr sz="750" b="1" spc="525" baseline="-16666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G</a:t>
            </a:r>
            <a:r>
              <a:rPr sz="750" b="1" baseline="-16666" dirty="0">
                <a:latin typeface="Calibri"/>
                <a:cs typeface="Calibri"/>
              </a:rPr>
              <a:t>2</a:t>
            </a:r>
            <a:r>
              <a:rPr sz="750" b="1" spc="532" baseline="-16666" dirty="0">
                <a:latin typeface="Calibri"/>
                <a:cs typeface="Calibri"/>
              </a:rPr>
              <a:t> </a:t>
            </a:r>
            <a:r>
              <a:rPr sz="800" b="1" spc="-25" dirty="0">
                <a:latin typeface="Calibri"/>
                <a:cs typeface="Calibri"/>
              </a:rPr>
              <a:t>G</a:t>
            </a:r>
            <a:r>
              <a:rPr sz="750" b="1" spc="-37" baseline="-16666" dirty="0">
                <a:latin typeface="Calibri"/>
                <a:cs typeface="Calibri"/>
              </a:rPr>
              <a:t>3</a:t>
            </a:r>
            <a:endParaRPr sz="750" baseline="-16666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82824" y="3454920"/>
            <a:ext cx="190500" cy="55244"/>
          </a:xfrm>
          <a:custGeom>
            <a:avLst/>
            <a:gdLst/>
            <a:ahLst/>
            <a:cxnLst/>
            <a:rect l="l" t="t" r="r" b="b"/>
            <a:pathLst>
              <a:path w="190500" h="55245">
                <a:moveTo>
                  <a:pt x="13716" y="42672"/>
                </a:moveTo>
                <a:lnTo>
                  <a:pt x="12192" y="41148"/>
                </a:lnTo>
                <a:lnTo>
                  <a:pt x="9144" y="39624"/>
                </a:lnTo>
                <a:lnTo>
                  <a:pt x="4572" y="39624"/>
                </a:lnTo>
                <a:lnTo>
                  <a:pt x="3048" y="41148"/>
                </a:lnTo>
                <a:lnTo>
                  <a:pt x="1524" y="41148"/>
                </a:lnTo>
                <a:lnTo>
                  <a:pt x="1524" y="42672"/>
                </a:lnTo>
                <a:lnTo>
                  <a:pt x="0" y="44196"/>
                </a:lnTo>
                <a:lnTo>
                  <a:pt x="0" y="50292"/>
                </a:lnTo>
                <a:lnTo>
                  <a:pt x="1524" y="53340"/>
                </a:lnTo>
                <a:lnTo>
                  <a:pt x="3048" y="54864"/>
                </a:lnTo>
                <a:lnTo>
                  <a:pt x="12192" y="54864"/>
                </a:lnTo>
                <a:lnTo>
                  <a:pt x="12192" y="53340"/>
                </a:lnTo>
                <a:lnTo>
                  <a:pt x="13716" y="53340"/>
                </a:lnTo>
                <a:lnTo>
                  <a:pt x="13716" y="42672"/>
                </a:lnTo>
                <a:close/>
              </a:path>
              <a:path w="190500" h="55245">
                <a:moveTo>
                  <a:pt x="36576" y="42672"/>
                </a:moveTo>
                <a:lnTo>
                  <a:pt x="35052" y="41148"/>
                </a:lnTo>
                <a:lnTo>
                  <a:pt x="32004" y="39624"/>
                </a:lnTo>
                <a:lnTo>
                  <a:pt x="27432" y="39624"/>
                </a:lnTo>
                <a:lnTo>
                  <a:pt x="25908" y="41148"/>
                </a:lnTo>
                <a:lnTo>
                  <a:pt x="24384" y="41148"/>
                </a:lnTo>
                <a:lnTo>
                  <a:pt x="24384" y="42672"/>
                </a:lnTo>
                <a:lnTo>
                  <a:pt x="22860" y="44196"/>
                </a:lnTo>
                <a:lnTo>
                  <a:pt x="22860" y="50292"/>
                </a:lnTo>
                <a:lnTo>
                  <a:pt x="24384" y="53340"/>
                </a:lnTo>
                <a:lnTo>
                  <a:pt x="25908" y="54864"/>
                </a:lnTo>
                <a:lnTo>
                  <a:pt x="35052" y="54864"/>
                </a:lnTo>
                <a:lnTo>
                  <a:pt x="35052" y="53340"/>
                </a:lnTo>
                <a:lnTo>
                  <a:pt x="36576" y="53340"/>
                </a:lnTo>
                <a:lnTo>
                  <a:pt x="36576" y="42672"/>
                </a:lnTo>
                <a:close/>
              </a:path>
              <a:path w="190500" h="55245">
                <a:moveTo>
                  <a:pt x="59436" y="42672"/>
                </a:moveTo>
                <a:lnTo>
                  <a:pt x="57912" y="41148"/>
                </a:lnTo>
                <a:lnTo>
                  <a:pt x="54864" y="39624"/>
                </a:lnTo>
                <a:lnTo>
                  <a:pt x="50292" y="39624"/>
                </a:lnTo>
                <a:lnTo>
                  <a:pt x="48768" y="41148"/>
                </a:lnTo>
                <a:lnTo>
                  <a:pt x="47244" y="41148"/>
                </a:lnTo>
                <a:lnTo>
                  <a:pt x="47244" y="42672"/>
                </a:lnTo>
                <a:lnTo>
                  <a:pt x="45720" y="44196"/>
                </a:lnTo>
                <a:lnTo>
                  <a:pt x="45720" y="50292"/>
                </a:lnTo>
                <a:lnTo>
                  <a:pt x="47244" y="53340"/>
                </a:lnTo>
                <a:lnTo>
                  <a:pt x="48768" y="54864"/>
                </a:lnTo>
                <a:lnTo>
                  <a:pt x="57912" y="54864"/>
                </a:lnTo>
                <a:lnTo>
                  <a:pt x="57912" y="53340"/>
                </a:lnTo>
                <a:lnTo>
                  <a:pt x="59436" y="53340"/>
                </a:lnTo>
                <a:lnTo>
                  <a:pt x="59436" y="42672"/>
                </a:lnTo>
                <a:close/>
              </a:path>
              <a:path w="190500" h="55245">
                <a:moveTo>
                  <a:pt x="85331" y="42672"/>
                </a:moveTo>
                <a:lnTo>
                  <a:pt x="82283" y="39624"/>
                </a:lnTo>
                <a:lnTo>
                  <a:pt x="76187" y="39624"/>
                </a:lnTo>
                <a:lnTo>
                  <a:pt x="74663" y="41148"/>
                </a:lnTo>
                <a:lnTo>
                  <a:pt x="73139" y="41148"/>
                </a:lnTo>
                <a:lnTo>
                  <a:pt x="73139" y="42672"/>
                </a:lnTo>
                <a:lnTo>
                  <a:pt x="71615" y="44196"/>
                </a:lnTo>
                <a:lnTo>
                  <a:pt x="71615" y="50292"/>
                </a:lnTo>
                <a:lnTo>
                  <a:pt x="73139" y="53340"/>
                </a:lnTo>
                <a:lnTo>
                  <a:pt x="74663" y="54864"/>
                </a:lnTo>
                <a:lnTo>
                  <a:pt x="83807" y="54864"/>
                </a:lnTo>
                <a:lnTo>
                  <a:pt x="83807" y="53340"/>
                </a:lnTo>
                <a:lnTo>
                  <a:pt x="85331" y="53340"/>
                </a:lnTo>
                <a:lnTo>
                  <a:pt x="85331" y="42672"/>
                </a:lnTo>
                <a:close/>
              </a:path>
              <a:path w="190500" h="55245">
                <a:moveTo>
                  <a:pt x="108191" y="42672"/>
                </a:moveTo>
                <a:lnTo>
                  <a:pt x="105143" y="39624"/>
                </a:lnTo>
                <a:lnTo>
                  <a:pt x="99047" y="39624"/>
                </a:lnTo>
                <a:lnTo>
                  <a:pt x="97523" y="41148"/>
                </a:lnTo>
                <a:lnTo>
                  <a:pt x="95999" y="41148"/>
                </a:lnTo>
                <a:lnTo>
                  <a:pt x="95999" y="42672"/>
                </a:lnTo>
                <a:lnTo>
                  <a:pt x="94475" y="44196"/>
                </a:lnTo>
                <a:lnTo>
                  <a:pt x="94475" y="50292"/>
                </a:lnTo>
                <a:lnTo>
                  <a:pt x="95999" y="53340"/>
                </a:lnTo>
                <a:lnTo>
                  <a:pt x="97523" y="54864"/>
                </a:lnTo>
                <a:lnTo>
                  <a:pt x="106667" y="54864"/>
                </a:lnTo>
                <a:lnTo>
                  <a:pt x="106667" y="53340"/>
                </a:lnTo>
                <a:lnTo>
                  <a:pt x="108191" y="53340"/>
                </a:lnTo>
                <a:lnTo>
                  <a:pt x="108191" y="42672"/>
                </a:lnTo>
                <a:close/>
              </a:path>
              <a:path w="190500" h="55245">
                <a:moveTo>
                  <a:pt x="131051" y="42672"/>
                </a:moveTo>
                <a:lnTo>
                  <a:pt x="128003" y="39624"/>
                </a:lnTo>
                <a:lnTo>
                  <a:pt x="121907" y="39624"/>
                </a:lnTo>
                <a:lnTo>
                  <a:pt x="120383" y="41148"/>
                </a:lnTo>
                <a:lnTo>
                  <a:pt x="118859" y="41148"/>
                </a:lnTo>
                <a:lnTo>
                  <a:pt x="118859" y="42672"/>
                </a:lnTo>
                <a:lnTo>
                  <a:pt x="117335" y="44196"/>
                </a:lnTo>
                <a:lnTo>
                  <a:pt x="117335" y="50292"/>
                </a:lnTo>
                <a:lnTo>
                  <a:pt x="118859" y="53340"/>
                </a:lnTo>
                <a:lnTo>
                  <a:pt x="120383" y="54864"/>
                </a:lnTo>
                <a:lnTo>
                  <a:pt x="129527" y="54864"/>
                </a:lnTo>
                <a:lnTo>
                  <a:pt x="129527" y="53340"/>
                </a:lnTo>
                <a:lnTo>
                  <a:pt x="131051" y="53340"/>
                </a:lnTo>
                <a:lnTo>
                  <a:pt x="131051" y="42672"/>
                </a:lnTo>
                <a:close/>
              </a:path>
              <a:path w="190500" h="55245">
                <a:moveTo>
                  <a:pt x="190487" y="4572"/>
                </a:moveTo>
                <a:lnTo>
                  <a:pt x="185915" y="0"/>
                </a:lnTo>
                <a:lnTo>
                  <a:pt x="169151" y="18288"/>
                </a:lnTo>
                <a:lnTo>
                  <a:pt x="150863" y="0"/>
                </a:lnTo>
                <a:lnTo>
                  <a:pt x="146291" y="4572"/>
                </a:lnTo>
                <a:lnTo>
                  <a:pt x="164579" y="21336"/>
                </a:lnTo>
                <a:lnTo>
                  <a:pt x="147815" y="39624"/>
                </a:lnTo>
                <a:lnTo>
                  <a:pt x="150863" y="42672"/>
                </a:lnTo>
                <a:lnTo>
                  <a:pt x="169151" y="25908"/>
                </a:lnTo>
                <a:lnTo>
                  <a:pt x="185915" y="42672"/>
                </a:lnTo>
                <a:lnTo>
                  <a:pt x="190487" y="39624"/>
                </a:lnTo>
                <a:lnTo>
                  <a:pt x="172199" y="21336"/>
                </a:lnTo>
                <a:lnTo>
                  <a:pt x="190487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41319" y="3395157"/>
            <a:ext cx="1758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b="1" spc="-25" dirty="0">
                <a:latin typeface="Calibri"/>
                <a:cs typeface="Calibri"/>
              </a:rPr>
              <a:t>G</a:t>
            </a:r>
            <a:r>
              <a:rPr sz="750" b="1" spc="-37" baseline="-16666" dirty="0">
                <a:latin typeface="Calibri"/>
                <a:cs typeface="Calibri"/>
              </a:rPr>
              <a:t>n</a:t>
            </a:r>
            <a:endParaRPr sz="750" baseline="-16666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9595" y="2596896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532" y="9143"/>
                </a:moveTo>
                <a:lnTo>
                  <a:pt x="0" y="9143"/>
                </a:lnTo>
                <a:lnTo>
                  <a:pt x="0" y="0"/>
                </a:lnTo>
                <a:lnTo>
                  <a:pt x="65532" y="0"/>
                </a:lnTo>
                <a:lnTo>
                  <a:pt x="65532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57731" y="2494510"/>
            <a:ext cx="356235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</a:pPr>
            <a:r>
              <a:rPr sz="950" b="1" dirty="0">
                <a:latin typeface="Times New Roman"/>
                <a:cs typeface="Times New Roman"/>
              </a:rPr>
              <a:t>F</a:t>
            </a:r>
            <a:r>
              <a:rPr sz="900" b="1" baseline="-13888" dirty="0">
                <a:latin typeface="Times New Roman"/>
                <a:cs typeface="Times New Roman"/>
              </a:rPr>
              <a:t>2</a:t>
            </a:r>
            <a:r>
              <a:rPr sz="900" b="1" spc="322" baseline="-13888" dirty="0">
                <a:latin typeface="Times New Roman"/>
                <a:cs typeface="Times New Roman"/>
              </a:rPr>
              <a:t>  </a:t>
            </a:r>
            <a:r>
              <a:rPr sz="950" b="1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7272" y="2700250"/>
            <a:ext cx="12065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50" dirty="0">
                <a:latin typeface="Times New Roman"/>
                <a:cs typeface="Times New Roman"/>
              </a:rPr>
              <a:t>G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81759" y="2773324"/>
            <a:ext cx="66040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b="1" spc="-50" dirty="0">
                <a:latin typeface="Times New Roman"/>
                <a:cs typeface="Times New Roman"/>
              </a:rPr>
              <a:t>1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70431" y="2706624"/>
            <a:ext cx="367665" cy="15240"/>
          </a:xfrm>
          <a:custGeom>
            <a:avLst/>
            <a:gdLst/>
            <a:ahLst/>
            <a:cxnLst/>
            <a:rect l="l" t="t" r="r" b="b"/>
            <a:pathLst>
              <a:path w="367665" h="15239">
                <a:moveTo>
                  <a:pt x="367284" y="15240"/>
                </a:moveTo>
                <a:lnTo>
                  <a:pt x="0" y="15240"/>
                </a:lnTo>
                <a:lnTo>
                  <a:pt x="0" y="0"/>
                </a:lnTo>
                <a:lnTo>
                  <a:pt x="367284" y="0"/>
                </a:lnTo>
                <a:lnTo>
                  <a:pt x="367284" y="1524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828292" y="2715490"/>
            <a:ext cx="27559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dirty="0">
                <a:latin typeface="Times New Roman"/>
                <a:cs typeface="Times New Roman"/>
              </a:rPr>
              <a:t>G</a:t>
            </a:r>
            <a:r>
              <a:rPr sz="950" b="1" spc="240" dirty="0">
                <a:latin typeface="Times New Roman"/>
                <a:cs typeface="Times New Roman"/>
              </a:rPr>
              <a:t> </a:t>
            </a:r>
            <a:r>
              <a:rPr sz="950" b="1" spc="-50" dirty="0">
                <a:latin typeface="Times New Roman"/>
                <a:cs typeface="Times New Roman"/>
              </a:rPr>
              <a:t>G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22779" y="2790088"/>
            <a:ext cx="221615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b="1" dirty="0">
                <a:latin typeface="Times New Roman"/>
                <a:cs typeface="Times New Roman"/>
              </a:rPr>
              <a:t>1</a:t>
            </a:r>
            <a:r>
              <a:rPr sz="600" b="1" spc="310" dirty="0">
                <a:latin typeface="Times New Roman"/>
                <a:cs typeface="Times New Roman"/>
              </a:rPr>
              <a:t>  </a:t>
            </a:r>
            <a:r>
              <a:rPr sz="600" b="1" spc="-50" dirty="0">
                <a:latin typeface="Times New Roman"/>
                <a:cs typeface="Times New Roman"/>
              </a:rPr>
              <a:t>2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80032" y="2712719"/>
            <a:ext cx="350520" cy="17145"/>
          </a:xfrm>
          <a:custGeom>
            <a:avLst/>
            <a:gdLst/>
            <a:ahLst/>
            <a:cxnLst/>
            <a:rect l="l" t="t" r="r" b="b"/>
            <a:pathLst>
              <a:path w="350519" h="17144">
                <a:moveTo>
                  <a:pt x="350519" y="16764"/>
                </a:moveTo>
                <a:lnTo>
                  <a:pt x="0" y="16764"/>
                </a:lnTo>
                <a:lnTo>
                  <a:pt x="0" y="0"/>
                </a:lnTo>
                <a:lnTo>
                  <a:pt x="350519" y="0"/>
                </a:lnTo>
                <a:lnTo>
                  <a:pt x="350519" y="16764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04388" y="2581656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531" y="9143"/>
                </a:moveTo>
                <a:lnTo>
                  <a:pt x="0" y="9143"/>
                </a:lnTo>
                <a:lnTo>
                  <a:pt x="0" y="0"/>
                </a:lnTo>
                <a:lnTo>
                  <a:pt x="65531" y="0"/>
                </a:lnTo>
                <a:lnTo>
                  <a:pt x="65531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930651" y="2479270"/>
            <a:ext cx="34798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50" b="1" dirty="0">
                <a:latin typeface="Times New Roman"/>
                <a:cs typeface="Times New Roman"/>
              </a:rPr>
              <a:t>F</a:t>
            </a:r>
            <a:r>
              <a:rPr sz="900" b="1" baseline="-13888" dirty="0">
                <a:latin typeface="Times New Roman"/>
                <a:cs typeface="Times New Roman"/>
              </a:rPr>
              <a:t>n</a:t>
            </a:r>
            <a:r>
              <a:rPr sz="900" b="1" spc="322" baseline="-13888" dirty="0">
                <a:latin typeface="Times New Roman"/>
                <a:cs typeface="Times New Roman"/>
              </a:rPr>
              <a:t>  </a:t>
            </a:r>
            <a:r>
              <a:rPr sz="950" b="1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9211" y="2692630"/>
            <a:ext cx="36703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50" b="1" dirty="0">
                <a:latin typeface="Times New Roman"/>
                <a:cs typeface="Times New Roman"/>
              </a:rPr>
              <a:t>G</a:t>
            </a:r>
            <a:r>
              <a:rPr sz="900" b="1" baseline="-13888" dirty="0">
                <a:latin typeface="Times New Roman"/>
                <a:cs typeface="Times New Roman"/>
              </a:rPr>
              <a:t>1</a:t>
            </a:r>
            <a:r>
              <a:rPr sz="900" b="1" spc="44" baseline="-13888" dirty="0">
                <a:latin typeface="Times New Roman"/>
                <a:cs typeface="Times New Roman"/>
              </a:rPr>
              <a:t> </a:t>
            </a:r>
            <a:r>
              <a:rPr sz="950" b="1" spc="-25" dirty="0">
                <a:latin typeface="Times New Roman"/>
                <a:cs typeface="Times New Roman"/>
              </a:rPr>
              <a:t>G</a:t>
            </a:r>
            <a:r>
              <a:rPr sz="900" b="1" spc="-37" baseline="-13888" dirty="0">
                <a:latin typeface="Times New Roman"/>
                <a:cs typeface="Times New Roman"/>
              </a:rPr>
              <a:t>2</a:t>
            </a:r>
            <a:endParaRPr sz="900" baseline="-13888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94291" y="2836163"/>
            <a:ext cx="111760" cy="13970"/>
          </a:xfrm>
          <a:custGeom>
            <a:avLst/>
            <a:gdLst/>
            <a:ahLst/>
            <a:cxnLst/>
            <a:rect l="l" t="t" r="r" b="b"/>
            <a:pathLst>
              <a:path w="111760" h="13969">
                <a:moveTo>
                  <a:pt x="13716" y="6096"/>
                </a:moveTo>
                <a:lnTo>
                  <a:pt x="10668" y="3048"/>
                </a:lnTo>
                <a:lnTo>
                  <a:pt x="10668" y="1524"/>
                </a:lnTo>
                <a:lnTo>
                  <a:pt x="7620" y="0"/>
                </a:lnTo>
                <a:lnTo>
                  <a:pt x="4572" y="0"/>
                </a:lnTo>
                <a:lnTo>
                  <a:pt x="0" y="4572"/>
                </a:lnTo>
                <a:lnTo>
                  <a:pt x="0" y="10668"/>
                </a:lnTo>
                <a:lnTo>
                  <a:pt x="3048" y="13716"/>
                </a:lnTo>
                <a:lnTo>
                  <a:pt x="9144" y="13716"/>
                </a:lnTo>
                <a:lnTo>
                  <a:pt x="13716" y="9144"/>
                </a:lnTo>
                <a:lnTo>
                  <a:pt x="13716" y="6096"/>
                </a:lnTo>
                <a:close/>
              </a:path>
              <a:path w="111760" h="13969">
                <a:moveTo>
                  <a:pt x="41148" y="6096"/>
                </a:moveTo>
                <a:lnTo>
                  <a:pt x="38100" y="3048"/>
                </a:lnTo>
                <a:lnTo>
                  <a:pt x="38100" y="1524"/>
                </a:lnTo>
                <a:lnTo>
                  <a:pt x="35052" y="0"/>
                </a:lnTo>
                <a:lnTo>
                  <a:pt x="32004" y="0"/>
                </a:lnTo>
                <a:lnTo>
                  <a:pt x="27432" y="4572"/>
                </a:lnTo>
                <a:lnTo>
                  <a:pt x="27432" y="10668"/>
                </a:lnTo>
                <a:lnTo>
                  <a:pt x="30480" y="13716"/>
                </a:lnTo>
                <a:lnTo>
                  <a:pt x="38100" y="13716"/>
                </a:lnTo>
                <a:lnTo>
                  <a:pt x="38100" y="12192"/>
                </a:lnTo>
                <a:lnTo>
                  <a:pt x="41148" y="9144"/>
                </a:lnTo>
                <a:lnTo>
                  <a:pt x="41148" y="6096"/>
                </a:lnTo>
                <a:close/>
              </a:path>
              <a:path w="111760" h="13969">
                <a:moveTo>
                  <a:pt x="68580" y="6096"/>
                </a:moveTo>
                <a:lnTo>
                  <a:pt x="65532" y="3048"/>
                </a:lnTo>
                <a:lnTo>
                  <a:pt x="65532" y="1524"/>
                </a:lnTo>
                <a:lnTo>
                  <a:pt x="62484" y="0"/>
                </a:lnTo>
                <a:lnTo>
                  <a:pt x="59436" y="0"/>
                </a:lnTo>
                <a:lnTo>
                  <a:pt x="54864" y="4572"/>
                </a:lnTo>
                <a:lnTo>
                  <a:pt x="54864" y="10668"/>
                </a:lnTo>
                <a:lnTo>
                  <a:pt x="57912" y="13716"/>
                </a:lnTo>
                <a:lnTo>
                  <a:pt x="65532" y="13716"/>
                </a:lnTo>
                <a:lnTo>
                  <a:pt x="65532" y="12192"/>
                </a:lnTo>
                <a:lnTo>
                  <a:pt x="68580" y="9144"/>
                </a:lnTo>
                <a:lnTo>
                  <a:pt x="68580" y="6096"/>
                </a:lnTo>
                <a:close/>
              </a:path>
              <a:path w="111760" h="13969">
                <a:moveTo>
                  <a:pt x="91440" y="6096"/>
                </a:moveTo>
                <a:lnTo>
                  <a:pt x="89916" y="4572"/>
                </a:lnTo>
                <a:lnTo>
                  <a:pt x="89916" y="3048"/>
                </a:lnTo>
                <a:lnTo>
                  <a:pt x="86868" y="0"/>
                </a:lnTo>
                <a:lnTo>
                  <a:pt x="82296" y="0"/>
                </a:lnTo>
                <a:lnTo>
                  <a:pt x="79248" y="3048"/>
                </a:lnTo>
                <a:lnTo>
                  <a:pt x="77724" y="4572"/>
                </a:lnTo>
                <a:lnTo>
                  <a:pt x="77724" y="10668"/>
                </a:lnTo>
                <a:lnTo>
                  <a:pt x="80772" y="13716"/>
                </a:lnTo>
                <a:lnTo>
                  <a:pt x="88392" y="13716"/>
                </a:lnTo>
                <a:lnTo>
                  <a:pt x="89916" y="12192"/>
                </a:lnTo>
                <a:lnTo>
                  <a:pt x="89916" y="10668"/>
                </a:lnTo>
                <a:lnTo>
                  <a:pt x="91440" y="9144"/>
                </a:lnTo>
                <a:lnTo>
                  <a:pt x="91440" y="6096"/>
                </a:lnTo>
                <a:close/>
              </a:path>
              <a:path w="111760" h="13969">
                <a:moveTo>
                  <a:pt x="111264" y="4572"/>
                </a:moveTo>
                <a:lnTo>
                  <a:pt x="106692" y="0"/>
                </a:lnTo>
                <a:lnTo>
                  <a:pt x="102120" y="0"/>
                </a:lnTo>
                <a:lnTo>
                  <a:pt x="99072" y="3048"/>
                </a:lnTo>
                <a:lnTo>
                  <a:pt x="99072" y="4572"/>
                </a:lnTo>
                <a:lnTo>
                  <a:pt x="97548" y="6096"/>
                </a:lnTo>
                <a:lnTo>
                  <a:pt x="97548" y="9144"/>
                </a:lnTo>
                <a:lnTo>
                  <a:pt x="99072" y="10668"/>
                </a:lnTo>
                <a:lnTo>
                  <a:pt x="99072" y="12192"/>
                </a:lnTo>
                <a:lnTo>
                  <a:pt x="100596" y="13716"/>
                </a:lnTo>
                <a:lnTo>
                  <a:pt x="108216" y="13716"/>
                </a:lnTo>
                <a:lnTo>
                  <a:pt x="111264" y="10668"/>
                </a:lnTo>
                <a:lnTo>
                  <a:pt x="111264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281172" y="2713966"/>
            <a:ext cx="28321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25" b="1" baseline="8771" dirty="0">
                <a:latin typeface="Times New Roman"/>
                <a:cs typeface="Times New Roman"/>
              </a:rPr>
              <a:t>G</a:t>
            </a:r>
            <a:r>
              <a:rPr sz="600" b="1" dirty="0">
                <a:latin typeface="Times New Roman"/>
                <a:cs typeface="Times New Roman"/>
              </a:rPr>
              <a:t>n-</a:t>
            </a:r>
            <a:r>
              <a:rPr sz="600" b="1" spc="-50" dirty="0">
                <a:latin typeface="Times New Roman"/>
                <a:cs typeface="Times New Roman"/>
              </a:rPr>
              <a:t>1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43783" y="2682239"/>
            <a:ext cx="640080" cy="17145"/>
          </a:xfrm>
          <a:custGeom>
            <a:avLst/>
            <a:gdLst/>
            <a:ahLst/>
            <a:cxnLst/>
            <a:rect l="l" t="t" r="r" b="b"/>
            <a:pathLst>
              <a:path w="640079" h="17144">
                <a:moveTo>
                  <a:pt x="640080" y="16763"/>
                </a:moveTo>
                <a:lnTo>
                  <a:pt x="0" y="16763"/>
                </a:lnTo>
                <a:lnTo>
                  <a:pt x="0" y="0"/>
                </a:lnTo>
                <a:lnTo>
                  <a:pt x="640080" y="0"/>
                </a:lnTo>
                <a:lnTo>
                  <a:pt x="640080" y="16763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60908" y="2668194"/>
            <a:ext cx="88900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b="1" spc="-50" dirty="0">
                <a:latin typeface="Times New Roman"/>
                <a:cs typeface="Times New Roman"/>
              </a:rPr>
              <a:t>T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9131" y="2678837"/>
            <a:ext cx="66040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b="1" spc="-50" dirty="0">
                <a:latin typeface="Times New Roman"/>
                <a:cs typeface="Times New Roman"/>
              </a:rPr>
              <a:t>1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4039" y="2582940"/>
            <a:ext cx="552450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b="1" dirty="0">
                <a:latin typeface="Times New Roman"/>
                <a:cs typeface="Times New Roman"/>
              </a:rPr>
              <a:t>F</a:t>
            </a:r>
            <a:r>
              <a:rPr sz="1100" b="1" spc="470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=</a:t>
            </a:r>
            <a:r>
              <a:rPr sz="950" b="1" spc="-15" dirty="0">
                <a:latin typeface="Times New Roman"/>
                <a:cs typeface="Times New Roman"/>
              </a:rPr>
              <a:t> </a:t>
            </a:r>
            <a:r>
              <a:rPr sz="950" b="1" dirty="0">
                <a:latin typeface="Times New Roman"/>
                <a:cs typeface="Times New Roman"/>
              </a:rPr>
              <a:t>F</a:t>
            </a:r>
            <a:r>
              <a:rPr sz="950" b="1" spc="175" dirty="0">
                <a:latin typeface="Times New Roman"/>
                <a:cs typeface="Times New Roman"/>
              </a:rPr>
              <a:t>  </a:t>
            </a:r>
            <a:r>
              <a:rPr sz="950" b="1" spc="-50" dirty="0">
                <a:latin typeface="Times New Roman"/>
                <a:cs typeface="Times New Roman"/>
              </a:rPr>
              <a:t>+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943100" y="2574035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39" h="9525">
                <a:moveTo>
                  <a:pt x="65532" y="9144"/>
                </a:moveTo>
                <a:lnTo>
                  <a:pt x="0" y="9144"/>
                </a:lnTo>
                <a:lnTo>
                  <a:pt x="0" y="0"/>
                </a:lnTo>
                <a:lnTo>
                  <a:pt x="65532" y="0"/>
                </a:lnTo>
                <a:lnTo>
                  <a:pt x="6553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24583" y="2473174"/>
            <a:ext cx="492125" cy="302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5420">
              <a:lnSpc>
                <a:spcPts val="1085"/>
              </a:lnSpc>
              <a:spcBef>
                <a:spcPts val="105"/>
              </a:spcBef>
            </a:pPr>
            <a:r>
              <a:rPr sz="950" b="1" dirty="0">
                <a:latin typeface="Times New Roman"/>
                <a:cs typeface="Times New Roman"/>
              </a:rPr>
              <a:t>F</a:t>
            </a:r>
            <a:r>
              <a:rPr sz="900" b="1" baseline="-13888" dirty="0">
                <a:latin typeface="Times New Roman"/>
                <a:cs typeface="Times New Roman"/>
              </a:rPr>
              <a:t>3</a:t>
            </a:r>
            <a:r>
              <a:rPr sz="900" b="1" spc="330" baseline="-13888" dirty="0">
                <a:latin typeface="Times New Roman"/>
                <a:cs typeface="Times New Roman"/>
              </a:rPr>
              <a:t>  </a:t>
            </a:r>
            <a:r>
              <a:rPr sz="950" b="1" spc="-50" dirty="0"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  <a:p>
            <a:pPr marL="38100">
              <a:lnSpc>
                <a:spcPts val="1085"/>
              </a:lnSpc>
            </a:pPr>
            <a:r>
              <a:rPr sz="950" b="1" spc="-50" dirty="0">
                <a:latin typeface="Times New Roman"/>
                <a:cs typeface="Times New Roman"/>
              </a:rPr>
              <a:t>+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313432" y="2668523"/>
            <a:ext cx="330835" cy="71755"/>
          </a:xfrm>
          <a:custGeom>
            <a:avLst/>
            <a:gdLst/>
            <a:ahLst/>
            <a:cxnLst/>
            <a:rect l="l" t="t" r="r" b="b"/>
            <a:pathLst>
              <a:path w="330835" h="71755">
                <a:moveTo>
                  <a:pt x="62484" y="27432"/>
                </a:moveTo>
                <a:lnTo>
                  <a:pt x="35052" y="27432"/>
                </a:lnTo>
                <a:lnTo>
                  <a:pt x="35052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35052"/>
                </a:lnTo>
                <a:lnTo>
                  <a:pt x="27432" y="35052"/>
                </a:lnTo>
                <a:lnTo>
                  <a:pt x="27432" y="62484"/>
                </a:lnTo>
                <a:lnTo>
                  <a:pt x="35052" y="62484"/>
                </a:lnTo>
                <a:lnTo>
                  <a:pt x="35052" y="35052"/>
                </a:lnTo>
                <a:lnTo>
                  <a:pt x="62484" y="35052"/>
                </a:lnTo>
                <a:lnTo>
                  <a:pt x="62484" y="27432"/>
                </a:lnTo>
                <a:close/>
              </a:path>
              <a:path w="330835" h="71755">
                <a:moveTo>
                  <a:pt x="126479" y="59448"/>
                </a:moveTo>
                <a:lnTo>
                  <a:pt x="124955" y="56400"/>
                </a:lnTo>
                <a:lnTo>
                  <a:pt x="121907" y="53352"/>
                </a:lnTo>
                <a:lnTo>
                  <a:pt x="118859" y="51828"/>
                </a:lnTo>
                <a:lnTo>
                  <a:pt x="114287" y="51828"/>
                </a:lnTo>
                <a:lnTo>
                  <a:pt x="111239" y="53352"/>
                </a:lnTo>
                <a:lnTo>
                  <a:pt x="109715" y="54876"/>
                </a:lnTo>
                <a:lnTo>
                  <a:pt x="106667" y="56400"/>
                </a:lnTo>
                <a:lnTo>
                  <a:pt x="106667" y="67068"/>
                </a:lnTo>
                <a:lnTo>
                  <a:pt x="109715" y="68592"/>
                </a:lnTo>
                <a:lnTo>
                  <a:pt x="111239" y="70116"/>
                </a:lnTo>
                <a:lnTo>
                  <a:pt x="114287" y="71640"/>
                </a:lnTo>
                <a:lnTo>
                  <a:pt x="118859" y="71640"/>
                </a:lnTo>
                <a:lnTo>
                  <a:pt x="121907" y="70116"/>
                </a:lnTo>
                <a:lnTo>
                  <a:pt x="124955" y="67068"/>
                </a:lnTo>
                <a:lnTo>
                  <a:pt x="126479" y="64020"/>
                </a:lnTo>
                <a:lnTo>
                  <a:pt x="126479" y="59448"/>
                </a:lnTo>
                <a:close/>
              </a:path>
              <a:path w="330835" h="71755">
                <a:moveTo>
                  <a:pt x="167627" y="59448"/>
                </a:moveTo>
                <a:lnTo>
                  <a:pt x="166103" y="56400"/>
                </a:lnTo>
                <a:lnTo>
                  <a:pt x="163055" y="53352"/>
                </a:lnTo>
                <a:lnTo>
                  <a:pt x="160007" y="51828"/>
                </a:lnTo>
                <a:lnTo>
                  <a:pt x="155435" y="51828"/>
                </a:lnTo>
                <a:lnTo>
                  <a:pt x="152387" y="53352"/>
                </a:lnTo>
                <a:lnTo>
                  <a:pt x="150863" y="54876"/>
                </a:lnTo>
                <a:lnTo>
                  <a:pt x="147815" y="56400"/>
                </a:lnTo>
                <a:lnTo>
                  <a:pt x="147815" y="67068"/>
                </a:lnTo>
                <a:lnTo>
                  <a:pt x="150863" y="68592"/>
                </a:lnTo>
                <a:lnTo>
                  <a:pt x="152387" y="70116"/>
                </a:lnTo>
                <a:lnTo>
                  <a:pt x="155435" y="71640"/>
                </a:lnTo>
                <a:lnTo>
                  <a:pt x="160007" y="71640"/>
                </a:lnTo>
                <a:lnTo>
                  <a:pt x="163055" y="70116"/>
                </a:lnTo>
                <a:lnTo>
                  <a:pt x="166103" y="67068"/>
                </a:lnTo>
                <a:lnTo>
                  <a:pt x="167627" y="64020"/>
                </a:lnTo>
                <a:lnTo>
                  <a:pt x="167627" y="59448"/>
                </a:lnTo>
                <a:close/>
              </a:path>
              <a:path w="330835" h="71755">
                <a:moveTo>
                  <a:pt x="208775" y="59448"/>
                </a:moveTo>
                <a:lnTo>
                  <a:pt x="207251" y="56400"/>
                </a:lnTo>
                <a:lnTo>
                  <a:pt x="204203" y="53352"/>
                </a:lnTo>
                <a:lnTo>
                  <a:pt x="201155" y="51828"/>
                </a:lnTo>
                <a:lnTo>
                  <a:pt x="196583" y="51828"/>
                </a:lnTo>
                <a:lnTo>
                  <a:pt x="193535" y="53352"/>
                </a:lnTo>
                <a:lnTo>
                  <a:pt x="192011" y="54876"/>
                </a:lnTo>
                <a:lnTo>
                  <a:pt x="188963" y="56400"/>
                </a:lnTo>
                <a:lnTo>
                  <a:pt x="188963" y="67068"/>
                </a:lnTo>
                <a:lnTo>
                  <a:pt x="192011" y="68592"/>
                </a:lnTo>
                <a:lnTo>
                  <a:pt x="193535" y="70116"/>
                </a:lnTo>
                <a:lnTo>
                  <a:pt x="196583" y="71640"/>
                </a:lnTo>
                <a:lnTo>
                  <a:pt x="201155" y="71640"/>
                </a:lnTo>
                <a:lnTo>
                  <a:pt x="204203" y="70116"/>
                </a:lnTo>
                <a:lnTo>
                  <a:pt x="207251" y="67068"/>
                </a:lnTo>
                <a:lnTo>
                  <a:pt x="208775" y="64020"/>
                </a:lnTo>
                <a:lnTo>
                  <a:pt x="208775" y="59448"/>
                </a:lnTo>
                <a:close/>
              </a:path>
              <a:path w="330835" h="71755">
                <a:moveTo>
                  <a:pt x="248412" y="59448"/>
                </a:moveTo>
                <a:lnTo>
                  <a:pt x="246888" y="56400"/>
                </a:lnTo>
                <a:lnTo>
                  <a:pt x="243840" y="53352"/>
                </a:lnTo>
                <a:lnTo>
                  <a:pt x="240792" y="51828"/>
                </a:lnTo>
                <a:lnTo>
                  <a:pt x="236220" y="51828"/>
                </a:lnTo>
                <a:lnTo>
                  <a:pt x="233172" y="53352"/>
                </a:lnTo>
                <a:lnTo>
                  <a:pt x="231648" y="54876"/>
                </a:lnTo>
                <a:lnTo>
                  <a:pt x="228600" y="56400"/>
                </a:lnTo>
                <a:lnTo>
                  <a:pt x="228600" y="67068"/>
                </a:lnTo>
                <a:lnTo>
                  <a:pt x="231648" y="68592"/>
                </a:lnTo>
                <a:lnTo>
                  <a:pt x="233172" y="70116"/>
                </a:lnTo>
                <a:lnTo>
                  <a:pt x="236220" y="71640"/>
                </a:lnTo>
                <a:lnTo>
                  <a:pt x="240792" y="71640"/>
                </a:lnTo>
                <a:lnTo>
                  <a:pt x="243840" y="70116"/>
                </a:lnTo>
                <a:lnTo>
                  <a:pt x="246888" y="67068"/>
                </a:lnTo>
                <a:lnTo>
                  <a:pt x="248412" y="64020"/>
                </a:lnTo>
                <a:lnTo>
                  <a:pt x="248412" y="59448"/>
                </a:lnTo>
                <a:close/>
              </a:path>
              <a:path w="330835" h="71755">
                <a:moveTo>
                  <a:pt x="289560" y="59448"/>
                </a:moveTo>
                <a:lnTo>
                  <a:pt x="288036" y="56400"/>
                </a:lnTo>
                <a:lnTo>
                  <a:pt x="284988" y="53352"/>
                </a:lnTo>
                <a:lnTo>
                  <a:pt x="281940" y="51828"/>
                </a:lnTo>
                <a:lnTo>
                  <a:pt x="277368" y="51828"/>
                </a:lnTo>
                <a:lnTo>
                  <a:pt x="274320" y="53352"/>
                </a:lnTo>
                <a:lnTo>
                  <a:pt x="272796" y="54876"/>
                </a:lnTo>
                <a:lnTo>
                  <a:pt x="269748" y="56400"/>
                </a:lnTo>
                <a:lnTo>
                  <a:pt x="269748" y="67068"/>
                </a:lnTo>
                <a:lnTo>
                  <a:pt x="272796" y="68592"/>
                </a:lnTo>
                <a:lnTo>
                  <a:pt x="274320" y="70116"/>
                </a:lnTo>
                <a:lnTo>
                  <a:pt x="277368" y="71640"/>
                </a:lnTo>
                <a:lnTo>
                  <a:pt x="281940" y="71640"/>
                </a:lnTo>
                <a:lnTo>
                  <a:pt x="284988" y="70116"/>
                </a:lnTo>
                <a:lnTo>
                  <a:pt x="288036" y="67068"/>
                </a:lnTo>
                <a:lnTo>
                  <a:pt x="289560" y="64020"/>
                </a:lnTo>
                <a:lnTo>
                  <a:pt x="289560" y="59448"/>
                </a:lnTo>
                <a:close/>
              </a:path>
              <a:path w="330835" h="71755">
                <a:moveTo>
                  <a:pt x="330708" y="59448"/>
                </a:moveTo>
                <a:lnTo>
                  <a:pt x="329184" y="56400"/>
                </a:lnTo>
                <a:lnTo>
                  <a:pt x="326136" y="53352"/>
                </a:lnTo>
                <a:lnTo>
                  <a:pt x="323088" y="51828"/>
                </a:lnTo>
                <a:lnTo>
                  <a:pt x="318516" y="51828"/>
                </a:lnTo>
                <a:lnTo>
                  <a:pt x="315468" y="53352"/>
                </a:lnTo>
                <a:lnTo>
                  <a:pt x="313944" y="54876"/>
                </a:lnTo>
                <a:lnTo>
                  <a:pt x="310896" y="56400"/>
                </a:lnTo>
                <a:lnTo>
                  <a:pt x="310896" y="67068"/>
                </a:lnTo>
                <a:lnTo>
                  <a:pt x="313944" y="68592"/>
                </a:lnTo>
                <a:lnTo>
                  <a:pt x="315468" y="70116"/>
                </a:lnTo>
                <a:lnTo>
                  <a:pt x="318516" y="71640"/>
                </a:lnTo>
                <a:lnTo>
                  <a:pt x="323088" y="71640"/>
                </a:lnTo>
                <a:lnTo>
                  <a:pt x="326136" y="70116"/>
                </a:lnTo>
                <a:lnTo>
                  <a:pt x="329184" y="67068"/>
                </a:lnTo>
                <a:lnTo>
                  <a:pt x="330708" y="64020"/>
                </a:lnTo>
                <a:lnTo>
                  <a:pt x="330708" y="594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660054" y="2604238"/>
            <a:ext cx="95250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spc="-50" dirty="0">
                <a:latin typeface="Times New Roman"/>
                <a:cs typeface="Times New Roman"/>
              </a:rPr>
              <a:t>+</a:t>
            </a:r>
            <a:endParaRPr sz="950">
              <a:latin typeface="Times New Roman"/>
              <a:cs typeface="Times New Roman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588008" y="3195827"/>
            <a:ext cx="521334" cy="96520"/>
            <a:chOff x="1588008" y="3195827"/>
            <a:chExt cx="521334" cy="96520"/>
          </a:xfrm>
        </p:grpSpPr>
        <p:sp>
          <p:nvSpPr>
            <p:cNvPr id="30" name="object 30"/>
            <p:cNvSpPr/>
            <p:nvPr/>
          </p:nvSpPr>
          <p:spPr>
            <a:xfrm>
              <a:off x="1589531" y="3197351"/>
              <a:ext cx="518159" cy="93345"/>
            </a:xfrm>
            <a:custGeom>
              <a:avLst/>
              <a:gdLst/>
              <a:ahLst/>
              <a:cxnLst/>
              <a:rect l="l" t="t" r="r" b="b"/>
              <a:pathLst>
                <a:path w="518160" h="93345">
                  <a:moveTo>
                    <a:pt x="388619" y="92964"/>
                  </a:moveTo>
                  <a:lnTo>
                    <a:pt x="388619" y="70104"/>
                  </a:lnTo>
                  <a:lnTo>
                    <a:pt x="0" y="70104"/>
                  </a:lnTo>
                  <a:lnTo>
                    <a:pt x="0" y="22859"/>
                  </a:lnTo>
                  <a:lnTo>
                    <a:pt x="388619" y="22859"/>
                  </a:lnTo>
                  <a:lnTo>
                    <a:pt x="388619" y="0"/>
                  </a:lnTo>
                  <a:lnTo>
                    <a:pt x="518159" y="45719"/>
                  </a:lnTo>
                  <a:lnTo>
                    <a:pt x="388619" y="92964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88008" y="3195827"/>
              <a:ext cx="521334" cy="96520"/>
            </a:xfrm>
            <a:custGeom>
              <a:avLst/>
              <a:gdLst/>
              <a:ahLst/>
              <a:cxnLst/>
              <a:rect l="l" t="t" r="r" b="b"/>
              <a:pathLst>
                <a:path w="521335" h="96520">
                  <a:moveTo>
                    <a:pt x="3048" y="25908"/>
                  </a:moveTo>
                  <a:lnTo>
                    <a:pt x="1524" y="25908"/>
                  </a:lnTo>
                  <a:lnTo>
                    <a:pt x="1524" y="22860"/>
                  </a:lnTo>
                  <a:lnTo>
                    <a:pt x="388620" y="22860"/>
                  </a:lnTo>
                  <a:lnTo>
                    <a:pt x="388620" y="0"/>
                  </a:lnTo>
                  <a:lnTo>
                    <a:pt x="390144" y="0"/>
                  </a:lnTo>
                  <a:lnTo>
                    <a:pt x="403098" y="4572"/>
                  </a:lnTo>
                  <a:lnTo>
                    <a:pt x="391668" y="4572"/>
                  </a:lnTo>
                  <a:lnTo>
                    <a:pt x="391668" y="24384"/>
                  </a:lnTo>
                  <a:lnTo>
                    <a:pt x="3048" y="24384"/>
                  </a:lnTo>
                  <a:lnTo>
                    <a:pt x="3048" y="25908"/>
                  </a:lnTo>
                  <a:close/>
                </a:path>
                <a:path w="521335" h="96520">
                  <a:moveTo>
                    <a:pt x="402680" y="91440"/>
                  </a:moveTo>
                  <a:lnTo>
                    <a:pt x="391668" y="91440"/>
                  </a:lnTo>
                  <a:lnTo>
                    <a:pt x="513587" y="47244"/>
                  </a:lnTo>
                  <a:lnTo>
                    <a:pt x="391668" y="4572"/>
                  </a:lnTo>
                  <a:lnTo>
                    <a:pt x="403098" y="4572"/>
                  </a:lnTo>
                  <a:lnTo>
                    <a:pt x="519684" y="45720"/>
                  </a:lnTo>
                  <a:lnTo>
                    <a:pt x="521208" y="47244"/>
                  </a:lnTo>
                  <a:lnTo>
                    <a:pt x="521208" y="48768"/>
                  </a:lnTo>
                  <a:lnTo>
                    <a:pt x="519684" y="48768"/>
                  </a:lnTo>
                  <a:lnTo>
                    <a:pt x="402680" y="91440"/>
                  </a:lnTo>
                  <a:close/>
                </a:path>
                <a:path w="521335" h="96520">
                  <a:moveTo>
                    <a:pt x="390144" y="96012"/>
                  </a:moveTo>
                  <a:lnTo>
                    <a:pt x="388620" y="96012"/>
                  </a:lnTo>
                  <a:lnTo>
                    <a:pt x="388620" y="73152"/>
                  </a:lnTo>
                  <a:lnTo>
                    <a:pt x="0" y="73152"/>
                  </a:lnTo>
                  <a:lnTo>
                    <a:pt x="0" y="22860"/>
                  </a:lnTo>
                  <a:lnTo>
                    <a:pt x="1524" y="22860"/>
                  </a:lnTo>
                  <a:lnTo>
                    <a:pt x="1524" y="25908"/>
                  </a:lnTo>
                  <a:lnTo>
                    <a:pt x="3048" y="25908"/>
                  </a:lnTo>
                  <a:lnTo>
                    <a:pt x="3048" y="68580"/>
                  </a:lnTo>
                  <a:lnTo>
                    <a:pt x="391668" y="68580"/>
                  </a:lnTo>
                  <a:lnTo>
                    <a:pt x="391668" y="91440"/>
                  </a:lnTo>
                  <a:lnTo>
                    <a:pt x="402680" y="91440"/>
                  </a:lnTo>
                  <a:lnTo>
                    <a:pt x="390144" y="96012"/>
                  </a:lnTo>
                  <a:close/>
                </a:path>
                <a:path w="521335" h="96520">
                  <a:moveTo>
                    <a:pt x="391668" y="25908"/>
                  </a:moveTo>
                  <a:lnTo>
                    <a:pt x="3048" y="25908"/>
                  </a:lnTo>
                  <a:lnTo>
                    <a:pt x="3048" y="24384"/>
                  </a:lnTo>
                  <a:lnTo>
                    <a:pt x="391668" y="24384"/>
                  </a:lnTo>
                  <a:lnTo>
                    <a:pt x="391668" y="2590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2080260" y="1953767"/>
            <a:ext cx="1221105" cy="337185"/>
            <a:chOff x="2080260" y="1953767"/>
            <a:chExt cx="1221105" cy="337185"/>
          </a:xfrm>
        </p:grpSpPr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1384" y="2104644"/>
              <a:ext cx="41148" cy="6095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514600" y="2124455"/>
              <a:ext cx="238125" cy="21590"/>
            </a:xfrm>
            <a:custGeom>
              <a:avLst/>
              <a:gdLst/>
              <a:ahLst/>
              <a:cxnLst/>
              <a:rect l="l" t="t" r="r" b="b"/>
              <a:pathLst>
                <a:path w="238125" h="21589">
                  <a:moveTo>
                    <a:pt x="17830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78308" y="21336"/>
                  </a:lnTo>
                  <a:lnTo>
                    <a:pt x="178308" y="0"/>
                  </a:lnTo>
                  <a:close/>
                </a:path>
                <a:path w="238125" h="21589">
                  <a:moveTo>
                    <a:pt x="237731" y="10680"/>
                  </a:moveTo>
                  <a:lnTo>
                    <a:pt x="217932" y="1524"/>
                  </a:lnTo>
                  <a:lnTo>
                    <a:pt x="187439" y="1524"/>
                  </a:lnTo>
                  <a:lnTo>
                    <a:pt x="187439" y="21336"/>
                  </a:lnTo>
                  <a:lnTo>
                    <a:pt x="217932" y="21336"/>
                  </a:lnTo>
                  <a:lnTo>
                    <a:pt x="237731" y="106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0024" y="2104644"/>
              <a:ext cx="41147" cy="6095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080260" y="2124455"/>
              <a:ext cx="1221105" cy="21590"/>
            </a:xfrm>
            <a:custGeom>
              <a:avLst/>
              <a:gdLst/>
              <a:ahLst/>
              <a:cxnLst/>
              <a:rect l="l" t="t" r="r" b="b"/>
              <a:pathLst>
                <a:path w="1221104" h="21589">
                  <a:moveTo>
                    <a:pt x="160020" y="0"/>
                  </a:moveTo>
                  <a:lnTo>
                    <a:pt x="0" y="0"/>
                  </a:lnTo>
                  <a:lnTo>
                    <a:pt x="0" y="21348"/>
                  </a:lnTo>
                  <a:lnTo>
                    <a:pt x="160020" y="21348"/>
                  </a:lnTo>
                  <a:lnTo>
                    <a:pt x="160020" y="0"/>
                  </a:lnTo>
                  <a:close/>
                </a:path>
                <a:path w="1221104" h="21589">
                  <a:moveTo>
                    <a:pt x="672071" y="0"/>
                  </a:moveTo>
                  <a:lnTo>
                    <a:pt x="434340" y="0"/>
                  </a:lnTo>
                  <a:lnTo>
                    <a:pt x="434340" y="21348"/>
                  </a:lnTo>
                  <a:lnTo>
                    <a:pt x="672071" y="21348"/>
                  </a:lnTo>
                  <a:lnTo>
                    <a:pt x="672071" y="0"/>
                  </a:lnTo>
                  <a:close/>
                </a:path>
                <a:path w="1221104" h="21589">
                  <a:moveTo>
                    <a:pt x="1161288" y="0"/>
                  </a:moveTo>
                  <a:lnTo>
                    <a:pt x="946404" y="0"/>
                  </a:lnTo>
                  <a:lnTo>
                    <a:pt x="946404" y="21348"/>
                  </a:lnTo>
                  <a:lnTo>
                    <a:pt x="1161288" y="21348"/>
                  </a:lnTo>
                  <a:lnTo>
                    <a:pt x="1161288" y="0"/>
                  </a:lnTo>
                  <a:close/>
                </a:path>
                <a:path w="1221104" h="21589">
                  <a:moveTo>
                    <a:pt x="1220711" y="10680"/>
                  </a:moveTo>
                  <a:lnTo>
                    <a:pt x="1199388" y="1524"/>
                  </a:lnTo>
                  <a:lnTo>
                    <a:pt x="1170419" y="1524"/>
                  </a:lnTo>
                  <a:lnTo>
                    <a:pt x="1170419" y="21336"/>
                  </a:lnTo>
                  <a:lnTo>
                    <a:pt x="1199388" y="21336"/>
                  </a:lnTo>
                  <a:lnTo>
                    <a:pt x="1220711" y="106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238755" y="1955291"/>
              <a:ext cx="277495" cy="334010"/>
            </a:xfrm>
            <a:custGeom>
              <a:avLst/>
              <a:gdLst/>
              <a:ahLst/>
              <a:cxnLst/>
              <a:rect l="l" t="t" r="r" b="b"/>
              <a:pathLst>
                <a:path w="277494" h="334010">
                  <a:moveTo>
                    <a:pt x="277368" y="333756"/>
                  </a:moveTo>
                  <a:lnTo>
                    <a:pt x="0" y="333756"/>
                  </a:lnTo>
                  <a:lnTo>
                    <a:pt x="0" y="0"/>
                  </a:lnTo>
                  <a:lnTo>
                    <a:pt x="277368" y="0"/>
                  </a:lnTo>
                  <a:lnTo>
                    <a:pt x="277368" y="333756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237231" y="1953767"/>
              <a:ext cx="279400" cy="337185"/>
            </a:xfrm>
            <a:custGeom>
              <a:avLst/>
              <a:gdLst/>
              <a:ahLst/>
              <a:cxnLst/>
              <a:rect l="l" t="t" r="r" b="b"/>
              <a:pathLst>
                <a:path w="279400" h="337185">
                  <a:moveTo>
                    <a:pt x="277367" y="336804"/>
                  </a:moveTo>
                  <a:lnTo>
                    <a:pt x="1524" y="336804"/>
                  </a:lnTo>
                  <a:lnTo>
                    <a:pt x="0" y="335280"/>
                  </a:lnTo>
                  <a:lnTo>
                    <a:pt x="0" y="1524"/>
                  </a:lnTo>
                  <a:lnTo>
                    <a:pt x="1524" y="0"/>
                  </a:lnTo>
                  <a:lnTo>
                    <a:pt x="277367" y="0"/>
                  </a:lnTo>
                  <a:lnTo>
                    <a:pt x="278892" y="1524"/>
                  </a:lnTo>
                  <a:lnTo>
                    <a:pt x="278892" y="4572"/>
                  </a:lnTo>
                  <a:lnTo>
                    <a:pt x="3048" y="4572"/>
                  </a:lnTo>
                  <a:lnTo>
                    <a:pt x="3048" y="332232"/>
                  </a:lnTo>
                  <a:lnTo>
                    <a:pt x="1524" y="332232"/>
                  </a:lnTo>
                  <a:lnTo>
                    <a:pt x="1524" y="333756"/>
                  </a:lnTo>
                  <a:lnTo>
                    <a:pt x="278892" y="333756"/>
                  </a:lnTo>
                  <a:lnTo>
                    <a:pt x="278892" y="335280"/>
                  </a:lnTo>
                  <a:lnTo>
                    <a:pt x="277367" y="336804"/>
                  </a:lnTo>
                  <a:close/>
                </a:path>
                <a:path w="279400" h="337185">
                  <a:moveTo>
                    <a:pt x="278892" y="333756"/>
                  </a:moveTo>
                  <a:lnTo>
                    <a:pt x="3048" y="333756"/>
                  </a:lnTo>
                  <a:lnTo>
                    <a:pt x="3048" y="332232"/>
                  </a:lnTo>
                  <a:lnTo>
                    <a:pt x="275843" y="332232"/>
                  </a:lnTo>
                  <a:lnTo>
                    <a:pt x="275843" y="4572"/>
                  </a:lnTo>
                  <a:lnTo>
                    <a:pt x="278892" y="4572"/>
                  </a:lnTo>
                  <a:lnTo>
                    <a:pt x="278892" y="333756"/>
                  </a:lnTo>
                  <a:close/>
                </a:path>
                <a:path w="279400" h="337185">
                  <a:moveTo>
                    <a:pt x="3048" y="333756"/>
                  </a:moveTo>
                  <a:lnTo>
                    <a:pt x="1524" y="333756"/>
                  </a:lnTo>
                  <a:lnTo>
                    <a:pt x="1524" y="332232"/>
                  </a:lnTo>
                  <a:lnTo>
                    <a:pt x="3048" y="332232"/>
                  </a:lnTo>
                  <a:lnTo>
                    <a:pt x="3048" y="3337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976883" y="1953767"/>
            <a:ext cx="861060" cy="335280"/>
            <a:chOff x="976883" y="1953767"/>
            <a:chExt cx="861060" cy="335280"/>
          </a:xfrm>
        </p:grpSpPr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6983" y="2106167"/>
              <a:ext cx="41148" cy="5943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717548" y="2124455"/>
              <a:ext cx="120650" cy="21590"/>
            </a:xfrm>
            <a:custGeom>
              <a:avLst/>
              <a:gdLst/>
              <a:ahLst/>
              <a:cxnLst/>
              <a:rect l="l" t="t" r="r" b="b"/>
              <a:pathLst>
                <a:path w="120650" h="21589">
                  <a:moveTo>
                    <a:pt x="60960" y="0"/>
                  </a:moveTo>
                  <a:lnTo>
                    <a:pt x="0" y="0"/>
                  </a:lnTo>
                  <a:lnTo>
                    <a:pt x="0" y="21348"/>
                  </a:lnTo>
                  <a:lnTo>
                    <a:pt x="60960" y="21348"/>
                  </a:lnTo>
                  <a:lnTo>
                    <a:pt x="60960" y="0"/>
                  </a:lnTo>
                  <a:close/>
                </a:path>
                <a:path w="120650" h="21589">
                  <a:moveTo>
                    <a:pt x="120396" y="10680"/>
                  </a:moveTo>
                  <a:lnTo>
                    <a:pt x="100584" y="1524"/>
                  </a:lnTo>
                  <a:lnTo>
                    <a:pt x="70091" y="1524"/>
                  </a:lnTo>
                  <a:lnTo>
                    <a:pt x="70091" y="21336"/>
                  </a:lnTo>
                  <a:lnTo>
                    <a:pt x="100584" y="21336"/>
                  </a:lnTo>
                  <a:lnTo>
                    <a:pt x="120396" y="106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0744" y="2106167"/>
              <a:ext cx="60959" cy="5943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54239" y="2124455"/>
              <a:ext cx="196850" cy="21590"/>
            </a:xfrm>
            <a:custGeom>
              <a:avLst/>
              <a:gdLst/>
              <a:ahLst/>
              <a:cxnLst/>
              <a:rect l="l" t="t" r="r" b="b"/>
              <a:pathLst>
                <a:path w="196850" h="21589">
                  <a:moveTo>
                    <a:pt x="135636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35636" y="21336"/>
                  </a:lnTo>
                  <a:lnTo>
                    <a:pt x="135636" y="0"/>
                  </a:lnTo>
                  <a:close/>
                </a:path>
                <a:path w="196850" h="21589">
                  <a:moveTo>
                    <a:pt x="196608" y="10680"/>
                  </a:moveTo>
                  <a:lnTo>
                    <a:pt x="175272" y="1524"/>
                  </a:lnTo>
                  <a:lnTo>
                    <a:pt x="146304" y="1524"/>
                  </a:lnTo>
                  <a:lnTo>
                    <a:pt x="146304" y="21336"/>
                  </a:lnTo>
                  <a:lnTo>
                    <a:pt x="175272" y="21336"/>
                  </a:lnTo>
                  <a:lnTo>
                    <a:pt x="196608" y="106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78407" y="1955291"/>
              <a:ext cx="276225" cy="332740"/>
            </a:xfrm>
            <a:custGeom>
              <a:avLst/>
              <a:gdLst/>
              <a:ahLst/>
              <a:cxnLst/>
              <a:rect l="l" t="t" r="r" b="b"/>
              <a:pathLst>
                <a:path w="276225" h="332739">
                  <a:moveTo>
                    <a:pt x="275843" y="332232"/>
                  </a:moveTo>
                  <a:lnTo>
                    <a:pt x="0" y="332232"/>
                  </a:lnTo>
                  <a:lnTo>
                    <a:pt x="0" y="0"/>
                  </a:lnTo>
                  <a:lnTo>
                    <a:pt x="275843" y="0"/>
                  </a:lnTo>
                  <a:lnTo>
                    <a:pt x="275843" y="332232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76883" y="1953767"/>
              <a:ext cx="279400" cy="335280"/>
            </a:xfrm>
            <a:custGeom>
              <a:avLst/>
              <a:gdLst/>
              <a:ahLst/>
              <a:cxnLst/>
              <a:rect l="l" t="t" r="r" b="b"/>
              <a:pathLst>
                <a:path w="279400" h="335280">
                  <a:moveTo>
                    <a:pt x="278892" y="335280"/>
                  </a:moveTo>
                  <a:lnTo>
                    <a:pt x="0" y="335280"/>
                  </a:lnTo>
                  <a:lnTo>
                    <a:pt x="0" y="0"/>
                  </a:lnTo>
                  <a:lnTo>
                    <a:pt x="277367" y="0"/>
                  </a:lnTo>
                  <a:lnTo>
                    <a:pt x="278892" y="1524"/>
                  </a:lnTo>
                  <a:lnTo>
                    <a:pt x="278892" y="4572"/>
                  </a:lnTo>
                  <a:lnTo>
                    <a:pt x="3048" y="4572"/>
                  </a:lnTo>
                  <a:lnTo>
                    <a:pt x="3048" y="332232"/>
                  </a:lnTo>
                  <a:lnTo>
                    <a:pt x="1524" y="332232"/>
                  </a:lnTo>
                  <a:lnTo>
                    <a:pt x="1524" y="333756"/>
                  </a:lnTo>
                  <a:lnTo>
                    <a:pt x="278892" y="333756"/>
                  </a:lnTo>
                  <a:lnTo>
                    <a:pt x="278892" y="335280"/>
                  </a:lnTo>
                  <a:close/>
                </a:path>
                <a:path w="279400" h="335280">
                  <a:moveTo>
                    <a:pt x="278892" y="333756"/>
                  </a:moveTo>
                  <a:lnTo>
                    <a:pt x="3048" y="333756"/>
                  </a:lnTo>
                  <a:lnTo>
                    <a:pt x="3048" y="332232"/>
                  </a:lnTo>
                  <a:lnTo>
                    <a:pt x="275843" y="332232"/>
                  </a:lnTo>
                  <a:lnTo>
                    <a:pt x="275843" y="4572"/>
                  </a:lnTo>
                  <a:lnTo>
                    <a:pt x="278892" y="4572"/>
                  </a:lnTo>
                  <a:lnTo>
                    <a:pt x="278892" y="333756"/>
                  </a:lnTo>
                  <a:close/>
                </a:path>
                <a:path w="279400" h="335280">
                  <a:moveTo>
                    <a:pt x="3048" y="333756"/>
                  </a:moveTo>
                  <a:lnTo>
                    <a:pt x="1524" y="333756"/>
                  </a:lnTo>
                  <a:lnTo>
                    <a:pt x="1524" y="332232"/>
                  </a:lnTo>
                  <a:lnTo>
                    <a:pt x="3048" y="332232"/>
                  </a:lnTo>
                  <a:lnTo>
                    <a:pt x="3048" y="3337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010412" y="1959586"/>
            <a:ext cx="211454" cy="318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indent="8890">
              <a:lnSpc>
                <a:spcPct val="101099"/>
              </a:lnSpc>
              <a:spcBef>
                <a:spcPts val="95"/>
              </a:spcBef>
            </a:pPr>
            <a:r>
              <a:rPr sz="950" b="1" spc="-25" dirty="0">
                <a:latin typeface="Times New Roman"/>
                <a:cs typeface="Times New Roman"/>
              </a:rPr>
              <a:t>F</a:t>
            </a:r>
            <a:r>
              <a:rPr sz="900" b="1" spc="-37" baseline="-13888" dirty="0">
                <a:latin typeface="Times New Roman"/>
                <a:cs typeface="Times New Roman"/>
              </a:rPr>
              <a:t>1</a:t>
            </a:r>
            <a:r>
              <a:rPr sz="900" b="1" spc="750" baseline="-13888" dirty="0">
                <a:latin typeface="Times New Roman"/>
                <a:cs typeface="Times New Roman"/>
              </a:rPr>
              <a:t> </a:t>
            </a:r>
            <a:r>
              <a:rPr sz="950" b="1" spc="-25" dirty="0">
                <a:latin typeface="Times New Roman"/>
                <a:cs typeface="Times New Roman"/>
              </a:rPr>
              <a:t>G</a:t>
            </a:r>
            <a:r>
              <a:rPr sz="900" b="1" spc="-37" baseline="-13888" dirty="0">
                <a:latin typeface="Times New Roman"/>
                <a:cs typeface="Times New Roman"/>
              </a:rPr>
              <a:t>1</a:t>
            </a:r>
            <a:endParaRPr sz="900" baseline="-13888">
              <a:latin typeface="Times New Roman"/>
              <a:cs typeface="Times New Roman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440180" y="1953767"/>
            <a:ext cx="279400" cy="332740"/>
            <a:chOff x="1440180" y="1953767"/>
            <a:chExt cx="279400" cy="332740"/>
          </a:xfrm>
        </p:grpSpPr>
        <p:sp>
          <p:nvSpPr>
            <p:cNvPr id="48" name="object 48"/>
            <p:cNvSpPr/>
            <p:nvPr/>
          </p:nvSpPr>
          <p:spPr>
            <a:xfrm>
              <a:off x="1441704" y="1955292"/>
              <a:ext cx="276225" cy="330835"/>
            </a:xfrm>
            <a:custGeom>
              <a:avLst/>
              <a:gdLst/>
              <a:ahLst/>
              <a:cxnLst/>
              <a:rect l="l" t="t" r="r" b="b"/>
              <a:pathLst>
                <a:path w="276225" h="330835">
                  <a:moveTo>
                    <a:pt x="275844" y="330708"/>
                  </a:moveTo>
                  <a:lnTo>
                    <a:pt x="0" y="330708"/>
                  </a:lnTo>
                  <a:lnTo>
                    <a:pt x="0" y="0"/>
                  </a:lnTo>
                  <a:lnTo>
                    <a:pt x="275844" y="0"/>
                  </a:lnTo>
                  <a:lnTo>
                    <a:pt x="275844" y="330708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440180" y="1953767"/>
              <a:ext cx="279400" cy="332740"/>
            </a:xfrm>
            <a:custGeom>
              <a:avLst/>
              <a:gdLst/>
              <a:ahLst/>
              <a:cxnLst/>
              <a:rect l="l" t="t" r="r" b="b"/>
              <a:pathLst>
                <a:path w="279400" h="332739">
                  <a:moveTo>
                    <a:pt x="278892" y="332232"/>
                  </a:moveTo>
                  <a:lnTo>
                    <a:pt x="0" y="332232"/>
                  </a:lnTo>
                  <a:lnTo>
                    <a:pt x="0" y="1524"/>
                  </a:lnTo>
                  <a:lnTo>
                    <a:pt x="1524" y="0"/>
                  </a:lnTo>
                  <a:lnTo>
                    <a:pt x="278892" y="0"/>
                  </a:lnTo>
                  <a:lnTo>
                    <a:pt x="278892" y="4571"/>
                  </a:lnTo>
                  <a:lnTo>
                    <a:pt x="3048" y="4571"/>
                  </a:lnTo>
                  <a:lnTo>
                    <a:pt x="3048" y="329184"/>
                  </a:lnTo>
                  <a:lnTo>
                    <a:pt x="1524" y="329184"/>
                  </a:lnTo>
                  <a:lnTo>
                    <a:pt x="1524" y="330708"/>
                  </a:lnTo>
                  <a:lnTo>
                    <a:pt x="278892" y="330708"/>
                  </a:lnTo>
                  <a:lnTo>
                    <a:pt x="278892" y="332232"/>
                  </a:lnTo>
                  <a:close/>
                </a:path>
                <a:path w="279400" h="332739">
                  <a:moveTo>
                    <a:pt x="278892" y="330708"/>
                  </a:moveTo>
                  <a:lnTo>
                    <a:pt x="3048" y="330708"/>
                  </a:lnTo>
                  <a:lnTo>
                    <a:pt x="3048" y="329184"/>
                  </a:lnTo>
                  <a:lnTo>
                    <a:pt x="275843" y="329184"/>
                  </a:lnTo>
                  <a:lnTo>
                    <a:pt x="275843" y="4571"/>
                  </a:lnTo>
                  <a:lnTo>
                    <a:pt x="278892" y="4571"/>
                  </a:lnTo>
                  <a:lnTo>
                    <a:pt x="278892" y="330708"/>
                  </a:lnTo>
                  <a:close/>
                </a:path>
                <a:path w="279400" h="332739">
                  <a:moveTo>
                    <a:pt x="3048" y="330708"/>
                  </a:moveTo>
                  <a:lnTo>
                    <a:pt x="1524" y="330708"/>
                  </a:lnTo>
                  <a:lnTo>
                    <a:pt x="1524" y="329184"/>
                  </a:lnTo>
                  <a:lnTo>
                    <a:pt x="3048" y="329184"/>
                  </a:lnTo>
                  <a:lnTo>
                    <a:pt x="3048" y="3307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1463040" y="1959586"/>
            <a:ext cx="211454" cy="318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99"/>
              </a:lnSpc>
              <a:spcBef>
                <a:spcPts val="95"/>
              </a:spcBef>
            </a:pPr>
            <a:r>
              <a:rPr sz="950" b="1" spc="-25" dirty="0">
                <a:latin typeface="Times New Roman"/>
                <a:cs typeface="Times New Roman"/>
              </a:rPr>
              <a:t>F</a:t>
            </a:r>
            <a:r>
              <a:rPr sz="900" b="1" spc="-37" baseline="-13888" dirty="0">
                <a:latin typeface="Times New Roman"/>
                <a:cs typeface="Times New Roman"/>
              </a:rPr>
              <a:t>2</a:t>
            </a:r>
            <a:r>
              <a:rPr sz="900" b="1" spc="750" baseline="-13888" dirty="0">
                <a:latin typeface="Times New Roman"/>
                <a:cs typeface="Times New Roman"/>
              </a:rPr>
              <a:t> </a:t>
            </a:r>
            <a:r>
              <a:rPr sz="950" b="1" spc="-25" dirty="0">
                <a:latin typeface="Times New Roman"/>
                <a:cs typeface="Times New Roman"/>
              </a:rPr>
              <a:t>G</a:t>
            </a:r>
            <a:r>
              <a:rPr sz="900" b="1" spc="-37" baseline="-13888" dirty="0">
                <a:latin typeface="Times New Roman"/>
                <a:cs typeface="Times New Roman"/>
              </a:rPr>
              <a:t>2</a:t>
            </a:r>
            <a:endParaRPr sz="900" baseline="-13888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218944" y="1996162"/>
            <a:ext cx="296545" cy="30289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38100" marR="30480">
              <a:lnSpc>
                <a:spcPts val="1030"/>
              </a:lnSpc>
              <a:spcBef>
                <a:spcPts val="234"/>
              </a:spcBef>
            </a:pPr>
            <a:r>
              <a:rPr sz="1425" b="1" baseline="8771" dirty="0">
                <a:latin typeface="Times New Roman"/>
                <a:cs typeface="Times New Roman"/>
              </a:rPr>
              <a:t>F</a:t>
            </a:r>
            <a:r>
              <a:rPr sz="600" b="1" dirty="0">
                <a:latin typeface="Times New Roman"/>
                <a:cs typeface="Times New Roman"/>
              </a:rPr>
              <a:t>N-</a:t>
            </a:r>
            <a:r>
              <a:rPr sz="600" b="1" spc="-50" dirty="0">
                <a:latin typeface="Times New Roman"/>
                <a:cs typeface="Times New Roman"/>
              </a:rPr>
              <a:t>1</a:t>
            </a:r>
            <a:r>
              <a:rPr sz="600" b="1" spc="500" dirty="0">
                <a:latin typeface="Times New Roman"/>
                <a:cs typeface="Times New Roman"/>
              </a:rPr>
              <a:t> </a:t>
            </a:r>
            <a:r>
              <a:rPr sz="1425" b="1" baseline="8771" dirty="0">
                <a:latin typeface="Times New Roman"/>
                <a:cs typeface="Times New Roman"/>
              </a:rPr>
              <a:t>G</a:t>
            </a:r>
            <a:r>
              <a:rPr sz="600" b="1" dirty="0">
                <a:latin typeface="Times New Roman"/>
                <a:cs typeface="Times New Roman"/>
              </a:rPr>
              <a:t>N-</a:t>
            </a:r>
            <a:r>
              <a:rPr sz="600" b="1" spc="-50" dirty="0">
                <a:latin typeface="Times New Roman"/>
                <a:cs typeface="Times New Roman"/>
              </a:rPr>
              <a:t>1</a:t>
            </a:r>
            <a:endParaRPr sz="600">
              <a:latin typeface="Times New Roman"/>
              <a:cs typeface="Times New Roman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2750819" y="1953514"/>
            <a:ext cx="279400" cy="336550"/>
            <a:chOff x="2750819" y="1953514"/>
            <a:chExt cx="279400" cy="336550"/>
          </a:xfrm>
        </p:grpSpPr>
        <p:sp>
          <p:nvSpPr>
            <p:cNvPr id="53" name="object 53"/>
            <p:cNvSpPr/>
            <p:nvPr/>
          </p:nvSpPr>
          <p:spPr>
            <a:xfrm>
              <a:off x="2750819" y="1955292"/>
              <a:ext cx="277495" cy="334010"/>
            </a:xfrm>
            <a:custGeom>
              <a:avLst/>
              <a:gdLst/>
              <a:ahLst/>
              <a:cxnLst/>
              <a:rect l="l" t="t" r="r" b="b"/>
              <a:pathLst>
                <a:path w="277494" h="334010">
                  <a:moveTo>
                    <a:pt x="277368" y="333756"/>
                  </a:moveTo>
                  <a:lnTo>
                    <a:pt x="0" y="333756"/>
                  </a:lnTo>
                  <a:lnTo>
                    <a:pt x="0" y="0"/>
                  </a:lnTo>
                  <a:lnTo>
                    <a:pt x="277368" y="0"/>
                  </a:lnTo>
                  <a:lnTo>
                    <a:pt x="277368" y="333756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750807" y="1953526"/>
              <a:ext cx="279400" cy="336550"/>
            </a:xfrm>
            <a:custGeom>
              <a:avLst/>
              <a:gdLst/>
              <a:ahLst/>
              <a:cxnLst/>
              <a:rect l="l" t="t" r="r" b="b"/>
              <a:pathLst>
                <a:path w="279400" h="336550">
                  <a:moveTo>
                    <a:pt x="278892" y="1270"/>
                  </a:moveTo>
                  <a:lnTo>
                    <a:pt x="277368" y="1270"/>
                  </a:lnTo>
                  <a:lnTo>
                    <a:pt x="277368" y="0"/>
                  </a:lnTo>
                  <a:lnTo>
                    <a:pt x="274320" y="0"/>
                  </a:lnTo>
                  <a:lnTo>
                    <a:pt x="274320" y="5080"/>
                  </a:lnTo>
                  <a:lnTo>
                    <a:pt x="274320" y="332740"/>
                  </a:lnTo>
                  <a:lnTo>
                    <a:pt x="3048" y="332740"/>
                  </a:lnTo>
                  <a:lnTo>
                    <a:pt x="3048" y="332486"/>
                  </a:lnTo>
                  <a:lnTo>
                    <a:pt x="3048" y="5080"/>
                  </a:lnTo>
                  <a:lnTo>
                    <a:pt x="274320" y="5080"/>
                  </a:lnTo>
                  <a:lnTo>
                    <a:pt x="27432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5080"/>
                  </a:lnTo>
                  <a:lnTo>
                    <a:pt x="0" y="332740"/>
                  </a:lnTo>
                  <a:lnTo>
                    <a:pt x="0" y="334010"/>
                  </a:lnTo>
                  <a:lnTo>
                    <a:pt x="0" y="335280"/>
                  </a:lnTo>
                  <a:lnTo>
                    <a:pt x="0" y="336550"/>
                  </a:lnTo>
                  <a:lnTo>
                    <a:pt x="277368" y="336550"/>
                  </a:lnTo>
                  <a:lnTo>
                    <a:pt x="277368" y="335280"/>
                  </a:lnTo>
                  <a:lnTo>
                    <a:pt x="278892" y="335280"/>
                  </a:lnTo>
                  <a:lnTo>
                    <a:pt x="278892" y="334010"/>
                  </a:lnTo>
                  <a:lnTo>
                    <a:pt x="278892" y="332740"/>
                  </a:lnTo>
                  <a:lnTo>
                    <a:pt x="278892" y="5080"/>
                  </a:lnTo>
                  <a:lnTo>
                    <a:pt x="278892" y="1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2773680" y="1955014"/>
            <a:ext cx="229235" cy="318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99"/>
              </a:lnSpc>
              <a:spcBef>
                <a:spcPts val="95"/>
              </a:spcBef>
            </a:pPr>
            <a:r>
              <a:rPr sz="950" b="1" spc="-25" dirty="0">
                <a:latin typeface="Times New Roman"/>
                <a:cs typeface="Times New Roman"/>
              </a:rPr>
              <a:t>F</a:t>
            </a:r>
            <a:r>
              <a:rPr sz="900" b="1" spc="-37" baseline="-13888" dirty="0">
                <a:latin typeface="Times New Roman"/>
                <a:cs typeface="Times New Roman"/>
              </a:rPr>
              <a:t>N</a:t>
            </a:r>
            <a:r>
              <a:rPr sz="900" b="1" spc="750" baseline="-13888" dirty="0">
                <a:latin typeface="Times New Roman"/>
                <a:cs typeface="Times New Roman"/>
              </a:rPr>
              <a:t> </a:t>
            </a:r>
            <a:r>
              <a:rPr sz="950" b="1" spc="-25" dirty="0">
                <a:latin typeface="Times New Roman"/>
                <a:cs typeface="Times New Roman"/>
              </a:rPr>
              <a:t>G</a:t>
            </a:r>
            <a:r>
              <a:rPr sz="900" b="1" spc="-37" baseline="-13888" dirty="0">
                <a:latin typeface="Times New Roman"/>
                <a:cs typeface="Times New Roman"/>
              </a:rPr>
              <a:t>N</a:t>
            </a:r>
            <a:endParaRPr sz="900" baseline="-13888">
              <a:latin typeface="Times New Roman"/>
              <a:cs typeface="Times New Roman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740663" y="2104644"/>
            <a:ext cx="1167765" cy="60960"/>
            <a:chOff x="740663" y="2104644"/>
            <a:chExt cx="1167765" cy="60960"/>
          </a:xfrm>
        </p:grpSpPr>
        <p:sp>
          <p:nvSpPr>
            <p:cNvPr id="57" name="object 57"/>
            <p:cNvSpPr/>
            <p:nvPr/>
          </p:nvSpPr>
          <p:spPr>
            <a:xfrm>
              <a:off x="1746503" y="2125979"/>
              <a:ext cx="161925" cy="20320"/>
            </a:xfrm>
            <a:custGeom>
              <a:avLst/>
              <a:gdLst/>
              <a:ahLst/>
              <a:cxnLst/>
              <a:rect l="l" t="t" r="r" b="b"/>
              <a:pathLst>
                <a:path w="161925" h="20319">
                  <a:moveTo>
                    <a:pt x="161543" y="19812"/>
                  </a:moveTo>
                  <a:lnTo>
                    <a:pt x="0" y="19812"/>
                  </a:lnTo>
                  <a:lnTo>
                    <a:pt x="0" y="0"/>
                  </a:lnTo>
                  <a:lnTo>
                    <a:pt x="161543" y="0"/>
                  </a:lnTo>
                  <a:lnTo>
                    <a:pt x="161543" y="1981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3543" y="2104644"/>
              <a:ext cx="41147" cy="6095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40664" y="2124455"/>
              <a:ext cx="243840" cy="21590"/>
            </a:xfrm>
            <a:custGeom>
              <a:avLst/>
              <a:gdLst/>
              <a:ahLst/>
              <a:cxnLst/>
              <a:rect l="l" t="t" r="r" b="b"/>
              <a:pathLst>
                <a:path w="243840" h="21589">
                  <a:moveTo>
                    <a:pt x="184404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4404" y="21336"/>
                  </a:lnTo>
                  <a:lnTo>
                    <a:pt x="184404" y="0"/>
                  </a:lnTo>
                  <a:close/>
                </a:path>
                <a:path w="243840" h="21589">
                  <a:moveTo>
                    <a:pt x="243840" y="10680"/>
                  </a:moveTo>
                  <a:lnTo>
                    <a:pt x="224015" y="1524"/>
                  </a:lnTo>
                  <a:lnTo>
                    <a:pt x="193548" y="1524"/>
                  </a:lnTo>
                  <a:lnTo>
                    <a:pt x="193548" y="21336"/>
                  </a:lnTo>
                  <a:lnTo>
                    <a:pt x="224015" y="21336"/>
                  </a:lnTo>
                  <a:lnTo>
                    <a:pt x="243840" y="106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1967483" y="2104644"/>
            <a:ext cx="283845" cy="60960"/>
            <a:chOff x="1967483" y="2104644"/>
            <a:chExt cx="283845" cy="60960"/>
          </a:xfrm>
        </p:grpSpPr>
        <p:sp>
          <p:nvSpPr>
            <p:cNvPr id="61" name="object 61"/>
            <p:cNvSpPr/>
            <p:nvPr/>
          </p:nvSpPr>
          <p:spPr>
            <a:xfrm>
              <a:off x="1967483" y="2125979"/>
              <a:ext cx="144780" cy="20320"/>
            </a:xfrm>
            <a:custGeom>
              <a:avLst/>
              <a:gdLst/>
              <a:ahLst/>
              <a:cxnLst/>
              <a:rect l="l" t="t" r="r" b="b"/>
              <a:pathLst>
                <a:path w="144780" h="20319">
                  <a:moveTo>
                    <a:pt x="144780" y="19812"/>
                  </a:moveTo>
                  <a:lnTo>
                    <a:pt x="0" y="19812"/>
                  </a:lnTo>
                  <a:lnTo>
                    <a:pt x="0" y="0"/>
                  </a:lnTo>
                  <a:lnTo>
                    <a:pt x="144780" y="0"/>
                  </a:lnTo>
                  <a:lnTo>
                    <a:pt x="144780" y="1981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97023" y="2104644"/>
              <a:ext cx="153923" cy="60959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3510788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213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293867" y="1330116"/>
            <a:ext cx="85598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b="1" dirty="0">
                <a:latin typeface="Calibri"/>
                <a:cs typeface="Calibri"/>
              </a:rPr>
              <a:t>Branch-type</a:t>
            </a:r>
            <a:r>
              <a:rPr sz="700" b="1" spc="-40" dirty="0">
                <a:latin typeface="Calibri"/>
                <a:cs typeface="Calibri"/>
              </a:rPr>
              <a:t> </a:t>
            </a:r>
            <a:r>
              <a:rPr sz="700" b="1" spc="-10" dirty="0">
                <a:latin typeface="Calibri"/>
                <a:cs typeface="Calibri"/>
              </a:rPr>
              <a:t>duplexers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65" name="object 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00727" y="2247900"/>
            <a:ext cx="2852927" cy="1400556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7241540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214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482344" y="6264829"/>
            <a:ext cx="710565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b="1" dirty="0">
                <a:latin typeface="Calibri"/>
                <a:cs typeface="Calibri"/>
              </a:rPr>
              <a:t>Balanced</a:t>
            </a:r>
            <a:r>
              <a:rPr sz="700" b="1" spc="-25" dirty="0">
                <a:latin typeface="Calibri"/>
                <a:cs typeface="Calibri"/>
              </a:rPr>
              <a:t> </a:t>
            </a:r>
            <a:r>
              <a:rPr sz="700" b="1" spc="-10" dirty="0">
                <a:latin typeface="Calibri"/>
                <a:cs typeface="Calibri"/>
              </a:rPr>
              <a:t>duplexer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68" name="object 6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3463" y="7008876"/>
            <a:ext cx="3206495" cy="1677923"/>
          </a:xfrm>
          <a:prstGeom prst="rect">
            <a:avLst/>
          </a:prstGeom>
        </p:spPr>
      </p:pic>
      <p:sp>
        <p:nvSpPr>
          <p:cNvPr id="69" name="object 69"/>
          <p:cNvSpPr txBox="1"/>
          <p:nvPr/>
        </p:nvSpPr>
        <p:spPr>
          <a:xfrm>
            <a:off x="4481576" y="6252772"/>
            <a:ext cx="2209165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b="1" dirty="0">
                <a:latin typeface="Calibri"/>
                <a:cs typeface="Calibri"/>
              </a:rPr>
              <a:t>Circulator</a:t>
            </a:r>
            <a:r>
              <a:rPr sz="1250" b="1" spc="5" dirty="0">
                <a:latin typeface="Calibri"/>
                <a:cs typeface="Calibri"/>
              </a:rPr>
              <a:t> </a:t>
            </a:r>
            <a:r>
              <a:rPr sz="1250" b="1" dirty="0">
                <a:latin typeface="Calibri"/>
                <a:cs typeface="Calibri"/>
              </a:rPr>
              <a:t>and</a:t>
            </a:r>
            <a:r>
              <a:rPr sz="1250" b="1" spc="30" dirty="0">
                <a:latin typeface="Calibri"/>
                <a:cs typeface="Calibri"/>
              </a:rPr>
              <a:t> </a:t>
            </a:r>
            <a:r>
              <a:rPr sz="1250" b="1" dirty="0">
                <a:latin typeface="Calibri"/>
                <a:cs typeface="Calibri"/>
              </a:rPr>
              <a:t>receiver</a:t>
            </a:r>
            <a:r>
              <a:rPr sz="1250" b="1" spc="-60" dirty="0">
                <a:latin typeface="Calibri"/>
                <a:cs typeface="Calibri"/>
              </a:rPr>
              <a:t> </a:t>
            </a:r>
            <a:r>
              <a:rPr sz="1250" b="1" spc="-10" dirty="0">
                <a:latin typeface="Calibri"/>
                <a:cs typeface="Calibri"/>
              </a:rPr>
              <a:t>protector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70" name="object 7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70476" y="7322819"/>
            <a:ext cx="2570987" cy="1120140"/>
          </a:xfrm>
          <a:prstGeom prst="rect">
            <a:avLst/>
          </a:prstGeom>
        </p:spPr>
      </p:pic>
      <p:sp>
        <p:nvSpPr>
          <p:cNvPr id="71" name="object 71"/>
          <p:cNvSpPr txBox="1"/>
          <p:nvPr/>
        </p:nvSpPr>
        <p:spPr>
          <a:xfrm>
            <a:off x="3510788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215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241540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216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5916" y="1302781"/>
            <a:ext cx="1805939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b="1" spc="-10" dirty="0">
                <a:latin typeface="Times New Roman"/>
                <a:cs typeface="Times New Roman"/>
              </a:rPr>
              <a:t>PHASED</a:t>
            </a:r>
            <a:r>
              <a:rPr sz="1100" b="1" spc="-35" dirty="0">
                <a:latin typeface="Times New Roman"/>
                <a:cs typeface="Times New Roman"/>
              </a:rPr>
              <a:t> </a:t>
            </a:r>
            <a:r>
              <a:rPr sz="1100" b="1" spc="-10" dirty="0">
                <a:latin typeface="Times New Roman"/>
                <a:cs typeface="Times New Roman"/>
              </a:rPr>
              <a:t>ARRAYANTENNA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39" y="1726357"/>
            <a:ext cx="163322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b="1" dirty="0">
                <a:latin typeface="Calibri"/>
                <a:cs typeface="Calibri"/>
              </a:rPr>
              <a:t>Radiation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-10" dirty="0">
                <a:latin typeface="Calibri"/>
                <a:cs typeface="Calibri"/>
              </a:rPr>
              <a:t>pattern</a:t>
            </a:r>
            <a:r>
              <a:rPr sz="700" b="1" spc="-15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for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Phased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spc="-25" dirty="0">
                <a:latin typeface="Calibri"/>
                <a:cs typeface="Calibri"/>
              </a:rPr>
              <a:t>array</a:t>
            </a:r>
            <a:r>
              <a:rPr sz="700" b="1" spc="-70" dirty="0">
                <a:latin typeface="Calibri"/>
                <a:cs typeface="Calibri"/>
              </a:rPr>
              <a:t> </a:t>
            </a:r>
            <a:r>
              <a:rPr sz="700" b="1" spc="-10" dirty="0">
                <a:latin typeface="Calibri"/>
                <a:cs typeface="Calibri"/>
              </a:rPr>
              <a:t>Antenna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580" y="2013204"/>
            <a:ext cx="1848612" cy="1143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0580" y="2196083"/>
            <a:ext cx="1808987" cy="2910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0016" y="2621280"/>
            <a:ext cx="2054351" cy="101803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510788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217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65547" y="1434083"/>
            <a:ext cx="1360931" cy="2667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45735" y="1918716"/>
            <a:ext cx="1493519" cy="29717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045711" y="2428921"/>
            <a:ext cx="1417320" cy="1352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b="1" dirty="0">
                <a:latin typeface="Calibri"/>
                <a:cs typeface="Calibri"/>
              </a:rPr>
              <a:t>beam</a:t>
            </a:r>
            <a:r>
              <a:rPr sz="700" b="1" spc="20" dirty="0">
                <a:latin typeface="Calibri"/>
                <a:cs typeface="Calibri"/>
              </a:rPr>
              <a:t> </a:t>
            </a:r>
            <a:r>
              <a:rPr sz="700" b="1" dirty="0">
                <a:latin typeface="Calibri"/>
                <a:cs typeface="Calibri"/>
              </a:rPr>
              <a:t>steering phased</a:t>
            </a:r>
            <a:r>
              <a:rPr sz="700" b="1" spc="10" dirty="0">
                <a:latin typeface="Calibri"/>
                <a:cs typeface="Calibri"/>
              </a:rPr>
              <a:t> </a:t>
            </a:r>
            <a:r>
              <a:rPr sz="700" b="1" spc="-10" dirty="0">
                <a:latin typeface="Calibri"/>
                <a:cs typeface="Calibri"/>
              </a:rPr>
              <a:t>arrayantennas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37176" y="2743200"/>
            <a:ext cx="1258824" cy="20726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20411" y="3194303"/>
            <a:ext cx="1502664" cy="59740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241540" y="3765411"/>
            <a:ext cx="119380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218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7360" y="6461482"/>
            <a:ext cx="1939289" cy="17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5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Applications</a:t>
            </a:r>
            <a:r>
              <a:rPr sz="95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5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sz="950" b="1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5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phased </a:t>
            </a:r>
            <a:r>
              <a:rPr sz="95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array</a:t>
            </a:r>
            <a:r>
              <a:rPr sz="950" b="1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5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antennas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0623" y="6883907"/>
            <a:ext cx="73152" cy="7315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35939" y="6842445"/>
            <a:ext cx="13411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Linear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array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with </a:t>
            </a:r>
            <a:r>
              <a:rPr sz="800" spc="-10" dirty="0">
                <a:latin typeface="Calibri"/>
                <a:cs typeface="Calibri"/>
              </a:rPr>
              <a:t>frequency</a:t>
            </a:r>
            <a:r>
              <a:rPr sz="800" spc="-6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scan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0623" y="7092695"/>
            <a:ext cx="73152" cy="7315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35939" y="7051233"/>
            <a:ext cx="12039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Linear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array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with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phase</a:t>
            </a:r>
            <a:r>
              <a:rPr sz="800" spc="-4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scan: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20623" y="7353300"/>
            <a:ext cx="73152" cy="7315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35939" y="7311837"/>
            <a:ext cx="12471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Calibri"/>
                <a:cs typeface="Calibri"/>
              </a:rPr>
              <a:t>Phase-frequency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planar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array: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0623" y="7639811"/>
            <a:ext cx="73152" cy="73152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535939" y="7598349"/>
            <a:ext cx="10541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Calibri"/>
                <a:cs typeface="Calibri"/>
              </a:rPr>
              <a:t>Phase-</a:t>
            </a:r>
            <a:r>
              <a:rPr sz="800" dirty="0">
                <a:latin typeface="Calibri"/>
                <a:cs typeface="Calibri"/>
              </a:rPr>
              <a:t>phase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planar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array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58844" y="6307521"/>
            <a:ext cx="316484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5" dirty="0">
                <a:latin typeface="Times New Roman"/>
                <a:cs typeface="Times New Roman"/>
              </a:rPr>
              <a:t>ADVANTAGESAND</a:t>
            </a:r>
            <a:r>
              <a:rPr sz="800" b="1" spc="65" dirty="0">
                <a:latin typeface="Times New Roman"/>
                <a:cs typeface="Times New Roman"/>
              </a:rPr>
              <a:t> </a:t>
            </a:r>
            <a:r>
              <a:rPr sz="800" b="1" spc="-35" dirty="0">
                <a:latin typeface="Times New Roman"/>
                <a:cs typeface="Times New Roman"/>
              </a:rPr>
              <a:t>LIMITATIONS</a:t>
            </a:r>
            <a:r>
              <a:rPr sz="800" b="1" spc="-10" dirty="0">
                <a:latin typeface="Times New Roman"/>
                <a:cs typeface="Times New Roman"/>
              </a:rPr>
              <a:t> OF</a:t>
            </a:r>
            <a:r>
              <a:rPr sz="800" b="1" spc="-30" dirty="0">
                <a:latin typeface="Times New Roman"/>
                <a:cs typeface="Times New Roman"/>
              </a:rPr>
              <a:t> </a:t>
            </a:r>
            <a:r>
              <a:rPr sz="800" b="1" spc="-10" dirty="0">
                <a:latin typeface="Times New Roman"/>
                <a:cs typeface="Times New Roman"/>
              </a:rPr>
              <a:t>PHASED</a:t>
            </a:r>
            <a:r>
              <a:rPr sz="800" b="1" spc="-70" dirty="0">
                <a:latin typeface="Times New Roman"/>
                <a:cs typeface="Times New Roman"/>
              </a:rPr>
              <a:t> </a:t>
            </a:r>
            <a:r>
              <a:rPr sz="800" b="1" spc="-10" dirty="0">
                <a:latin typeface="Times New Roman"/>
                <a:cs typeface="Times New Roman"/>
              </a:rPr>
              <a:t>ARRAYANTENNAS</a:t>
            </a:r>
            <a:r>
              <a:rPr sz="500" b="1" spc="-10" dirty="0">
                <a:latin typeface="Times New Roman"/>
                <a:cs typeface="Times New Roman"/>
              </a:rPr>
              <a:t>.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68495" y="680161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8287" y="28956"/>
                </a:moveTo>
                <a:lnTo>
                  <a:pt x="10667" y="28956"/>
                </a:lnTo>
                <a:lnTo>
                  <a:pt x="9143" y="27432"/>
                </a:lnTo>
                <a:lnTo>
                  <a:pt x="7619" y="27432"/>
                </a:lnTo>
                <a:lnTo>
                  <a:pt x="1523" y="21336"/>
                </a:lnTo>
                <a:lnTo>
                  <a:pt x="1523" y="18288"/>
                </a:lnTo>
                <a:lnTo>
                  <a:pt x="0" y="16764"/>
                </a:lnTo>
                <a:lnTo>
                  <a:pt x="0" y="12192"/>
                </a:lnTo>
                <a:lnTo>
                  <a:pt x="1523" y="10668"/>
                </a:lnTo>
                <a:lnTo>
                  <a:pt x="1523" y="9144"/>
                </a:lnTo>
                <a:lnTo>
                  <a:pt x="3047" y="7620"/>
                </a:lnTo>
                <a:lnTo>
                  <a:pt x="3047" y="6096"/>
                </a:lnTo>
                <a:lnTo>
                  <a:pt x="7619" y="1524"/>
                </a:lnTo>
                <a:lnTo>
                  <a:pt x="9143" y="1524"/>
                </a:lnTo>
                <a:lnTo>
                  <a:pt x="10667" y="0"/>
                </a:lnTo>
                <a:lnTo>
                  <a:pt x="18287" y="0"/>
                </a:lnTo>
                <a:lnTo>
                  <a:pt x="21335" y="1524"/>
                </a:lnTo>
                <a:lnTo>
                  <a:pt x="22859" y="1524"/>
                </a:lnTo>
                <a:lnTo>
                  <a:pt x="25907" y="4572"/>
                </a:lnTo>
                <a:lnTo>
                  <a:pt x="25907" y="6096"/>
                </a:lnTo>
                <a:lnTo>
                  <a:pt x="28955" y="9144"/>
                </a:lnTo>
                <a:lnTo>
                  <a:pt x="28955" y="19812"/>
                </a:lnTo>
                <a:lnTo>
                  <a:pt x="25907" y="22860"/>
                </a:lnTo>
                <a:lnTo>
                  <a:pt x="25907" y="24384"/>
                </a:lnTo>
                <a:lnTo>
                  <a:pt x="22859" y="27432"/>
                </a:lnTo>
                <a:lnTo>
                  <a:pt x="19811" y="27432"/>
                </a:lnTo>
                <a:lnTo>
                  <a:pt x="18287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68495" y="716737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8287" y="28956"/>
                </a:moveTo>
                <a:lnTo>
                  <a:pt x="10667" y="28956"/>
                </a:lnTo>
                <a:lnTo>
                  <a:pt x="9143" y="27432"/>
                </a:lnTo>
                <a:lnTo>
                  <a:pt x="7619" y="27432"/>
                </a:lnTo>
                <a:lnTo>
                  <a:pt x="1523" y="21336"/>
                </a:lnTo>
                <a:lnTo>
                  <a:pt x="1523" y="18288"/>
                </a:lnTo>
                <a:lnTo>
                  <a:pt x="0" y="16764"/>
                </a:lnTo>
                <a:lnTo>
                  <a:pt x="0" y="12192"/>
                </a:lnTo>
                <a:lnTo>
                  <a:pt x="1523" y="10668"/>
                </a:lnTo>
                <a:lnTo>
                  <a:pt x="1523" y="9144"/>
                </a:lnTo>
                <a:lnTo>
                  <a:pt x="3047" y="7620"/>
                </a:lnTo>
                <a:lnTo>
                  <a:pt x="3047" y="6096"/>
                </a:lnTo>
                <a:lnTo>
                  <a:pt x="7619" y="1524"/>
                </a:lnTo>
                <a:lnTo>
                  <a:pt x="9143" y="1524"/>
                </a:lnTo>
                <a:lnTo>
                  <a:pt x="10667" y="0"/>
                </a:lnTo>
                <a:lnTo>
                  <a:pt x="18287" y="0"/>
                </a:lnTo>
                <a:lnTo>
                  <a:pt x="21335" y="1524"/>
                </a:lnTo>
                <a:lnTo>
                  <a:pt x="22859" y="1524"/>
                </a:lnTo>
                <a:lnTo>
                  <a:pt x="25907" y="4572"/>
                </a:lnTo>
                <a:lnTo>
                  <a:pt x="25907" y="6096"/>
                </a:lnTo>
                <a:lnTo>
                  <a:pt x="28955" y="9144"/>
                </a:lnTo>
                <a:lnTo>
                  <a:pt x="28955" y="19812"/>
                </a:lnTo>
                <a:lnTo>
                  <a:pt x="25907" y="22860"/>
                </a:lnTo>
                <a:lnTo>
                  <a:pt x="25907" y="24384"/>
                </a:lnTo>
                <a:lnTo>
                  <a:pt x="22859" y="27432"/>
                </a:lnTo>
                <a:lnTo>
                  <a:pt x="19811" y="27432"/>
                </a:lnTo>
                <a:lnTo>
                  <a:pt x="18287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68495" y="728929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18287" y="28956"/>
                </a:moveTo>
                <a:lnTo>
                  <a:pt x="10667" y="28956"/>
                </a:lnTo>
                <a:lnTo>
                  <a:pt x="9143" y="27432"/>
                </a:lnTo>
                <a:lnTo>
                  <a:pt x="7619" y="27432"/>
                </a:lnTo>
                <a:lnTo>
                  <a:pt x="1523" y="21336"/>
                </a:lnTo>
                <a:lnTo>
                  <a:pt x="1523" y="18288"/>
                </a:lnTo>
                <a:lnTo>
                  <a:pt x="0" y="16764"/>
                </a:lnTo>
                <a:lnTo>
                  <a:pt x="0" y="12192"/>
                </a:lnTo>
                <a:lnTo>
                  <a:pt x="1523" y="10668"/>
                </a:lnTo>
                <a:lnTo>
                  <a:pt x="1523" y="9144"/>
                </a:lnTo>
                <a:lnTo>
                  <a:pt x="3047" y="7620"/>
                </a:lnTo>
                <a:lnTo>
                  <a:pt x="3047" y="6096"/>
                </a:lnTo>
                <a:lnTo>
                  <a:pt x="7619" y="1524"/>
                </a:lnTo>
                <a:lnTo>
                  <a:pt x="9143" y="1524"/>
                </a:lnTo>
                <a:lnTo>
                  <a:pt x="10667" y="0"/>
                </a:lnTo>
                <a:lnTo>
                  <a:pt x="18287" y="0"/>
                </a:lnTo>
                <a:lnTo>
                  <a:pt x="21335" y="1524"/>
                </a:lnTo>
                <a:lnTo>
                  <a:pt x="22859" y="1524"/>
                </a:lnTo>
                <a:lnTo>
                  <a:pt x="25907" y="4572"/>
                </a:lnTo>
                <a:lnTo>
                  <a:pt x="25907" y="6096"/>
                </a:lnTo>
                <a:lnTo>
                  <a:pt x="28955" y="9144"/>
                </a:lnTo>
                <a:lnTo>
                  <a:pt x="28955" y="19812"/>
                </a:lnTo>
                <a:lnTo>
                  <a:pt x="25907" y="22860"/>
                </a:lnTo>
                <a:lnTo>
                  <a:pt x="25907" y="24384"/>
                </a:lnTo>
                <a:lnTo>
                  <a:pt x="22859" y="27432"/>
                </a:lnTo>
                <a:lnTo>
                  <a:pt x="19811" y="27432"/>
                </a:lnTo>
                <a:lnTo>
                  <a:pt x="18287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68495" y="777697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09">
                <a:moveTo>
                  <a:pt x="21336" y="1524"/>
                </a:moveTo>
                <a:lnTo>
                  <a:pt x="9144" y="1524"/>
                </a:lnTo>
                <a:lnTo>
                  <a:pt x="10668" y="0"/>
                </a:lnTo>
                <a:lnTo>
                  <a:pt x="18288" y="0"/>
                </a:lnTo>
                <a:lnTo>
                  <a:pt x="21336" y="1524"/>
                </a:lnTo>
                <a:close/>
              </a:path>
              <a:path w="29210" h="29209">
                <a:moveTo>
                  <a:pt x="22860" y="27432"/>
                </a:moveTo>
                <a:lnTo>
                  <a:pt x="7620" y="27432"/>
                </a:lnTo>
                <a:lnTo>
                  <a:pt x="1524" y="21336"/>
                </a:lnTo>
                <a:lnTo>
                  <a:pt x="1524" y="18288"/>
                </a:lnTo>
                <a:lnTo>
                  <a:pt x="0" y="16764"/>
                </a:lnTo>
                <a:lnTo>
                  <a:pt x="0" y="12192"/>
                </a:lnTo>
                <a:lnTo>
                  <a:pt x="1524" y="10668"/>
                </a:lnTo>
                <a:lnTo>
                  <a:pt x="1524" y="9144"/>
                </a:lnTo>
                <a:lnTo>
                  <a:pt x="3048" y="7620"/>
                </a:lnTo>
                <a:lnTo>
                  <a:pt x="3048" y="6096"/>
                </a:lnTo>
                <a:lnTo>
                  <a:pt x="7620" y="1524"/>
                </a:lnTo>
                <a:lnTo>
                  <a:pt x="22860" y="1524"/>
                </a:lnTo>
                <a:lnTo>
                  <a:pt x="27432" y="6096"/>
                </a:lnTo>
                <a:lnTo>
                  <a:pt x="28956" y="9144"/>
                </a:lnTo>
                <a:lnTo>
                  <a:pt x="28956" y="19812"/>
                </a:lnTo>
                <a:lnTo>
                  <a:pt x="25908" y="22860"/>
                </a:lnTo>
                <a:lnTo>
                  <a:pt x="25908" y="24384"/>
                </a:lnTo>
                <a:lnTo>
                  <a:pt x="22860" y="27432"/>
                </a:lnTo>
                <a:close/>
              </a:path>
              <a:path w="29210" h="29209">
                <a:moveTo>
                  <a:pt x="18288" y="28956"/>
                </a:moveTo>
                <a:lnTo>
                  <a:pt x="10668" y="28956"/>
                </a:lnTo>
                <a:lnTo>
                  <a:pt x="9144" y="27432"/>
                </a:lnTo>
                <a:lnTo>
                  <a:pt x="19812" y="27432"/>
                </a:lnTo>
                <a:lnTo>
                  <a:pt x="18288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946652" y="6554786"/>
            <a:ext cx="3331845" cy="190944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800" b="1" spc="-10" dirty="0">
                <a:latin typeface="Times New Roman"/>
                <a:cs typeface="Times New Roman"/>
              </a:rPr>
              <a:t>Limitations:</a:t>
            </a:r>
            <a:endParaRPr sz="800">
              <a:latin typeface="Times New Roman"/>
              <a:cs typeface="Times New Roman"/>
            </a:endParaRPr>
          </a:p>
          <a:p>
            <a:pPr marL="12700" marR="120014" indent="45720">
              <a:lnSpc>
                <a:spcPct val="100000"/>
              </a:lnSpc>
              <a:spcBef>
                <a:spcPts val="215"/>
              </a:spcBef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major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limitation</a:t>
            </a:r>
            <a:r>
              <a:rPr sz="800" dirty="0">
                <a:latin typeface="Calibri"/>
                <a:cs typeface="Calibri"/>
              </a:rPr>
              <a:t> that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has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limited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widespread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use of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10" dirty="0">
                <a:latin typeface="Calibri"/>
                <a:cs typeface="Calibri"/>
              </a:rPr>
              <a:t> conventional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phased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latin typeface="Calibri"/>
                <a:cs typeface="Calibri"/>
              </a:rPr>
              <a:t>array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 </a:t>
            </a:r>
            <a:r>
              <a:rPr sz="800" spc="-10" dirty="0">
                <a:latin typeface="Calibri"/>
                <a:cs typeface="Calibri"/>
              </a:rPr>
              <a:t>radar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its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high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cost, </a:t>
            </a:r>
            <a:r>
              <a:rPr sz="800" dirty="0">
                <a:latin typeface="Calibri"/>
                <a:cs typeface="Calibri"/>
              </a:rPr>
              <a:t>which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due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-10" dirty="0">
                <a:latin typeface="Calibri"/>
                <a:cs typeface="Calibri"/>
              </a:rPr>
              <a:t> large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part to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its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complexity.</a:t>
            </a:r>
            <a:endParaRPr sz="800">
              <a:latin typeface="Calibri"/>
              <a:cs typeface="Calibri"/>
            </a:endParaRPr>
          </a:p>
          <a:p>
            <a:pPr marL="12700" marR="5080" indent="48260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When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graceful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degradation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has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gone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too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far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10" dirty="0">
                <a:latin typeface="Calibri"/>
                <a:cs typeface="Calibri"/>
              </a:rPr>
              <a:t> separate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maintenance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needed.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When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planar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array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-10" dirty="0">
                <a:latin typeface="Calibri"/>
                <a:cs typeface="Calibri"/>
              </a:rPr>
              <a:t> electronically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scanned,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change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mutual</a:t>
            </a:r>
            <a:r>
              <a:rPr sz="800" spc="-10" dirty="0">
                <a:latin typeface="Calibri"/>
                <a:cs typeface="Calibri"/>
              </a:rPr>
              <a:t> coupling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that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accompanies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change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beam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position makes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10" dirty="0">
                <a:latin typeface="Calibri"/>
                <a:cs typeface="Calibri"/>
              </a:rPr>
              <a:t>maintenance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10" dirty="0">
                <a:latin typeface="Calibri"/>
                <a:cs typeface="Calibri"/>
              </a:rPr>
              <a:t> low</a:t>
            </a:r>
            <a:r>
              <a:rPr sz="800" spc="-20" dirty="0">
                <a:latin typeface="Calibri"/>
                <a:cs typeface="Calibri"/>
              </a:rPr>
              <a:t> side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lobes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latin typeface="Calibri"/>
                <a:cs typeface="Calibri"/>
              </a:rPr>
              <a:t>more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difficult.</a:t>
            </a:r>
            <a:endParaRPr sz="800">
              <a:latin typeface="Calibri"/>
              <a:cs typeface="Calibri"/>
            </a:endParaRPr>
          </a:p>
          <a:p>
            <a:pPr marL="12700" marR="52705" indent="48260">
              <a:lnSpc>
                <a:spcPct val="100000"/>
              </a:lnSpc>
            </a:pPr>
            <a:r>
              <a:rPr sz="800" spc="-10" dirty="0">
                <a:latin typeface="Calibri"/>
                <a:cs typeface="Calibri"/>
              </a:rPr>
              <a:t>Although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array </a:t>
            </a:r>
            <a:r>
              <a:rPr sz="800" dirty="0">
                <a:latin typeface="Calibri"/>
                <a:cs typeface="Calibri"/>
              </a:rPr>
              <a:t>has the </a:t>
            </a:r>
            <a:r>
              <a:rPr sz="800" spc="-10" dirty="0">
                <a:latin typeface="Calibri"/>
                <a:cs typeface="Calibri"/>
              </a:rPr>
              <a:t>potential for radiating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large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35" dirty="0">
                <a:latin typeface="Calibri"/>
                <a:cs typeface="Calibri"/>
              </a:rPr>
              <a:t>power,</a:t>
            </a:r>
            <a:r>
              <a:rPr sz="800" spc="-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it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seldom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that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an</a:t>
            </a:r>
            <a:endParaRPr sz="800">
              <a:latin typeface="Calibri"/>
              <a:cs typeface="Calibri"/>
            </a:endParaRPr>
          </a:p>
          <a:p>
            <a:pPr marL="12700" marR="104775">
              <a:lnSpc>
                <a:spcPct val="100000"/>
              </a:lnSpc>
            </a:pPr>
            <a:r>
              <a:rPr sz="800" spc="-10" dirty="0">
                <a:latin typeface="Calibri"/>
                <a:cs typeface="Calibri"/>
              </a:rPr>
              <a:t>array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required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radiate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more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power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than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can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radiated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by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other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antenna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types</a:t>
            </a:r>
            <a:endParaRPr sz="800">
              <a:latin typeface="Calibri"/>
              <a:cs typeface="Calibri"/>
            </a:endParaRPr>
          </a:p>
          <a:p>
            <a:pPr marL="12700" marR="111760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or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utilize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10" dirty="0">
                <a:latin typeface="Calibri"/>
                <a:cs typeface="Calibri"/>
              </a:rPr>
              <a:t> total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power </a:t>
            </a:r>
            <a:r>
              <a:rPr sz="800" dirty="0">
                <a:latin typeface="Calibri"/>
                <a:cs typeface="Calibri"/>
              </a:rPr>
              <a:t>which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cannot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possibly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generated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by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current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high-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power </a:t>
            </a:r>
            <a:r>
              <a:rPr sz="800" spc="-20" dirty="0">
                <a:latin typeface="Calibri"/>
                <a:cs typeface="Calibri"/>
              </a:rPr>
              <a:t>microwave</a:t>
            </a:r>
            <a:r>
              <a:rPr sz="800" dirty="0">
                <a:latin typeface="Calibri"/>
                <a:cs typeface="Calibri"/>
              </a:rPr>
              <a:t> tube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technology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that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feeds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single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transmission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line.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10788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219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41540" y="8654374"/>
            <a:ext cx="119380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220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16380" y="3374308"/>
            <a:ext cx="953135" cy="12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0"/>
              </a:lnSpc>
            </a:pPr>
            <a:r>
              <a:rPr sz="950" dirty="0">
                <a:latin typeface="Calibri"/>
                <a:cs typeface="Calibri"/>
              </a:rPr>
              <a:t>fined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as</a:t>
            </a:r>
            <a:r>
              <a:rPr sz="950" spc="3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the</a:t>
            </a:r>
            <a:r>
              <a:rPr sz="950" spc="-70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false-</a:t>
            </a:r>
            <a:r>
              <a:rPr sz="950" spc="-25" dirty="0">
                <a:latin typeface="Calibri"/>
                <a:cs typeface="Calibri"/>
              </a:rPr>
              <a:t>al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39" y="3177262"/>
            <a:ext cx="2988310" cy="32258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  <a:tabLst>
                <a:tab pos="1934210" algn="l"/>
              </a:tabLst>
            </a:pPr>
            <a:r>
              <a:rPr sz="950" dirty="0">
                <a:latin typeface="Calibri"/>
                <a:cs typeface="Calibri"/>
              </a:rPr>
              <a:t>The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-25" dirty="0">
                <a:latin typeface="Calibri"/>
                <a:cs typeface="Calibri"/>
              </a:rPr>
              <a:t>average</a:t>
            </a:r>
            <a:r>
              <a:rPr sz="950" spc="-3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time</a:t>
            </a:r>
            <a:r>
              <a:rPr sz="950" spc="1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interval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between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crossings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of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dirty="0">
                <a:latin typeface="Calibri"/>
                <a:cs typeface="Calibri"/>
              </a:rPr>
              <a:t>the</a:t>
            </a:r>
            <a:r>
              <a:rPr sz="950" spc="4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threshold </a:t>
            </a:r>
            <a:r>
              <a:rPr sz="1425" baseline="2923" dirty="0">
                <a:latin typeface="Calibri"/>
                <a:cs typeface="Calibri"/>
              </a:rPr>
              <a:t>by</a:t>
            </a:r>
            <a:r>
              <a:rPr sz="1425" spc="-22" baseline="2923" dirty="0">
                <a:latin typeface="Calibri"/>
                <a:cs typeface="Calibri"/>
              </a:rPr>
              <a:t> </a:t>
            </a:r>
            <a:r>
              <a:rPr sz="1425" baseline="2923" dirty="0">
                <a:latin typeface="Calibri"/>
                <a:cs typeface="Calibri"/>
              </a:rPr>
              <a:t>noise</a:t>
            </a:r>
            <a:r>
              <a:rPr sz="1425" spc="-15" baseline="2923" dirty="0">
                <a:latin typeface="Calibri"/>
                <a:cs typeface="Calibri"/>
              </a:rPr>
              <a:t> </a:t>
            </a:r>
            <a:r>
              <a:rPr sz="1425" baseline="2923" dirty="0">
                <a:latin typeface="Calibri"/>
                <a:cs typeface="Calibri"/>
              </a:rPr>
              <a:t>alone</a:t>
            </a:r>
            <a:r>
              <a:rPr sz="1425" spc="-15" baseline="2923" dirty="0">
                <a:latin typeface="Calibri"/>
                <a:cs typeface="Calibri"/>
              </a:rPr>
              <a:t> </a:t>
            </a:r>
            <a:r>
              <a:rPr sz="1425" baseline="2923" dirty="0">
                <a:latin typeface="Calibri"/>
                <a:cs typeface="Calibri"/>
              </a:rPr>
              <a:t>is </a:t>
            </a:r>
            <a:r>
              <a:rPr sz="1425" spc="-37" baseline="2923" dirty="0">
                <a:latin typeface="Calibri"/>
                <a:cs typeface="Calibri"/>
              </a:rPr>
              <a:t>de</a:t>
            </a:r>
            <a:r>
              <a:rPr sz="1425" baseline="2923" dirty="0">
                <a:latin typeface="Calibri"/>
                <a:cs typeface="Calibri"/>
              </a:rPr>
              <a:t>	</a:t>
            </a:r>
            <a:r>
              <a:rPr sz="950" dirty="0">
                <a:latin typeface="Calibri"/>
                <a:cs typeface="Calibri"/>
              </a:rPr>
              <a:t>a</a:t>
            </a:r>
            <a:r>
              <a:rPr sz="1425" baseline="2923" dirty="0">
                <a:latin typeface="Calibri"/>
                <a:cs typeface="Calibri"/>
              </a:rPr>
              <a:t>rm</a:t>
            </a:r>
            <a:r>
              <a:rPr sz="1425" spc="37" baseline="2923" dirty="0">
                <a:latin typeface="Calibri"/>
                <a:cs typeface="Calibri"/>
              </a:rPr>
              <a:t> </a:t>
            </a:r>
            <a:r>
              <a:rPr sz="1425" baseline="2923" dirty="0">
                <a:latin typeface="Calibri"/>
                <a:cs typeface="Calibri"/>
              </a:rPr>
              <a:t>time</a:t>
            </a:r>
            <a:r>
              <a:rPr sz="1425" spc="7" baseline="2923" dirty="0">
                <a:latin typeface="Calibri"/>
                <a:cs typeface="Calibri"/>
              </a:rPr>
              <a:t> </a:t>
            </a:r>
            <a:r>
              <a:rPr sz="1425" spc="-30" baseline="2923" dirty="0">
                <a:latin typeface="Calibri"/>
                <a:cs typeface="Calibri"/>
              </a:rPr>
              <a:t>Tfa,</a:t>
            </a:r>
            <a:endParaRPr sz="1425" baseline="2923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7576" y="3253740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19811" y="30479"/>
                </a:moveTo>
                <a:lnTo>
                  <a:pt x="12191" y="30479"/>
                </a:lnTo>
                <a:lnTo>
                  <a:pt x="7619" y="28955"/>
                </a:lnTo>
                <a:lnTo>
                  <a:pt x="4571" y="25907"/>
                </a:lnTo>
                <a:lnTo>
                  <a:pt x="1523" y="22859"/>
                </a:lnTo>
                <a:lnTo>
                  <a:pt x="0" y="19811"/>
                </a:lnTo>
                <a:lnTo>
                  <a:pt x="0" y="10667"/>
                </a:lnTo>
                <a:lnTo>
                  <a:pt x="1523" y="7619"/>
                </a:lnTo>
                <a:lnTo>
                  <a:pt x="7619" y="1523"/>
                </a:lnTo>
                <a:lnTo>
                  <a:pt x="12191" y="0"/>
                </a:lnTo>
                <a:lnTo>
                  <a:pt x="19811" y="0"/>
                </a:lnTo>
                <a:lnTo>
                  <a:pt x="24383" y="1523"/>
                </a:lnTo>
                <a:lnTo>
                  <a:pt x="25907" y="4571"/>
                </a:lnTo>
                <a:lnTo>
                  <a:pt x="28955" y="7619"/>
                </a:lnTo>
                <a:lnTo>
                  <a:pt x="30479" y="10667"/>
                </a:lnTo>
                <a:lnTo>
                  <a:pt x="30479" y="19811"/>
                </a:lnTo>
                <a:lnTo>
                  <a:pt x="28955" y="22859"/>
                </a:lnTo>
                <a:lnTo>
                  <a:pt x="25907" y="25907"/>
                </a:lnTo>
                <a:lnTo>
                  <a:pt x="24383" y="28955"/>
                </a:lnTo>
                <a:lnTo>
                  <a:pt x="19811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487" y="1281683"/>
            <a:ext cx="3057143" cy="16322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2663" y="3352800"/>
            <a:ext cx="1005839" cy="30784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510788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48328" y="2627375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5">
                <a:moveTo>
                  <a:pt x="16764" y="25907"/>
                </a:moveTo>
                <a:lnTo>
                  <a:pt x="9144" y="25907"/>
                </a:lnTo>
                <a:lnTo>
                  <a:pt x="6096" y="24383"/>
                </a:lnTo>
                <a:lnTo>
                  <a:pt x="4572" y="22859"/>
                </a:lnTo>
                <a:lnTo>
                  <a:pt x="1524" y="19811"/>
                </a:lnTo>
                <a:lnTo>
                  <a:pt x="0" y="16763"/>
                </a:lnTo>
                <a:lnTo>
                  <a:pt x="0" y="9143"/>
                </a:lnTo>
                <a:lnTo>
                  <a:pt x="1524" y="6095"/>
                </a:lnTo>
                <a:lnTo>
                  <a:pt x="6096" y="1523"/>
                </a:lnTo>
                <a:lnTo>
                  <a:pt x="9144" y="0"/>
                </a:lnTo>
                <a:lnTo>
                  <a:pt x="16764" y="0"/>
                </a:lnTo>
                <a:lnTo>
                  <a:pt x="19812" y="1523"/>
                </a:lnTo>
                <a:lnTo>
                  <a:pt x="24384" y="6095"/>
                </a:lnTo>
                <a:lnTo>
                  <a:pt x="24384" y="19811"/>
                </a:lnTo>
                <a:lnTo>
                  <a:pt x="19812" y="24383"/>
                </a:lnTo>
                <a:lnTo>
                  <a:pt x="16764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266691" y="2561528"/>
            <a:ext cx="3061970" cy="5226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75"/>
              </a:spcBef>
            </a:pPr>
            <a:r>
              <a:rPr sz="800" spc="-10" dirty="0">
                <a:latin typeface="Calibri"/>
                <a:cs typeface="Calibri"/>
              </a:rPr>
              <a:t>Consider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sine-wave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signals of </a:t>
            </a:r>
            <a:r>
              <a:rPr sz="800" spc="-10" dirty="0">
                <a:latin typeface="Calibri"/>
                <a:cs typeface="Calibri"/>
              </a:rPr>
              <a:t>amplitude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be</a:t>
            </a:r>
            <a:r>
              <a:rPr sz="800" spc="-10" dirty="0">
                <a:latin typeface="Calibri"/>
                <a:cs typeface="Calibri"/>
              </a:rPr>
              <a:t> present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along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with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noise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input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30" dirty="0">
                <a:latin typeface="Calibri"/>
                <a:cs typeface="Calibri"/>
              </a:rPr>
              <a:t>IFfilter.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frequency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 signal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 same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as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IF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midband</a:t>
            </a:r>
            <a:r>
              <a:rPr sz="800" spc="-10" dirty="0">
                <a:latin typeface="Calibri"/>
                <a:cs typeface="Calibri"/>
              </a:rPr>
              <a:t> frequency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45" dirty="0">
                <a:latin typeface="Calibri"/>
                <a:cs typeface="Calibri"/>
              </a:rPr>
              <a:t>fIF.</a:t>
            </a:r>
            <a:r>
              <a:rPr sz="800" spc="-5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output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or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theenvelope detector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has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50" dirty="0">
                <a:latin typeface="Calibri"/>
                <a:cs typeface="Calibri"/>
              </a:rPr>
              <a:t>a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1200" spc="-15" baseline="3472" dirty="0">
                <a:latin typeface="Calibri"/>
                <a:cs typeface="Calibri"/>
              </a:rPr>
              <a:t>probability-den</a:t>
            </a:r>
            <a:r>
              <a:rPr sz="800" spc="-10" dirty="0">
                <a:latin typeface="Calibri"/>
                <a:cs typeface="Calibri"/>
              </a:rPr>
              <a:t>si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77181" y="2974612"/>
            <a:ext cx="797560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0"/>
              </a:lnSpc>
            </a:pPr>
            <a:r>
              <a:rPr sz="800" dirty="0">
                <a:latin typeface="Calibri"/>
                <a:cs typeface="Calibri"/>
              </a:rPr>
              <a:t>ty</a:t>
            </a:r>
            <a:r>
              <a:rPr sz="800" spc="-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function</a:t>
            </a:r>
            <a:r>
              <a:rPr sz="800" spc="-10" dirty="0">
                <a:latin typeface="Calibri"/>
                <a:cs typeface="Calibri"/>
              </a:rPr>
              <a:t> givenby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48328" y="3582923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5">
                <a:moveTo>
                  <a:pt x="16764" y="25908"/>
                </a:moveTo>
                <a:lnTo>
                  <a:pt x="9144" y="25908"/>
                </a:lnTo>
                <a:lnTo>
                  <a:pt x="6096" y="24384"/>
                </a:lnTo>
                <a:lnTo>
                  <a:pt x="4572" y="21336"/>
                </a:lnTo>
                <a:lnTo>
                  <a:pt x="1524" y="18288"/>
                </a:lnTo>
                <a:lnTo>
                  <a:pt x="0" y="15240"/>
                </a:lnTo>
                <a:lnTo>
                  <a:pt x="0" y="9144"/>
                </a:lnTo>
                <a:lnTo>
                  <a:pt x="1524" y="6096"/>
                </a:lnTo>
                <a:lnTo>
                  <a:pt x="4572" y="3048"/>
                </a:lnTo>
                <a:lnTo>
                  <a:pt x="6096" y="0"/>
                </a:lnTo>
                <a:lnTo>
                  <a:pt x="19812" y="0"/>
                </a:lnTo>
                <a:lnTo>
                  <a:pt x="21336" y="3048"/>
                </a:lnTo>
                <a:lnTo>
                  <a:pt x="24384" y="6096"/>
                </a:lnTo>
                <a:lnTo>
                  <a:pt x="24384" y="18288"/>
                </a:lnTo>
                <a:lnTo>
                  <a:pt x="21336" y="21336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266691" y="3517077"/>
            <a:ext cx="30060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Calibri"/>
                <a:cs typeface="Calibri"/>
              </a:rPr>
              <a:t>where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Io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(Z)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 </a:t>
            </a:r>
            <a:r>
              <a:rPr sz="800" spc="-10" dirty="0">
                <a:latin typeface="Calibri"/>
                <a:cs typeface="Calibri"/>
              </a:rPr>
              <a:t>modified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Bessel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function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zero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order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 </a:t>
            </a:r>
            <a:r>
              <a:rPr sz="800" spc="-20" dirty="0">
                <a:latin typeface="Calibri"/>
                <a:cs typeface="Calibri"/>
              </a:rPr>
              <a:t>argument </a:t>
            </a:r>
            <a:r>
              <a:rPr sz="800" spc="-50" dirty="0">
                <a:latin typeface="Calibri"/>
                <a:cs typeface="Calibri"/>
              </a:rPr>
              <a:t>Z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35652" y="1830324"/>
            <a:ext cx="2013203" cy="64160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74335" y="2987040"/>
            <a:ext cx="1411224" cy="30784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96455" y="1312163"/>
            <a:ext cx="794004" cy="42672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241540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22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7127" y="6153787"/>
            <a:ext cx="2253615" cy="469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750"/>
              </a:lnSpc>
              <a:spcBef>
                <a:spcPts val="90"/>
              </a:spcBef>
            </a:pPr>
            <a:r>
              <a:rPr sz="160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Integration</a:t>
            </a:r>
            <a:r>
              <a:rPr sz="1600" i="1" u="heavy" spc="-4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of</a:t>
            </a:r>
            <a:r>
              <a:rPr sz="1600" i="1" u="heavy" spc="-2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Radar</a:t>
            </a:r>
            <a:r>
              <a:rPr sz="1600" i="1" u="heavy" spc="-3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600" i="1" u="heavy" spc="-2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pulse</a:t>
            </a:r>
            <a:r>
              <a:rPr sz="1600" i="1" u="heavy" spc="50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endParaRPr sz="1600">
              <a:latin typeface="Calibri"/>
              <a:cs typeface="Calibri"/>
            </a:endParaRPr>
          </a:p>
          <a:p>
            <a:pPr marL="2063750">
              <a:lnSpc>
                <a:spcPts val="1750"/>
              </a:lnSpc>
            </a:pPr>
            <a:r>
              <a:rPr sz="1600" i="1" spc="-50" dirty="0">
                <a:solidFill>
                  <a:srgbClr val="006EBF"/>
                </a:solidFill>
                <a:latin typeface="Calibri"/>
                <a:cs typeface="Calibri"/>
              </a:rPr>
              <a:t>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05384" y="6185915"/>
            <a:ext cx="3352800" cy="2562225"/>
            <a:chOff x="405384" y="6185915"/>
            <a:chExt cx="3352800" cy="256222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9704" y="6521195"/>
              <a:ext cx="2438399" cy="39776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9224" y="6917435"/>
              <a:ext cx="2529840" cy="61112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1224" y="7495031"/>
              <a:ext cx="914400" cy="3992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5384" y="7799831"/>
              <a:ext cx="3261359" cy="94792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55619" y="6185915"/>
              <a:ext cx="702564" cy="30480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845811" y="6243743"/>
            <a:ext cx="1809114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Radar</a:t>
            </a:r>
            <a:r>
              <a:rPr sz="1750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Cross</a:t>
            </a:r>
            <a:r>
              <a:rPr sz="1750" u="heavy" spc="-6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Section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67200" y="7584947"/>
            <a:ext cx="2737103" cy="62636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25111" y="6864096"/>
            <a:ext cx="2606040" cy="55016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696455" y="6185915"/>
            <a:ext cx="794004" cy="428244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3510788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41540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24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287" y="1342644"/>
            <a:ext cx="3450335" cy="250088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10788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91532" y="1369991"/>
            <a:ext cx="172085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i="1" u="heavy" spc="-2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Transmitted</a:t>
            </a:r>
            <a:r>
              <a:rPr sz="1750" i="1" u="heavy" spc="1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2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Power</a:t>
            </a:r>
            <a:endParaRPr sz="17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745735" y="1952244"/>
            <a:ext cx="2225040" cy="977265"/>
            <a:chOff x="4745735" y="1952244"/>
            <a:chExt cx="2225040" cy="9772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6903" y="1952244"/>
              <a:ext cx="1831848" cy="5501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45735" y="2439923"/>
              <a:ext cx="2225040" cy="48920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40807" y="2987040"/>
            <a:ext cx="1969008" cy="70408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96455" y="1312163"/>
            <a:ext cx="794004" cy="42672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241540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1387" y="6243743"/>
            <a:ext cx="260286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589530" algn="l"/>
              </a:tabLst>
            </a:pP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Pulse</a:t>
            </a:r>
            <a:r>
              <a:rPr sz="1750" i="1" u="heavy" spc="3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Repetition</a:t>
            </a:r>
            <a:r>
              <a:rPr sz="1750" i="1" u="heavy" spc="-45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 </a:t>
            </a:r>
            <a:r>
              <a:rPr sz="1750" i="1" u="heavy" spc="-10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Frequen</a:t>
            </a:r>
            <a:r>
              <a:rPr sz="1750" i="1" u="heavy" dirty="0">
                <a:solidFill>
                  <a:srgbClr val="006EBF"/>
                </a:solidFill>
                <a:uFill>
                  <a:solidFill>
                    <a:srgbClr val="006EBF"/>
                  </a:solidFill>
                </a:uFill>
                <a:latin typeface="Calibri"/>
                <a:cs typeface="Calibri"/>
              </a:rPr>
              <a:t>	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6748" y="6318441"/>
            <a:ext cx="34417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2625" i="1" spc="-30" baseline="1587" dirty="0">
                <a:solidFill>
                  <a:srgbClr val="006EBF"/>
                </a:solidFill>
                <a:latin typeface="Calibri"/>
                <a:cs typeface="Calibri"/>
              </a:rPr>
              <a:t>c</a:t>
            </a:r>
            <a:r>
              <a:rPr sz="1750" i="1" spc="-20" dirty="0">
                <a:solidFill>
                  <a:srgbClr val="006EBF"/>
                </a:solidFill>
                <a:latin typeface="Calibri"/>
                <a:cs typeface="Calibri"/>
              </a:rPr>
              <a:t>ies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3463" y="6751320"/>
            <a:ext cx="3380232" cy="200558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64180" y="6185915"/>
            <a:ext cx="794003" cy="42824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4151376" y="677113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4" y="38099"/>
                </a:moveTo>
                <a:lnTo>
                  <a:pt x="13716" y="38099"/>
                </a:lnTo>
                <a:lnTo>
                  <a:pt x="10668" y="35051"/>
                </a:lnTo>
                <a:lnTo>
                  <a:pt x="6096" y="32003"/>
                </a:lnTo>
                <a:lnTo>
                  <a:pt x="3048" y="28955"/>
                </a:lnTo>
                <a:lnTo>
                  <a:pt x="0" y="24383"/>
                </a:lnTo>
                <a:lnTo>
                  <a:pt x="0" y="13715"/>
                </a:lnTo>
                <a:lnTo>
                  <a:pt x="6096" y="4571"/>
                </a:lnTo>
                <a:lnTo>
                  <a:pt x="10668" y="1523"/>
                </a:lnTo>
                <a:lnTo>
                  <a:pt x="13716" y="0"/>
                </a:lnTo>
                <a:lnTo>
                  <a:pt x="24384" y="0"/>
                </a:lnTo>
                <a:lnTo>
                  <a:pt x="28956" y="1523"/>
                </a:lnTo>
                <a:lnTo>
                  <a:pt x="33528" y="4571"/>
                </a:lnTo>
                <a:lnTo>
                  <a:pt x="36576" y="9143"/>
                </a:lnTo>
                <a:lnTo>
                  <a:pt x="38100" y="13715"/>
                </a:lnTo>
                <a:lnTo>
                  <a:pt x="38100" y="24383"/>
                </a:lnTo>
                <a:lnTo>
                  <a:pt x="36576" y="28955"/>
                </a:lnTo>
                <a:lnTo>
                  <a:pt x="33528" y="32003"/>
                </a:lnTo>
                <a:lnTo>
                  <a:pt x="2438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266691" y="6679472"/>
            <a:ext cx="90868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20" dirty="0">
                <a:latin typeface="Calibri"/>
                <a:cs typeface="Calibri"/>
              </a:rPr>
              <a:t>Collapsing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loss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51376" y="750265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4" y="38099"/>
                </a:moveTo>
                <a:lnTo>
                  <a:pt x="13716" y="38099"/>
                </a:lnTo>
                <a:lnTo>
                  <a:pt x="10668" y="35051"/>
                </a:lnTo>
                <a:lnTo>
                  <a:pt x="6096" y="32003"/>
                </a:lnTo>
                <a:lnTo>
                  <a:pt x="3048" y="28955"/>
                </a:lnTo>
                <a:lnTo>
                  <a:pt x="0" y="24383"/>
                </a:lnTo>
                <a:lnTo>
                  <a:pt x="0" y="13715"/>
                </a:lnTo>
                <a:lnTo>
                  <a:pt x="6096" y="4571"/>
                </a:lnTo>
                <a:lnTo>
                  <a:pt x="10668" y="1523"/>
                </a:lnTo>
                <a:lnTo>
                  <a:pt x="13716" y="0"/>
                </a:lnTo>
                <a:lnTo>
                  <a:pt x="24384" y="0"/>
                </a:lnTo>
                <a:lnTo>
                  <a:pt x="28956" y="1523"/>
                </a:lnTo>
                <a:lnTo>
                  <a:pt x="33528" y="4571"/>
                </a:lnTo>
                <a:lnTo>
                  <a:pt x="36576" y="9143"/>
                </a:lnTo>
                <a:lnTo>
                  <a:pt x="38100" y="13715"/>
                </a:lnTo>
                <a:lnTo>
                  <a:pt x="38100" y="24383"/>
                </a:lnTo>
                <a:lnTo>
                  <a:pt x="36576" y="28955"/>
                </a:lnTo>
                <a:lnTo>
                  <a:pt x="33528" y="32003"/>
                </a:lnTo>
                <a:lnTo>
                  <a:pt x="2438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266691" y="7410992"/>
            <a:ext cx="1183640" cy="96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25" dirty="0">
                <a:latin typeface="Calibri"/>
                <a:cs typeface="Calibri"/>
              </a:rPr>
              <a:t>Operator</a:t>
            </a:r>
            <a:r>
              <a:rPr sz="1200" spc="-20" dirty="0">
                <a:latin typeface="Calibri"/>
                <a:cs typeface="Calibri"/>
              </a:rPr>
              <a:t> loss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206700"/>
              </a:lnSpc>
            </a:pPr>
            <a:r>
              <a:rPr sz="1200" dirty="0">
                <a:latin typeface="Calibri"/>
                <a:cs typeface="Calibri"/>
              </a:rPr>
              <a:t>Field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Degradation </a:t>
            </a:r>
            <a:r>
              <a:rPr sz="1200" spc="-25" dirty="0">
                <a:latin typeface="Calibri"/>
                <a:cs typeface="Calibri"/>
              </a:rPr>
              <a:t>Propogation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40" dirty="0">
                <a:latin typeface="Calibri"/>
                <a:cs typeface="Calibri"/>
              </a:rPr>
              <a:t>Effects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51376" y="788060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4" y="38099"/>
                </a:moveTo>
                <a:lnTo>
                  <a:pt x="13716" y="38099"/>
                </a:lnTo>
                <a:lnTo>
                  <a:pt x="10668" y="35051"/>
                </a:lnTo>
                <a:lnTo>
                  <a:pt x="6096" y="32003"/>
                </a:lnTo>
                <a:lnTo>
                  <a:pt x="3048" y="28955"/>
                </a:lnTo>
                <a:lnTo>
                  <a:pt x="0" y="24383"/>
                </a:lnTo>
                <a:lnTo>
                  <a:pt x="0" y="13715"/>
                </a:lnTo>
                <a:lnTo>
                  <a:pt x="6096" y="4571"/>
                </a:lnTo>
                <a:lnTo>
                  <a:pt x="10668" y="1523"/>
                </a:lnTo>
                <a:lnTo>
                  <a:pt x="13716" y="0"/>
                </a:lnTo>
                <a:lnTo>
                  <a:pt x="24384" y="0"/>
                </a:lnTo>
                <a:lnTo>
                  <a:pt x="28956" y="1523"/>
                </a:lnTo>
                <a:lnTo>
                  <a:pt x="33528" y="4571"/>
                </a:lnTo>
                <a:lnTo>
                  <a:pt x="36576" y="9143"/>
                </a:lnTo>
                <a:lnTo>
                  <a:pt x="38100" y="13715"/>
                </a:lnTo>
                <a:lnTo>
                  <a:pt x="38100" y="24383"/>
                </a:lnTo>
                <a:lnTo>
                  <a:pt x="36576" y="28955"/>
                </a:lnTo>
                <a:lnTo>
                  <a:pt x="33528" y="32003"/>
                </a:lnTo>
                <a:lnTo>
                  <a:pt x="2438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51376" y="825855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4" y="38099"/>
                </a:moveTo>
                <a:lnTo>
                  <a:pt x="13716" y="38099"/>
                </a:lnTo>
                <a:lnTo>
                  <a:pt x="10668" y="35051"/>
                </a:lnTo>
                <a:lnTo>
                  <a:pt x="6096" y="32003"/>
                </a:lnTo>
                <a:lnTo>
                  <a:pt x="3048" y="28955"/>
                </a:lnTo>
                <a:lnTo>
                  <a:pt x="0" y="24383"/>
                </a:lnTo>
                <a:lnTo>
                  <a:pt x="0" y="13715"/>
                </a:lnTo>
                <a:lnTo>
                  <a:pt x="6096" y="4571"/>
                </a:lnTo>
                <a:lnTo>
                  <a:pt x="10668" y="1523"/>
                </a:lnTo>
                <a:lnTo>
                  <a:pt x="13716" y="0"/>
                </a:lnTo>
                <a:lnTo>
                  <a:pt x="24384" y="0"/>
                </a:lnTo>
                <a:lnTo>
                  <a:pt x="28956" y="1523"/>
                </a:lnTo>
                <a:lnTo>
                  <a:pt x="33528" y="4571"/>
                </a:lnTo>
                <a:lnTo>
                  <a:pt x="36576" y="9143"/>
                </a:lnTo>
                <a:lnTo>
                  <a:pt x="38100" y="13715"/>
                </a:lnTo>
                <a:lnTo>
                  <a:pt x="38100" y="24383"/>
                </a:lnTo>
                <a:lnTo>
                  <a:pt x="36576" y="28955"/>
                </a:lnTo>
                <a:lnTo>
                  <a:pt x="33528" y="32003"/>
                </a:lnTo>
                <a:lnTo>
                  <a:pt x="24384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07991" y="6947916"/>
            <a:ext cx="1219200" cy="39776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96455" y="6185915"/>
            <a:ext cx="794004" cy="42824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3510788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27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41540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28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6960" y="1369991"/>
            <a:ext cx="188404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b="1" u="heavy" dirty="0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CONTENTS</a:t>
            </a:r>
            <a:r>
              <a:rPr sz="1750" b="1" u="heavy" spc="-30" dirty="0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1750" b="1" u="heavy" dirty="0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::</a:t>
            </a:r>
            <a:r>
              <a:rPr sz="1750" b="1" u="heavy" spc="-80" dirty="0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1750" b="1" u="heavy" dirty="0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UNIT-</a:t>
            </a:r>
            <a:r>
              <a:rPr sz="1750" b="1" u="heavy" spc="-25" dirty="0">
                <a:solidFill>
                  <a:srgbClr val="BF0000"/>
                </a:solidFill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II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5195" y="1860804"/>
            <a:ext cx="102108" cy="1173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5939" y="1798129"/>
            <a:ext cx="2948940" cy="180213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dirty="0">
                <a:latin typeface="Calibri"/>
                <a:cs typeface="Calibri"/>
              </a:rPr>
              <a:t>Doppler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Effect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300" dirty="0">
                <a:latin typeface="Calibri"/>
                <a:cs typeface="Calibri"/>
              </a:rPr>
              <a:t>CW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Radar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Block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Diagram</a:t>
            </a:r>
            <a:endParaRPr sz="1300">
              <a:latin typeface="Calibri"/>
              <a:cs typeface="Calibri"/>
            </a:endParaRPr>
          </a:p>
          <a:p>
            <a:pPr marL="12700" marR="5080">
              <a:lnSpc>
                <a:spcPct val="101499"/>
              </a:lnSpc>
            </a:pPr>
            <a:r>
              <a:rPr sz="1300" dirty="0">
                <a:latin typeface="Calibri"/>
                <a:cs typeface="Calibri"/>
              </a:rPr>
              <a:t>Isolation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Between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30" dirty="0">
                <a:latin typeface="Calibri"/>
                <a:cs typeface="Calibri"/>
              </a:rPr>
              <a:t>Transmitter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and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Receiver </a:t>
            </a:r>
            <a:r>
              <a:rPr sz="1300" dirty="0">
                <a:latin typeface="Calibri"/>
                <a:cs typeface="Calibri"/>
              </a:rPr>
              <a:t>Non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Zero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IF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Receiver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300" dirty="0">
                <a:latin typeface="Calibri"/>
                <a:cs typeface="Calibri"/>
              </a:rPr>
              <a:t>Receiver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Bandwidth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Requirements</a:t>
            </a:r>
            <a:endParaRPr sz="1300">
              <a:latin typeface="Calibri"/>
              <a:cs typeface="Calibri"/>
            </a:endParaRPr>
          </a:p>
          <a:p>
            <a:pPr marL="12700" marR="173990">
              <a:lnSpc>
                <a:spcPts val="1280"/>
              </a:lnSpc>
              <a:spcBef>
                <a:spcPts val="385"/>
              </a:spcBef>
            </a:pPr>
            <a:r>
              <a:rPr sz="1300" spc="-10" dirty="0">
                <a:latin typeface="Calibri"/>
                <a:cs typeface="Calibri"/>
              </a:rPr>
              <a:t>Identification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of Doppler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Direction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in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25" dirty="0">
                <a:latin typeface="Calibri"/>
                <a:cs typeface="Calibri"/>
              </a:rPr>
              <a:t>CW </a:t>
            </a:r>
            <a:r>
              <a:rPr sz="1300" spc="-10" dirty="0">
                <a:latin typeface="Calibri"/>
                <a:cs typeface="Calibri"/>
              </a:rPr>
              <a:t>Radar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545"/>
              </a:lnSpc>
            </a:pPr>
            <a:r>
              <a:rPr sz="1300" dirty="0">
                <a:latin typeface="Calibri"/>
                <a:cs typeface="Calibri"/>
              </a:rPr>
              <a:t>Applications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of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CW </a:t>
            </a:r>
            <a:r>
              <a:rPr sz="1300" spc="-10" dirty="0">
                <a:latin typeface="Calibri"/>
                <a:cs typeface="Calibri"/>
              </a:rPr>
              <a:t>Radar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300" dirty="0">
                <a:latin typeface="Calibri"/>
                <a:cs typeface="Calibri"/>
              </a:rPr>
              <a:t>CW Radar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25" dirty="0">
                <a:latin typeface="Calibri"/>
                <a:cs typeface="Calibri"/>
              </a:rPr>
              <a:t>Tracking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Illuminator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5195" y="2061972"/>
            <a:ext cx="102108" cy="1173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5195" y="2263139"/>
            <a:ext cx="102108" cy="11734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5195" y="2464307"/>
            <a:ext cx="102108" cy="11734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5195" y="2665475"/>
            <a:ext cx="102108" cy="11734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5195" y="2877311"/>
            <a:ext cx="102108" cy="11734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5195" y="3235452"/>
            <a:ext cx="102108" cy="11734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5195" y="3436620"/>
            <a:ext cx="102108" cy="11734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510788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29</a:t>
            </a:r>
            <a:endParaRPr sz="4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81600" y="2164079"/>
            <a:ext cx="320039" cy="7924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160011" y="1369991"/>
            <a:ext cx="2613025" cy="8877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95123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solidFill>
                  <a:srgbClr val="00AE50"/>
                </a:solidFill>
                <a:latin typeface="Calibri"/>
                <a:cs typeface="Calibri"/>
              </a:rPr>
              <a:t>Doppler</a:t>
            </a:r>
            <a:r>
              <a:rPr sz="1750" spc="-7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00AE50"/>
                </a:solidFill>
                <a:latin typeface="Calibri"/>
                <a:cs typeface="Calibri"/>
              </a:rPr>
              <a:t>Effect</a:t>
            </a: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sz="700" spc="-10" dirty="0">
                <a:latin typeface="Calibri"/>
                <a:cs typeface="Calibri"/>
              </a:rPr>
              <a:t>Separate</a:t>
            </a:r>
            <a:r>
              <a:rPr sz="700" spc="-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antennas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for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transmission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spc="-25" dirty="0">
                <a:latin typeface="Calibri"/>
                <a:cs typeface="Calibri"/>
              </a:rPr>
              <a:t>and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700" spc="-10" dirty="0">
                <a:latin typeface="Calibri"/>
                <a:cs typeface="Calibri"/>
              </a:rPr>
              <a:t>reception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help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segregate</a:t>
            </a:r>
            <a:r>
              <a:rPr sz="700" dirty="0">
                <a:latin typeface="Calibri"/>
                <a:cs typeface="Calibri"/>
              </a:rPr>
              <a:t> the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weak echo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from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the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strong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leakage</a:t>
            </a:r>
            <a:r>
              <a:rPr sz="700" spc="1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signal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371600" algn="l"/>
              </a:tabLst>
            </a:pPr>
            <a:r>
              <a:rPr sz="700" dirty="0">
                <a:latin typeface="Calibri"/>
                <a:cs typeface="Calibri"/>
              </a:rPr>
              <a:t>Doppler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angular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frequency</a:t>
            </a:r>
            <a:r>
              <a:rPr sz="700" dirty="0">
                <a:latin typeface="Calibri"/>
                <a:cs typeface="Calibri"/>
              </a:rPr>
              <a:t>	</a:t>
            </a:r>
            <a:r>
              <a:rPr sz="700" spc="-25" dirty="0">
                <a:latin typeface="Calibri"/>
                <a:cs typeface="Calibri"/>
              </a:rPr>
              <a:t>by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98007" y="3034283"/>
            <a:ext cx="705612" cy="7772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4963667" y="3473196"/>
            <a:ext cx="41275" cy="66040"/>
          </a:xfrm>
          <a:custGeom>
            <a:avLst/>
            <a:gdLst/>
            <a:ahLst/>
            <a:cxnLst/>
            <a:rect l="l" t="t" r="r" b="b"/>
            <a:pathLst>
              <a:path w="41275" h="66039">
                <a:moveTo>
                  <a:pt x="24384" y="1524"/>
                </a:moveTo>
                <a:lnTo>
                  <a:pt x="19812" y="1524"/>
                </a:lnTo>
                <a:lnTo>
                  <a:pt x="19812" y="0"/>
                </a:lnTo>
                <a:lnTo>
                  <a:pt x="22860" y="0"/>
                </a:lnTo>
                <a:lnTo>
                  <a:pt x="24384" y="1524"/>
                </a:lnTo>
                <a:close/>
              </a:path>
              <a:path w="41275" h="66039">
                <a:moveTo>
                  <a:pt x="18288" y="7620"/>
                </a:moveTo>
                <a:lnTo>
                  <a:pt x="15240" y="7620"/>
                </a:lnTo>
                <a:lnTo>
                  <a:pt x="15240" y="3048"/>
                </a:lnTo>
                <a:lnTo>
                  <a:pt x="16764" y="1524"/>
                </a:lnTo>
                <a:lnTo>
                  <a:pt x="27432" y="1524"/>
                </a:lnTo>
                <a:lnTo>
                  <a:pt x="27432" y="3048"/>
                </a:lnTo>
                <a:lnTo>
                  <a:pt x="28956" y="3048"/>
                </a:lnTo>
                <a:lnTo>
                  <a:pt x="28956" y="6096"/>
                </a:lnTo>
                <a:lnTo>
                  <a:pt x="18288" y="6096"/>
                </a:lnTo>
                <a:lnTo>
                  <a:pt x="18288" y="7620"/>
                </a:lnTo>
                <a:close/>
              </a:path>
              <a:path w="41275" h="66039">
                <a:moveTo>
                  <a:pt x="9144" y="64008"/>
                </a:moveTo>
                <a:lnTo>
                  <a:pt x="0" y="64008"/>
                </a:lnTo>
                <a:lnTo>
                  <a:pt x="0" y="62484"/>
                </a:lnTo>
                <a:lnTo>
                  <a:pt x="1524" y="62484"/>
                </a:lnTo>
                <a:lnTo>
                  <a:pt x="24384" y="21336"/>
                </a:lnTo>
                <a:lnTo>
                  <a:pt x="22860" y="12192"/>
                </a:lnTo>
                <a:lnTo>
                  <a:pt x="22860" y="7620"/>
                </a:lnTo>
                <a:lnTo>
                  <a:pt x="21336" y="7620"/>
                </a:lnTo>
                <a:lnTo>
                  <a:pt x="19812" y="6096"/>
                </a:lnTo>
                <a:lnTo>
                  <a:pt x="28956" y="6096"/>
                </a:lnTo>
                <a:lnTo>
                  <a:pt x="30480" y="7620"/>
                </a:lnTo>
                <a:lnTo>
                  <a:pt x="30480" y="10668"/>
                </a:lnTo>
                <a:lnTo>
                  <a:pt x="32687" y="32004"/>
                </a:lnTo>
                <a:lnTo>
                  <a:pt x="25908" y="32004"/>
                </a:lnTo>
                <a:lnTo>
                  <a:pt x="9144" y="62484"/>
                </a:lnTo>
                <a:lnTo>
                  <a:pt x="9144" y="64008"/>
                </a:lnTo>
                <a:close/>
              </a:path>
              <a:path w="41275" h="66039">
                <a:moveTo>
                  <a:pt x="41148" y="65532"/>
                </a:moveTo>
                <a:lnTo>
                  <a:pt x="30480" y="65532"/>
                </a:lnTo>
                <a:lnTo>
                  <a:pt x="30480" y="64008"/>
                </a:lnTo>
                <a:lnTo>
                  <a:pt x="28956" y="62484"/>
                </a:lnTo>
                <a:lnTo>
                  <a:pt x="28956" y="56388"/>
                </a:lnTo>
                <a:lnTo>
                  <a:pt x="25908" y="32004"/>
                </a:lnTo>
                <a:lnTo>
                  <a:pt x="32687" y="32004"/>
                </a:lnTo>
                <a:lnTo>
                  <a:pt x="35052" y="54864"/>
                </a:lnTo>
                <a:lnTo>
                  <a:pt x="36576" y="56388"/>
                </a:lnTo>
                <a:lnTo>
                  <a:pt x="36576" y="59436"/>
                </a:lnTo>
                <a:lnTo>
                  <a:pt x="41148" y="59436"/>
                </a:lnTo>
                <a:lnTo>
                  <a:pt x="41148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160011" y="2666665"/>
            <a:ext cx="1994535" cy="9017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Calibri"/>
                <a:cs typeface="Calibri"/>
              </a:rPr>
              <a:t>Where,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700" i="1" dirty="0">
                <a:latin typeface="Calibri"/>
                <a:cs typeface="Calibri"/>
              </a:rPr>
              <a:t>fd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=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Doppler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frequency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spc="-20" dirty="0">
                <a:latin typeface="Calibri"/>
                <a:cs typeface="Calibri"/>
              </a:rPr>
              <a:t>shift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700" i="1" dirty="0">
                <a:latin typeface="Calibri"/>
                <a:cs typeface="Calibri"/>
              </a:rPr>
              <a:t>vr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=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relative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(or radial)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velocity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of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target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with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to</a:t>
            </a:r>
            <a:r>
              <a:rPr sz="700" i="1" spc="-1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radar.</a:t>
            </a:r>
            <a:endParaRPr sz="700">
              <a:latin typeface="Calibri"/>
              <a:cs typeface="Calibri"/>
            </a:endParaRPr>
          </a:p>
          <a:p>
            <a:pPr marL="12700" marR="772160">
              <a:lnSpc>
                <a:spcPct val="101400"/>
              </a:lnSpc>
              <a:spcBef>
                <a:spcPts val="10"/>
              </a:spcBef>
            </a:pPr>
            <a:r>
              <a:rPr sz="700" dirty="0">
                <a:latin typeface="Calibri"/>
                <a:cs typeface="Calibri"/>
              </a:rPr>
              <a:t>The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Doppler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frequency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shift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i="1" spc="-25" dirty="0">
                <a:latin typeface="Calibri"/>
                <a:cs typeface="Calibri"/>
              </a:rPr>
              <a:t>fd</a:t>
            </a:r>
            <a:r>
              <a:rPr sz="700" i="1" spc="50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fo /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where,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700" i="1" dirty="0">
                <a:latin typeface="Calibri"/>
                <a:cs typeface="Calibri"/>
              </a:rPr>
              <a:t>fo</a:t>
            </a:r>
            <a:r>
              <a:rPr sz="700" i="1" spc="-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=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transmitted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frequency</a:t>
            </a:r>
            <a:endParaRPr sz="700">
              <a:latin typeface="Calibri"/>
              <a:cs typeface="Calibri"/>
            </a:endParaRPr>
          </a:p>
          <a:p>
            <a:pPr marL="12700" marR="155575">
              <a:lnSpc>
                <a:spcPct val="101400"/>
              </a:lnSpc>
              <a:spcBef>
                <a:spcPts val="10"/>
              </a:spcBef>
            </a:pPr>
            <a:r>
              <a:rPr sz="700" dirty="0">
                <a:latin typeface="Calibri"/>
                <a:cs typeface="Calibri"/>
              </a:rPr>
              <a:t>c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=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velocity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of propagation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=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3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x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108m/s.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If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fd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is </a:t>
            </a:r>
            <a:r>
              <a:rPr sz="700" i="1" spc="-25" dirty="0">
                <a:latin typeface="Calibri"/>
                <a:cs typeface="Calibri"/>
              </a:rPr>
              <a:t>in</a:t>
            </a:r>
            <a:r>
              <a:rPr sz="700" i="1" spc="50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hertz vr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in</a:t>
            </a:r>
            <a:r>
              <a:rPr sz="700" i="1" spc="3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knots,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and</a:t>
            </a:r>
            <a:r>
              <a:rPr sz="700" i="1" spc="180" dirty="0">
                <a:latin typeface="Calibri"/>
                <a:cs typeface="Calibri"/>
              </a:rPr>
              <a:t>  </a:t>
            </a:r>
            <a:r>
              <a:rPr sz="700" i="1" dirty="0">
                <a:latin typeface="Calibri"/>
                <a:cs typeface="Calibri"/>
              </a:rPr>
              <a:t>in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meters,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fd =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1.03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*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vr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spc="-50" dirty="0">
                <a:latin typeface="Calibri"/>
                <a:cs typeface="Calibri"/>
              </a:rPr>
              <a:t>/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969508" y="3473196"/>
            <a:ext cx="43180" cy="66040"/>
          </a:xfrm>
          <a:custGeom>
            <a:avLst/>
            <a:gdLst/>
            <a:ahLst/>
            <a:cxnLst/>
            <a:rect l="l" t="t" r="r" b="b"/>
            <a:pathLst>
              <a:path w="43179" h="66039">
                <a:moveTo>
                  <a:pt x="24384" y="1524"/>
                </a:moveTo>
                <a:lnTo>
                  <a:pt x="19812" y="1524"/>
                </a:lnTo>
                <a:lnTo>
                  <a:pt x="19812" y="0"/>
                </a:lnTo>
                <a:lnTo>
                  <a:pt x="22860" y="0"/>
                </a:lnTo>
                <a:lnTo>
                  <a:pt x="24384" y="1524"/>
                </a:lnTo>
                <a:close/>
              </a:path>
              <a:path w="43179" h="66039">
                <a:moveTo>
                  <a:pt x="27432" y="3048"/>
                </a:moveTo>
                <a:lnTo>
                  <a:pt x="16764" y="3048"/>
                </a:lnTo>
                <a:lnTo>
                  <a:pt x="16764" y="1524"/>
                </a:lnTo>
                <a:lnTo>
                  <a:pt x="27432" y="1524"/>
                </a:lnTo>
                <a:lnTo>
                  <a:pt x="27432" y="3048"/>
                </a:lnTo>
                <a:close/>
              </a:path>
              <a:path w="43179" h="66039">
                <a:moveTo>
                  <a:pt x="18288" y="7620"/>
                </a:moveTo>
                <a:lnTo>
                  <a:pt x="15240" y="7620"/>
                </a:lnTo>
                <a:lnTo>
                  <a:pt x="15240" y="3048"/>
                </a:lnTo>
                <a:lnTo>
                  <a:pt x="28956" y="3048"/>
                </a:lnTo>
                <a:lnTo>
                  <a:pt x="28956" y="4572"/>
                </a:lnTo>
                <a:lnTo>
                  <a:pt x="30480" y="6096"/>
                </a:lnTo>
                <a:lnTo>
                  <a:pt x="19812" y="6096"/>
                </a:lnTo>
                <a:lnTo>
                  <a:pt x="18288" y="7620"/>
                </a:lnTo>
                <a:close/>
              </a:path>
              <a:path w="43179" h="66039">
                <a:moveTo>
                  <a:pt x="9144" y="64008"/>
                </a:moveTo>
                <a:lnTo>
                  <a:pt x="0" y="64008"/>
                </a:lnTo>
                <a:lnTo>
                  <a:pt x="1524" y="62484"/>
                </a:lnTo>
                <a:lnTo>
                  <a:pt x="24384" y="21336"/>
                </a:lnTo>
                <a:lnTo>
                  <a:pt x="24384" y="12192"/>
                </a:lnTo>
                <a:lnTo>
                  <a:pt x="22860" y="10668"/>
                </a:lnTo>
                <a:lnTo>
                  <a:pt x="22860" y="7620"/>
                </a:lnTo>
                <a:lnTo>
                  <a:pt x="21336" y="7620"/>
                </a:lnTo>
                <a:lnTo>
                  <a:pt x="21336" y="6096"/>
                </a:lnTo>
                <a:lnTo>
                  <a:pt x="30480" y="6096"/>
                </a:lnTo>
                <a:lnTo>
                  <a:pt x="30480" y="10668"/>
                </a:lnTo>
                <a:lnTo>
                  <a:pt x="33422" y="32004"/>
                </a:lnTo>
                <a:lnTo>
                  <a:pt x="25908" y="32004"/>
                </a:lnTo>
                <a:lnTo>
                  <a:pt x="9144" y="62484"/>
                </a:lnTo>
                <a:lnTo>
                  <a:pt x="9144" y="64008"/>
                </a:lnTo>
                <a:close/>
              </a:path>
              <a:path w="43179" h="66039">
                <a:moveTo>
                  <a:pt x="41148" y="65532"/>
                </a:moveTo>
                <a:lnTo>
                  <a:pt x="32004" y="65532"/>
                </a:lnTo>
                <a:lnTo>
                  <a:pt x="30480" y="64008"/>
                </a:lnTo>
                <a:lnTo>
                  <a:pt x="30480" y="62484"/>
                </a:lnTo>
                <a:lnTo>
                  <a:pt x="28956" y="60960"/>
                </a:lnTo>
                <a:lnTo>
                  <a:pt x="28956" y="56388"/>
                </a:lnTo>
                <a:lnTo>
                  <a:pt x="25908" y="32004"/>
                </a:lnTo>
                <a:lnTo>
                  <a:pt x="33422" y="32004"/>
                </a:lnTo>
                <a:lnTo>
                  <a:pt x="36576" y="54864"/>
                </a:lnTo>
                <a:lnTo>
                  <a:pt x="36576" y="59436"/>
                </a:lnTo>
                <a:lnTo>
                  <a:pt x="41148" y="59436"/>
                </a:lnTo>
                <a:lnTo>
                  <a:pt x="42672" y="60960"/>
                </a:lnTo>
                <a:lnTo>
                  <a:pt x="42672" y="62484"/>
                </a:lnTo>
                <a:lnTo>
                  <a:pt x="41148" y="62484"/>
                </a:lnTo>
                <a:lnTo>
                  <a:pt x="41148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33415" y="2409444"/>
            <a:ext cx="1045463" cy="30632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241540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30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68044" y="6243743"/>
            <a:ext cx="1310005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dirty="0">
                <a:solidFill>
                  <a:srgbClr val="00AE50"/>
                </a:solidFill>
                <a:latin typeface="Calibri"/>
                <a:cs typeface="Calibri"/>
              </a:rPr>
              <a:t>Doppler</a:t>
            </a:r>
            <a:r>
              <a:rPr sz="1750" spc="-7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00AE50"/>
                </a:solidFill>
                <a:latin typeface="Calibri"/>
                <a:cs typeface="Calibri"/>
              </a:rPr>
              <a:t>Effect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7576" y="6786371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5" h="26034">
                <a:moveTo>
                  <a:pt x="16763" y="25907"/>
                </a:moveTo>
                <a:lnTo>
                  <a:pt x="9143" y="25907"/>
                </a:lnTo>
                <a:lnTo>
                  <a:pt x="6095" y="24383"/>
                </a:lnTo>
                <a:lnTo>
                  <a:pt x="4571" y="21335"/>
                </a:lnTo>
                <a:lnTo>
                  <a:pt x="1523" y="19811"/>
                </a:lnTo>
                <a:lnTo>
                  <a:pt x="0" y="16763"/>
                </a:lnTo>
                <a:lnTo>
                  <a:pt x="0" y="9143"/>
                </a:lnTo>
                <a:lnTo>
                  <a:pt x="1523" y="6095"/>
                </a:lnTo>
                <a:lnTo>
                  <a:pt x="6095" y="1523"/>
                </a:lnTo>
                <a:lnTo>
                  <a:pt x="9143" y="0"/>
                </a:lnTo>
                <a:lnTo>
                  <a:pt x="16763" y="0"/>
                </a:lnTo>
                <a:lnTo>
                  <a:pt x="19811" y="1523"/>
                </a:lnTo>
                <a:lnTo>
                  <a:pt x="24383" y="6095"/>
                </a:lnTo>
                <a:lnTo>
                  <a:pt x="24383" y="19811"/>
                </a:lnTo>
                <a:lnTo>
                  <a:pt x="21335" y="21335"/>
                </a:lnTo>
                <a:lnTo>
                  <a:pt x="19811" y="24383"/>
                </a:lnTo>
                <a:lnTo>
                  <a:pt x="16763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27147" y="6765035"/>
            <a:ext cx="358140" cy="85343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853440" y="6886968"/>
            <a:ext cx="137160" cy="71755"/>
          </a:xfrm>
          <a:custGeom>
            <a:avLst/>
            <a:gdLst/>
            <a:ahLst/>
            <a:cxnLst/>
            <a:rect l="l" t="t" r="r" b="b"/>
            <a:pathLst>
              <a:path w="137159" h="71754">
                <a:moveTo>
                  <a:pt x="56388" y="22860"/>
                </a:moveTo>
                <a:lnTo>
                  <a:pt x="50292" y="22860"/>
                </a:lnTo>
                <a:lnTo>
                  <a:pt x="50292" y="12192"/>
                </a:lnTo>
                <a:lnTo>
                  <a:pt x="48768" y="9144"/>
                </a:lnTo>
                <a:lnTo>
                  <a:pt x="48768" y="7620"/>
                </a:lnTo>
                <a:lnTo>
                  <a:pt x="47244" y="6096"/>
                </a:lnTo>
                <a:lnTo>
                  <a:pt x="44196" y="3048"/>
                </a:lnTo>
                <a:lnTo>
                  <a:pt x="41148" y="1524"/>
                </a:lnTo>
                <a:lnTo>
                  <a:pt x="41148" y="12192"/>
                </a:lnTo>
                <a:lnTo>
                  <a:pt x="41148" y="22860"/>
                </a:lnTo>
                <a:lnTo>
                  <a:pt x="33528" y="22860"/>
                </a:lnTo>
                <a:lnTo>
                  <a:pt x="32004" y="21336"/>
                </a:lnTo>
                <a:lnTo>
                  <a:pt x="28956" y="21336"/>
                </a:lnTo>
                <a:lnTo>
                  <a:pt x="24384" y="16764"/>
                </a:lnTo>
                <a:lnTo>
                  <a:pt x="24384" y="12192"/>
                </a:lnTo>
                <a:lnTo>
                  <a:pt x="25908" y="10668"/>
                </a:lnTo>
                <a:lnTo>
                  <a:pt x="25908" y="9144"/>
                </a:lnTo>
                <a:lnTo>
                  <a:pt x="27432" y="9144"/>
                </a:lnTo>
                <a:lnTo>
                  <a:pt x="27432" y="7620"/>
                </a:lnTo>
                <a:lnTo>
                  <a:pt x="28956" y="7620"/>
                </a:lnTo>
                <a:lnTo>
                  <a:pt x="30480" y="6096"/>
                </a:lnTo>
                <a:lnTo>
                  <a:pt x="36576" y="6096"/>
                </a:lnTo>
                <a:lnTo>
                  <a:pt x="36576" y="7620"/>
                </a:lnTo>
                <a:lnTo>
                  <a:pt x="38100" y="7620"/>
                </a:lnTo>
                <a:lnTo>
                  <a:pt x="39624" y="9144"/>
                </a:lnTo>
                <a:lnTo>
                  <a:pt x="39624" y="10668"/>
                </a:lnTo>
                <a:lnTo>
                  <a:pt x="41148" y="12192"/>
                </a:lnTo>
                <a:lnTo>
                  <a:pt x="41148" y="1524"/>
                </a:lnTo>
                <a:lnTo>
                  <a:pt x="39624" y="0"/>
                </a:lnTo>
                <a:lnTo>
                  <a:pt x="28956" y="0"/>
                </a:lnTo>
                <a:lnTo>
                  <a:pt x="27432" y="1524"/>
                </a:lnTo>
                <a:lnTo>
                  <a:pt x="24384" y="1524"/>
                </a:lnTo>
                <a:lnTo>
                  <a:pt x="19812" y="6096"/>
                </a:lnTo>
                <a:lnTo>
                  <a:pt x="19812" y="7620"/>
                </a:lnTo>
                <a:lnTo>
                  <a:pt x="18288" y="9144"/>
                </a:lnTo>
                <a:lnTo>
                  <a:pt x="18288" y="10668"/>
                </a:lnTo>
                <a:lnTo>
                  <a:pt x="16764" y="12192"/>
                </a:lnTo>
                <a:lnTo>
                  <a:pt x="16764" y="16764"/>
                </a:lnTo>
                <a:lnTo>
                  <a:pt x="18288" y="18288"/>
                </a:lnTo>
                <a:lnTo>
                  <a:pt x="18288" y="21336"/>
                </a:lnTo>
                <a:lnTo>
                  <a:pt x="19812" y="21336"/>
                </a:lnTo>
                <a:lnTo>
                  <a:pt x="19812" y="22860"/>
                </a:lnTo>
                <a:lnTo>
                  <a:pt x="22860" y="25908"/>
                </a:lnTo>
                <a:lnTo>
                  <a:pt x="24384" y="25908"/>
                </a:lnTo>
                <a:lnTo>
                  <a:pt x="25908" y="27432"/>
                </a:lnTo>
                <a:lnTo>
                  <a:pt x="27432" y="27432"/>
                </a:lnTo>
                <a:lnTo>
                  <a:pt x="30480" y="28956"/>
                </a:lnTo>
                <a:lnTo>
                  <a:pt x="41148" y="28956"/>
                </a:lnTo>
                <a:lnTo>
                  <a:pt x="39624" y="32004"/>
                </a:lnTo>
                <a:lnTo>
                  <a:pt x="39624" y="36576"/>
                </a:lnTo>
                <a:lnTo>
                  <a:pt x="38100" y="39624"/>
                </a:lnTo>
                <a:lnTo>
                  <a:pt x="38100" y="44196"/>
                </a:lnTo>
                <a:lnTo>
                  <a:pt x="35052" y="50292"/>
                </a:lnTo>
                <a:lnTo>
                  <a:pt x="35052" y="51816"/>
                </a:lnTo>
                <a:lnTo>
                  <a:pt x="33528" y="54864"/>
                </a:lnTo>
                <a:lnTo>
                  <a:pt x="24384" y="64008"/>
                </a:lnTo>
                <a:lnTo>
                  <a:pt x="16764" y="64008"/>
                </a:lnTo>
                <a:lnTo>
                  <a:pt x="15240" y="62484"/>
                </a:lnTo>
                <a:lnTo>
                  <a:pt x="15240" y="60960"/>
                </a:lnTo>
                <a:lnTo>
                  <a:pt x="13716" y="60960"/>
                </a:lnTo>
                <a:lnTo>
                  <a:pt x="13716" y="47244"/>
                </a:lnTo>
                <a:lnTo>
                  <a:pt x="15240" y="45720"/>
                </a:lnTo>
                <a:lnTo>
                  <a:pt x="15240" y="39624"/>
                </a:lnTo>
                <a:lnTo>
                  <a:pt x="16764" y="38100"/>
                </a:lnTo>
                <a:lnTo>
                  <a:pt x="16764" y="32004"/>
                </a:lnTo>
                <a:lnTo>
                  <a:pt x="15240" y="28956"/>
                </a:lnTo>
                <a:lnTo>
                  <a:pt x="13716" y="27432"/>
                </a:lnTo>
                <a:lnTo>
                  <a:pt x="12192" y="27432"/>
                </a:lnTo>
                <a:lnTo>
                  <a:pt x="10668" y="25908"/>
                </a:lnTo>
                <a:lnTo>
                  <a:pt x="3048" y="25908"/>
                </a:lnTo>
                <a:lnTo>
                  <a:pt x="3048" y="27432"/>
                </a:lnTo>
                <a:lnTo>
                  <a:pt x="1524" y="27432"/>
                </a:lnTo>
                <a:lnTo>
                  <a:pt x="1524" y="30480"/>
                </a:lnTo>
                <a:lnTo>
                  <a:pt x="0" y="30480"/>
                </a:lnTo>
                <a:lnTo>
                  <a:pt x="0" y="33528"/>
                </a:lnTo>
                <a:lnTo>
                  <a:pt x="6096" y="33528"/>
                </a:lnTo>
                <a:lnTo>
                  <a:pt x="7620" y="35052"/>
                </a:lnTo>
                <a:lnTo>
                  <a:pt x="7620" y="38100"/>
                </a:lnTo>
                <a:lnTo>
                  <a:pt x="6096" y="39624"/>
                </a:lnTo>
                <a:lnTo>
                  <a:pt x="6096" y="47244"/>
                </a:lnTo>
                <a:lnTo>
                  <a:pt x="4572" y="48768"/>
                </a:lnTo>
                <a:lnTo>
                  <a:pt x="4572" y="62484"/>
                </a:lnTo>
                <a:lnTo>
                  <a:pt x="6096" y="65532"/>
                </a:lnTo>
                <a:lnTo>
                  <a:pt x="6096" y="67056"/>
                </a:lnTo>
                <a:lnTo>
                  <a:pt x="7620" y="67056"/>
                </a:lnTo>
                <a:lnTo>
                  <a:pt x="10668" y="70104"/>
                </a:lnTo>
                <a:lnTo>
                  <a:pt x="12192" y="70104"/>
                </a:lnTo>
                <a:lnTo>
                  <a:pt x="13716" y="71628"/>
                </a:lnTo>
                <a:lnTo>
                  <a:pt x="25908" y="71628"/>
                </a:lnTo>
                <a:lnTo>
                  <a:pt x="27432" y="70104"/>
                </a:lnTo>
                <a:lnTo>
                  <a:pt x="33528" y="67056"/>
                </a:lnTo>
                <a:lnTo>
                  <a:pt x="36576" y="64008"/>
                </a:lnTo>
                <a:lnTo>
                  <a:pt x="39624" y="60960"/>
                </a:lnTo>
                <a:lnTo>
                  <a:pt x="44196" y="51816"/>
                </a:lnTo>
                <a:lnTo>
                  <a:pt x="44196" y="48768"/>
                </a:lnTo>
                <a:lnTo>
                  <a:pt x="47244" y="42672"/>
                </a:lnTo>
                <a:lnTo>
                  <a:pt x="47244" y="39624"/>
                </a:lnTo>
                <a:lnTo>
                  <a:pt x="48768" y="36576"/>
                </a:lnTo>
                <a:lnTo>
                  <a:pt x="48768" y="32004"/>
                </a:lnTo>
                <a:lnTo>
                  <a:pt x="50292" y="28956"/>
                </a:lnTo>
                <a:lnTo>
                  <a:pt x="56388" y="28956"/>
                </a:lnTo>
                <a:lnTo>
                  <a:pt x="56388" y="22860"/>
                </a:lnTo>
                <a:close/>
              </a:path>
              <a:path w="137159" h="71754">
                <a:moveTo>
                  <a:pt x="97536" y="24384"/>
                </a:moveTo>
                <a:lnTo>
                  <a:pt x="96012" y="22860"/>
                </a:lnTo>
                <a:lnTo>
                  <a:pt x="89916" y="22860"/>
                </a:lnTo>
                <a:lnTo>
                  <a:pt x="89916" y="24384"/>
                </a:lnTo>
                <a:lnTo>
                  <a:pt x="88392" y="24384"/>
                </a:lnTo>
                <a:lnTo>
                  <a:pt x="79248" y="68580"/>
                </a:lnTo>
                <a:lnTo>
                  <a:pt x="79248" y="70104"/>
                </a:lnTo>
                <a:lnTo>
                  <a:pt x="88392" y="70104"/>
                </a:lnTo>
                <a:lnTo>
                  <a:pt x="88392" y="68580"/>
                </a:lnTo>
                <a:lnTo>
                  <a:pt x="97536" y="24384"/>
                </a:lnTo>
                <a:close/>
              </a:path>
              <a:path w="137159" h="71754">
                <a:moveTo>
                  <a:pt x="100584" y="4572"/>
                </a:moveTo>
                <a:lnTo>
                  <a:pt x="92964" y="4572"/>
                </a:lnTo>
                <a:lnTo>
                  <a:pt x="92964" y="6096"/>
                </a:lnTo>
                <a:lnTo>
                  <a:pt x="91440" y="6096"/>
                </a:lnTo>
                <a:lnTo>
                  <a:pt x="91440" y="7620"/>
                </a:lnTo>
                <a:lnTo>
                  <a:pt x="89916" y="9144"/>
                </a:lnTo>
                <a:lnTo>
                  <a:pt x="89916" y="12192"/>
                </a:lnTo>
                <a:lnTo>
                  <a:pt x="91440" y="12192"/>
                </a:lnTo>
                <a:lnTo>
                  <a:pt x="91440" y="13716"/>
                </a:lnTo>
                <a:lnTo>
                  <a:pt x="99060" y="13716"/>
                </a:lnTo>
                <a:lnTo>
                  <a:pt x="99060" y="12192"/>
                </a:lnTo>
                <a:lnTo>
                  <a:pt x="100584" y="12192"/>
                </a:lnTo>
                <a:lnTo>
                  <a:pt x="100584" y="4572"/>
                </a:lnTo>
                <a:close/>
              </a:path>
              <a:path w="137159" h="71754">
                <a:moveTo>
                  <a:pt x="137160" y="24371"/>
                </a:moveTo>
                <a:lnTo>
                  <a:pt x="135623" y="24371"/>
                </a:lnTo>
                <a:lnTo>
                  <a:pt x="135623" y="22847"/>
                </a:lnTo>
                <a:lnTo>
                  <a:pt x="131051" y="22847"/>
                </a:lnTo>
                <a:lnTo>
                  <a:pt x="131051" y="21323"/>
                </a:lnTo>
                <a:lnTo>
                  <a:pt x="120383" y="21323"/>
                </a:lnTo>
                <a:lnTo>
                  <a:pt x="118859" y="22847"/>
                </a:lnTo>
                <a:lnTo>
                  <a:pt x="115811" y="22847"/>
                </a:lnTo>
                <a:lnTo>
                  <a:pt x="109715" y="28943"/>
                </a:lnTo>
                <a:lnTo>
                  <a:pt x="109715" y="30467"/>
                </a:lnTo>
                <a:lnTo>
                  <a:pt x="108191" y="33515"/>
                </a:lnTo>
                <a:lnTo>
                  <a:pt x="108191" y="41135"/>
                </a:lnTo>
                <a:lnTo>
                  <a:pt x="109715" y="42659"/>
                </a:lnTo>
                <a:lnTo>
                  <a:pt x="109715" y="44183"/>
                </a:lnTo>
                <a:lnTo>
                  <a:pt x="111239" y="45707"/>
                </a:lnTo>
                <a:lnTo>
                  <a:pt x="112763" y="45707"/>
                </a:lnTo>
                <a:lnTo>
                  <a:pt x="112763" y="47231"/>
                </a:lnTo>
                <a:lnTo>
                  <a:pt x="114287" y="47231"/>
                </a:lnTo>
                <a:lnTo>
                  <a:pt x="115811" y="48755"/>
                </a:lnTo>
                <a:lnTo>
                  <a:pt x="117335" y="48755"/>
                </a:lnTo>
                <a:lnTo>
                  <a:pt x="118859" y="50279"/>
                </a:lnTo>
                <a:lnTo>
                  <a:pt x="120383" y="50279"/>
                </a:lnTo>
                <a:lnTo>
                  <a:pt x="124955" y="54851"/>
                </a:lnTo>
                <a:lnTo>
                  <a:pt x="124955" y="59423"/>
                </a:lnTo>
                <a:lnTo>
                  <a:pt x="123431" y="59423"/>
                </a:lnTo>
                <a:lnTo>
                  <a:pt x="123431" y="62471"/>
                </a:lnTo>
                <a:lnTo>
                  <a:pt x="121907" y="62471"/>
                </a:lnTo>
                <a:lnTo>
                  <a:pt x="121907" y="63995"/>
                </a:lnTo>
                <a:lnTo>
                  <a:pt x="120383" y="63995"/>
                </a:lnTo>
                <a:lnTo>
                  <a:pt x="118859" y="65519"/>
                </a:lnTo>
                <a:lnTo>
                  <a:pt x="109715" y="65519"/>
                </a:lnTo>
                <a:lnTo>
                  <a:pt x="108191" y="63995"/>
                </a:lnTo>
                <a:lnTo>
                  <a:pt x="106667" y="63995"/>
                </a:lnTo>
                <a:lnTo>
                  <a:pt x="105143" y="62471"/>
                </a:lnTo>
                <a:lnTo>
                  <a:pt x="103619" y="62471"/>
                </a:lnTo>
                <a:lnTo>
                  <a:pt x="103619" y="60947"/>
                </a:lnTo>
                <a:lnTo>
                  <a:pt x="102095" y="60947"/>
                </a:lnTo>
                <a:lnTo>
                  <a:pt x="102095" y="62471"/>
                </a:lnTo>
                <a:lnTo>
                  <a:pt x="100571" y="62471"/>
                </a:lnTo>
                <a:lnTo>
                  <a:pt x="100571" y="68567"/>
                </a:lnTo>
                <a:lnTo>
                  <a:pt x="102095" y="68567"/>
                </a:lnTo>
                <a:lnTo>
                  <a:pt x="102095" y="70091"/>
                </a:lnTo>
                <a:lnTo>
                  <a:pt x="105143" y="70091"/>
                </a:lnTo>
                <a:lnTo>
                  <a:pt x="106667" y="71615"/>
                </a:lnTo>
                <a:lnTo>
                  <a:pt x="120383" y="71615"/>
                </a:lnTo>
                <a:lnTo>
                  <a:pt x="121907" y="70091"/>
                </a:lnTo>
                <a:lnTo>
                  <a:pt x="124955" y="70091"/>
                </a:lnTo>
                <a:lnTo>
                  <a:pt x="129527" y="65519"/>
                </a:lnTo>
                <a:lnTo>
                  <a:pt x="132575" y="62471"/>
                </a:lnTo>
                <a:lnTo>
                  <a:pt x="132575" y="59423"/>
                </a:lnTo>
                <a:lnTo>
                  <a:pt x="134099" y="57899"/>
                </a:lnTo>
                <a:lnTo>
                  <a:pt x="134099" y="53327"/>
                </a:lnTo>
                <a:lnTo>
                  <a:pt x="132575" y="51803"/>
                </a:lnTo>
                <a:lnTo>
                  <a:pt x="132575" y="50279"/>
                </a:lnTo>
                <a:lnTo>
                  <a:pt x="131051" y="48755"/>
                </a:lnTo>
                <a:lnTo>
                  <a:pt x="131051" y="47231"/>
                </a:lnTo>
                <a:lnTo>
                  <a:pt x="129527" y="45707"/>
                </a:lnTo>
                <a:lnTo>
                  <a:pt x="128003" y="45707"/>
                </a:lnTo>
                <a:lnTo>
                  <a:pt x="126479" y="44183"/>
                </a:lnTo>
                <a:lnTo>
                  <a:pt x="124955" y="44183"/>
                </a:lnTo>
                <a:lnTo>
                  <a:pt x="123431" y="42659"/>
                </a:lnTo>
                <a:lnTo>
                  <a:pt x="121907" y="42659"/>
                </a:lnTo>
                <a:lnTo>
                  <a:pt x="121907" y="41135"/>
                </a:lnTo>
                <a:lnTo>
                  <a:pt x="120383" y="41135"/>
                </a:lnTo>
                <a:lnTo>
                  <a:pt x="117335" y="38087"/>
                </a:lnTo>
                <a:lnTo>
                  <a:pt x="117335" y="31991"/>
                </a:lnTo>
                <a:lnTo>
                  <a:pt x="120383" y="28943"/>
                </a:lnTo>
                <a:lnTo>
                  <a:pt x="121907" y="28943"/>
                </a:lnTo>
                <a:lnTo>
                  <a:pt x="121907" y="27419"/>
                </a:lnTo>
                <a:lnTo>
                  <a:pt x="129527" y="27419"/>
                </a:lnTo>
                <a:lnTo>
                  <a:pt x="129527" y="28943"/>
                </a:lnTo>
                <a:lnTo>
                  <a:pt x="132575" y="28943"/>
                </a:lnTo>
                <a:lnTo>
                  <a:pt x="134099" y="30467"/>
                </a:lnTo>
                <a:lnTo>
                  <a:pt x="135623" y="30467"/>
                </a:lnTo>
                <a:lnTo>
                  <a:pt x="135623" y="28943"/>
                </a:lnTo>
                <a:lnTo>
                  <a:pt x="137160" y="28943"/>
                </a:lnTo>
                <a:lnTo>
                  <a:pt x="137160" y="27419"/>
                </a:lnTo>
                <a:lnTo>
                  <a:pt x="137160" y="243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7576" y="7056119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5" h="26034">
                <a:moveTo>
                  <a:pt x="16763" y="25908"/>
                </a:moveTo>
                <a:lnTo>
                  <a:pt x="9143" y="25908"/>
                </a:lnTo>
                <a:lnTo>
                  <a:pt x="6095" y="24384"/>
                </a:lnTo>
                <a:lnTo>
                  <a:pt x="4571" y="21336"/>
                </a:lnTo>
                <a:lnTo>
                  <a:pt x="1523" y="19812"/>
                </a:lnTo>
                <a:lnTo>
                  <a:pt x="0" y="16764"/>
                </a:lnTo>
                <a:lnTo>
                  <a:pt x="0" y="9144"/>
                </a:lnTo>
                <a:lnTo>
                  <a:pt x="1523" y="6096"/>
                </a:lnTo>
                <a:lnTo>
                  <a:pt x="6095" y="1524"/>
                </a:lnTo>
                <a:lnTo>
                  <a:pt x="9143" y="0"/>
                </a:lnTo>
                <a:lnTo>
                  <a:pt x="16763" y="0"/>
                </a:lnTo>
                <a:lnTo>
                  <a:pt x="19811" y="1524"/>
                </a:lnTo>
                <a:lnTo>
                  <a:pt x="24383" y="6096"/>
                </a:lnTo>
                <a:lnTo>
                  <a:pt x="24383" y="19812"/>
                </a:lnTo>
                <a:lnTo>
                  <a:pt x="21335" y="21336"/>
                </a:lnTo>
                <a:lnTo>
                  <a:pt x="19811" y="24384"/>
                </a:lnTo>
                <a:lnTo>
                  <a:pt x="16763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551687" y="7156704"/>
            <a:ext cx="487680" cy="71755"/>
            <a:chOff x="551687" y="7156704"/>
            <a:chExt cx="487680" cy="71755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1687" y="7158227"/>
              <a:ext cx="237744" cy="7010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822960" y="7156716"/>
              <a:ext cx="216535" cy="71755"/>
            </a:xfrm>
            <a:custGeom>
              <a:avLst/>
              <a:gdLst/>
              <a:ahLst/>
              <a:cxnLst/>
              <a:rect l="l" t="t" r="r" b="b"/>
              <a:pathLst>
                <a:path w="216534" h="71754">
                  <a:moveTo>
                    <a:pt x="44196" y="18288"/>
                  </a:moveTo>
                  <a:lnTo>
                    <a:pt x="42672" y="13716"/>
                  </a:lnTo>
                  <a:lnTo>
                    <a:pt x="39624" y="7620"/>
                  </a:lnTo>
                  <a:lnTo>
                    <a:pt x="38100" y="4572"/>
                  </a:lnTo>
                  <a:lnTo>
                    <a:pt x="35052" y="3048"/>
                  </a:lnTo>
                  <a:lnTo>
                    <a:pt x="35052" y="21336"/>
                  </a:lnTo>
                  <a:lnTo>
                    <a:pt x="35052" y="32004"/>
                  </a:lnTo>
                  <a:lnTo>
                    <a:pt x="35052" y="38100"/>
                  </a:lnTo>
                  <a:lnTo>
                    <a:pt x="35052" y="51816"/>
                  </a:lnTo>
                  <a:lnTo>
                    <a:pt x="33528" y="54864"/>
                  </a:lnTo>
                  <a:lnTo>
                    <a:pt x="32004" y="56388"/>
                  </a:lnTo>
                  <a:lnTo>
                    <a:pt x="32004" y="59436"/>
                  </a:lnTo>
                  <a:lnTo>
                    <a:pt x="28956" y="62484"/>
                  </a:lnTo>
                  <a:lnTo>
                    <a:pt x="27432" y="62484"/>
                  </a:lnTo>
                  <a:lnTo>
                    <a:pt x="24384" y="64008"/>
                  </a:lnTo>
                  <a:lnTo>
                    <a:pt x="19812" y="64008"/>
                  </a:lnTo>
                  <a:lnTo>
                    <a:pt x="18288" y="62484"/>
                  </a:lnTo>
                  <a:lnTo>
                    <a:pt x="16764" y="62484"/>
                  </a:lnTo>
                  <a:lnTo>
                    <a:pt x="13716" y="59436"/>
                  </a:lnTo>
                  <a:lnTo>
                    <a:pt x="13716" y="56388"/>
                  </a:lnTo>
                  <a:lnTo>
                    <a:pt x="12192" y="54864"/>
                  </a:lnTo>
                  <a:lnTo>
                    <a:pt x="10668" y="51816"/>
                  </a:lnTo>
                  <a:lnTo>
                    <a:pt x="10668" y="45720"/>
                  </a:lnTo>
                  <a:lnTo>
                    <a:pt x="9144" y="41148"/>
                  </a:lnTo>
                  <a:lnTo>
                    <a:pt x="9144" y="38100"/>
                  </a:lnTo>
                  <a:lnTo>
                    <a:pt x="35052" y="38100"/>
                  </a:lnTo>
                  <a:lnTo>
                    <a:pt x="35052" y="32004"/>
                  </a:lnTo>
                  <a:lnTo>
                    <a:pt x="9144" y="32004"/>
                  </a:lnTo>
                  <a:lnTo>
                    <a:pt x="10668" y="27432"/>
                  </a:lnTo>
                  <a:lnTo>
                    <a:pt x="10668" y="18288"/>
                  </a:lnTo>
                  <a:lnTo>
                    <a:pt x="12192" y="15240"/>
                  </a:lnTo>
                  <a:lnTo>
                    <a:pt x="13716" y="13716"/>
                  </a:lnTo>
                  <a:lnTo>
                    <a:pt x="13716" y="12192"/>
                  </a:lnTo>
                  <a:lnTo>
                    <a:pt x="18288" y="7620"/>
                  </a:lnTo>
                  <a:lnTo>
                    <a:pt x="27432" y="7620"/>
                  </a:lnTo>
                  <a:lnTo>
                    <a:pt x="32004" y="12192"/>
                  </a:lnTo>
                  <a:lnTo>
                    <a:pt x="32004" y="13716"/>
                  </a:lnTo>
                  <a:lnTo>
                    <a:pt x="33528" y="15240"/>
                  </a:lnTo>
                  <a:lnTo>
                    <a:pt x="33528" y="18288"/>
                  </a:lnTo>
                  <a:lnTo>
                    <a:pt x="35052" y="21336"/>
                  </a:lnTo>
                  <a:lnTo>
                    <a:pt x="35052" y="3048"/>
                  </a:lnTo>
                  <a:lnTo>
                    <a:pt x="28956" y="0"/>
                  </a:lnTo>
                  <a:lnTo>
                    <a:pt x="16764" y="0"/>
                  </a:lnTo>
                  <a:lnTo>
                    <a:pt x="10668" y="3048"/>
                  </a:lnTo>
                  <a:lnTo>
                    <a:pt x="6096" y="7620"/>
                  </a:lnTo>
                  <a:lnTo>
                    <a:pt x="4572" y="10668"/>
                  </a:lnTo>
                  <a:lnTo>
                    <a:pt x="1524" y="19812"/>
                  </a:lnTo>
                  <a:lnTo>
                    <a:pt x="1524" y="24384"/>
                  </a:lnTo>
                  <a:lnTo>
                    <a:pt x="0" y="28956"/>
                  </a:lnTo>
                  <a:lnTo>
                    <a:pt x="0" y="42672"/>
                  </a:lnTo>
                  <a:lnTo>
                    <a:pt x="1524" y="47244"/>
                  </a:lnTo>
                  <a:lnTo>
                    <a:pt x="1524" y="51816"/>
                  </a:lnTo>
                  <a:lnTo>
                    <a:pt x="4572" y="60960"/>
                  </a:lnTo>
                  <a:lnTo>
                    <a:pt x="6096" y="64008"/>
                  </a:lnTo>
                  <a:lnTo>
                    <a:pt x="10668" y="68580"/>
                  </a:lnTo>
                  <a:lnTo>
                    <a:pt x="13716" y="70104"/>
                  </a:lnTo>
                  <a:lnTo>
                    <a:pt x="15240" y="70104"/>
                  </a:lnTo>
                  <a:lnTo>
                    <a:pt x="18288" y="71628"/>
                  </a:lnTo>
                  <a:lnTo>
                    <a:pt x="25908" y="71628"/>
                  </a:lnTo>
                  <a:lnTo>
                    <a:pt x="32004" y="68580"/>
                  </a:lnTo>
                  <a:lnTo>
                    <a:pt x="35052" y="68580"/>
                  </a:lnTo>
                  <a:lnTo>
                    <a:pt x="37338" y="64008"/>
                  </a:lnTo>
                  <a:lnTo>
                    <a:pt x="38100" y="62484"/>
                  </a:lnTo>
                  <a:lnTo>
                    <a:pt x="41148" y="59436"/>
                  </a:lnTo>
                  <a:lnTo>
                    <a:pt x="42672" y="56388"/>
                  </a:lnTo>
                  <a:lnTo>
                    <a:pt x="42672" y="51816"/>
                  </a:lnTo>
                  <a:lnTo>
                    <a:pt x="44196" y="47244"/>
                  </a:lnTo>
                  <a:lnTo>
                    <a:pt x="44196" y="38100"/>
                  </a:lnTo>
                  <a:lnTo>
                    <a:pt x="44196" y="32004"/>
                  </a:lnTo>
                  <a:lnTo>
                    <a:pt x="44196" y="18288"/>
                  </a:lnTo>
                  <a:close/>
                </a:path>
                <a:path w="216534" h="71754">
                  <a:moveTo>
                    <a:pt x="118872" y="48755"/>
                  </a:moveTo>
                  <a:lnTo>
                    <a:pt x="117348" y="47231"/>
                  </a:lnTo>
                  <a:lnTo>
                    <a:pt x="77724" y="47231"/>
                  </a:lnTo>
                  <a:lnTo>
                    <a:pt x="77724" y="54851"/>
                  </a:lnTo>
                  <a:lnTo>
                    <a:pt x="117348" y="54851"/>
                  </a:lnTo>
                  <a:lnTo>
                    <a:pt x="117348" y="53327"/>
                  </a:lnTo>
                  <a:lnTo>
                    <a:pt x="118872" y="53327"/>
                  </a:lnTo>
                  <a:lnTo>
                    <a:pt x="118872" y="48755"/>
                  </a:lnTo>
                  <a:close/>
                </a:path>
                <a:path w="216534" h="71754">
                  <a:moveTo>
                    <a:pt x="118872" y="28943"/>
                  </a:moveTo>
                  <a:lnTo>
                    <a:pt x="117348" y="27419"/>
                  </a:lnTo>
                  <a:lnTo>
                    <a:pt x="77724" y="27419"/>
                  </a:lnTo>
                  <a:lnTo>
                    <a:pt x="77724" y="35039"/>
                  </a:lnTo>
                  <a:lnTo>
                    <a:pt x="117348" y="35039"/>
                  </a:lnTo>
                  <a:lnTo>
                    <a:pt x="117348" y="33515"/>
                  </a:lnTo>
                  <a:lnTo>
                    <a:pt x="118872" y="33515"/>
                  </a:lnTo>
                  <a:lnTo>
                    <a:pt x="118872" y="28943"/>
                  </a:lnTo>
                  <a:close/>
                </a:path>
                <a:path w="216534" h="71754">
                  <a:moveTo>
                    <a:pt x="195072" y="27432"/>
                  </a:moveTo>
                  <a:lnTo>
                    <a:pt x="193548" y="22860"/>
                  </a:lnTo>
                  <a:lnTo>
                    <a:pt x="193548" y="19812"/>
                  </a:lnTo>
                  <a:lnTo>
                    <a:pt x="192024" y="15240"/>
                  </a:lnTo>
                  <a:lnTo>
                    <a:pt x="190500" y="12192"/>
                  </a:lnTo>
                  <a:lnTo>
                    <a:pt x="185928" y="7620"/>
                  </a:lnTo>
                  <a:lnTo>
                    <a:pt x="185928" y="24384"/>
                  </a:lnTo>
                  <a:lnTo>
                    <a:pt x="185928" y="48768"/>
                  </a:lnTo>
                  <a:lnTo>
                    <a:pt x="184404" y="51816"/>
                  </a:lnTo>
                  <a:lnTo>
                    <a:pt x="184404" y="54864"/>
                  </a:lnTo>
                  <a:lnTo>
                    <a:pt x="182880" y="56388"/>
                  </a:lnTo>
                  <a:lnTo>
                    <a:pt x="182880" y="57912"/>
                  </a:lnTo>
                  <a:lnTo>
                    <a:pt x="181356" y="59436"/>
                  </a:lnTo>
                  <a:lnTo>
                    <a:pt x="181356" y="60960"/>
                  </a:lnTo>
                  <a:lnTo>
                    <a:pt x="179832" y="60960"/>
                  </a:lnTo>
                  <a:lnTo>
                    <a:pt x="178308" y="62484"/>
                  </a:lnTo>
                  <a:lnTo>
                    <a:pt x="176784" y="62484"/>
                  </a:lnTo>
                  <a:lnTo>
                    <a:pt x="175260" y="64008"/>
                  </a:lnTo>
                  <a:lnTo>
                    <a:pt x="169164" y="64008"/>
                  </a:lnTo>
                  <a:lnTo>
                    <a:pt x="167640" y="62484"/>
                  </a:lnTo>
                  <a:lnTo>
                    <a:pt x="166116" y="62484"/>
                  </a:lnTo>
                  <a:lnTo>
                    <a:pt x="161544" y="57912"/>
                  </a:lnTo>
                  <a:lnTo>
                    <a:pt x="161544" y="54864"/>
                  </a:lnTo>
                  <a:lnTo>
                    <a:pt x="160020" y="53340"/>
                  </a:lnTo>
                  <a:lnTo>
                    <a:pt x="160020" y="48768"/>
                  </a:lnTo>
                  <a:lnTo>
                    <a:pt x="158496" y="45720"/>
                  </a:lnTo>
                  <a:lnTo>
                    <a:pt x="158496" y="30480"/>
                  </a:lnTo>
                  <a:lnTo>
                    <a:pt x="160020" y="27432"/>
                  </a:lnTo>
                  <a:lnTo>
                    <a:pt x="160020" y="21336"/>
                  </a:lnTo>
                  <a:lnTo>
                    <a:pt x="161544" y="19812"/>
                  </a:lnTo>
                  <a:lnTo>
                    <a:pt x="163068" y="16764"/>
                  </a:lnTo>
                  <a:lnTo>
                    <a:pt x="163068" y="15240"/>
                  </a:lnTo>
                  <a:lnTo>
                    <a:pt x="166116" y="13716"/>
                  </a:lnTo>
                  <a:lnTo>
                    <a:pt x="167640" y="12192"/>
                  </a:lnTo>
                  <a:lnTo>
                    <a:pt x="178308" y="12192"/>
                  </a:lnTo>
                  <a:lnTo>
                    <a:pt x="182880" y="16764"/>
                  </a:lnTo>
                  <a:lnTo>
                    <a:pt x="182880" y="18288"/>
                  </a:lnTo>
                  <a:lnTo>
                    <a:pt x="184404" y="19812"/>
                  </a:lnTo>
                  <a:lnTo>
                    <a:pt x="184404" y="22860"/>
                  </a:lnTo>
                  <a:lnTo>
                    <a:pt x="185928" y="24384"/>
                  </a:lnTo>
                  <a:lnTo>
                    <a:pt x="185928" y="7620"/>
                  </a:lnTo>
                  <a:lnTo>
                    <a:pt x="184404" y="6096"/>
                  </a:lnTo>
                  <a:lnTo>
                    <a:pt x="181356" y="4572"/>
                  </a:lnTo>
                  <a:lnTo>
                    <a:pt x="164592" y="4572"/>
                  </a:lnTo>
                  <a:lnTo>
                    <a:pt x="158496" y="7620"/>
                  </a:lnTo>
                  <a:lnTo>
                    <a:pt x="155448" y="13716"/>
                  </a:lnTo>
                  <a:lnTo>
                    <a:pt x="152400" y="16764"/>
                  </a:lnTo>
                  <a:lnTo>
                    <a:pt x="150876" y="19812"/>
                  </a:lnTo>
                  <a:lnTo>
                    <a:pt x="150876" y="24384"/>
                  </a:lnTo>
                  <a:lnTo>
                    <a:pt x="149352" y="28956"/>
                  </a:lnTo>
                  <a:lnTo>
                    <a:pt x="149352" y="48768"/>
                  </a:lnTo>
                  <a:lnTo>
                    <a:pt x="150876" y="51816"/>
                  </a:lnTo>
                  <a:lnTo>
                    <a:pt x="150876" y="56388"/>
                  </a:lnTo>
                  <a:lnTo>
                    <a:pt x="155448" y="65532"/>
                  </a:lnTo>
                  <a:lnTo>
                    <a:pt x="167640" y="71628"/>
                  </a:lnTo>
                  <a:lnTo>
                    <a:pt x="176784" y="71628"/>
                  </a:lnTo>
                  <a:lnTo>
                    <a:pt x="188976" y="65532"/>
                  </a:lnTo>
                  <a:lnTo>
                    <a:pt x="189738" y="64008"/>
                  </a:lnTo>
                  <a:lnTo>
                    <a:pt x="192024" y="59436"/>
                  </a:lnTo>
                  <a:lnTo>
                    <a:pt x="193548" y="54864"/>
                  </a:lnTo>
                  <a:lnTo>
                    <a:pt x="193548" y="51816"/>
                  </a:lnTo>
                  <a:lnTo>
                    <a:pt x="195072" y="47244"/>
                  </a:lnTo>
                  <a:lnTo>
                    <a:pt x="195072" y="27432"/>
                  </a:lnTo>
                  <a:close/>
                </a:path>
                <a:path w="216534" h="71754">
                  <a:moveTo>
                    <a:pt x="216395" y="59423"/>
                  </a:moveTo>
                  <a:lnTo>
                    <a:pt x="214871" y="59423"/>
                  </a:lnTo>
                  <a:lnTo>
                    <a:pt x="214871" y="57899"/>
                  </a:lnTo>
                  <a:lnTo>
                    <a:pt x="207251" y="57899"/>
                  </a:lnTo>
                  <a:lnTo>
                    <a:pt x="207251" y="59423"/>
                  </a:lnTo>
                  <a:lnTo>
                    <a:pt x="205727" y="59423"/>
                  </a:lnTo>
                  <a:lnTo>
                    <a:pt x="205727" y="67043"/>
                  </a:lnTo>
                  <a:lnTo>
                    <a:pt x="207251" y="68567"/>
                  </a:lnTo>
                  <a:lnTo>
                    <a:pt x="207251" y="70091"/>
                  </a:lnTo>
                  <a:lnTo>
                    <a:pt x="214871" y="70091"/>
                  </a:lnTo>
                  <a:lnTo>
                    <a:pt x="214871" y="68567"/>
                  </a:lnTo>
                  <a:lnTo>
                    <a:pt x="216395" y="67043"/>
                  </a:lnTo>
                  <a:lnTo>
                    <a:pt x="216395" y="594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17576" y="7324343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5" h="26034">
                <a:moveTo>
                  <a:pt x="16763" y="25907"/>
                </a:moveTo>
                <a:lnTo>
                  <a:pt x="9143" y="25907"/>
                </a:lnTo>
                <a:lnTo>
                  <a:pt x="6095" y="24383"/>
                </a:lnTo>
                <a:lnTo>
                  <a:pt x="4571" y="22859"/>
                </a:lnTo>
                <a:lnTo>
                  <a:pt x="1523" y="19811"/>
                </a:lnTo>
                <a:lnTo>
                  <a:pt x="0" y="16763"/>
                </a:lnTo>
                <a:lnTo>
                  <a:pt x="0" y="9143"/>
                </a:lnTo>
                <a:lnTo>
                  <a:pt x="1523" y="6095"/>
                </a:lnTo>
                <a:lnTo>
                  <a:pt x="4571" y="4571"/>
                </a:lnTo>
                <a:lnTo>
                  <a:pt x="6095" y="1523"/>
                </a:lnTo>
                <a:lnTo>
                  <a:pt x="9143" y="0"/>
                </a:lnTo>
                <a:lnTo>
                  <a:pt x="16763" y="0"/>
                </a:lnTo>
                <a:lnTo>
                  <a:pt x="19811" y="1523"/>
                </a:lnTo>
                <a:lnTo>
                  <a:pt x="21335" y="4571"/>
                </a:lnTo>
                <a:lnTo>
                  <a:pt x="24383" y="6095"/>
                </a:lnTo>
                <a:lnTo>
                  <a:pt x="24383" y="19811"/>
                </a:lnTo>
                <a:lnTo>
                  <a:pt x="19811" y="24383"/>
                </a:lnTo>
                <a:lnTo>
                  <a:pt x="16763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879347" y="7429500"/>
            <a:ext cx="300355" cy="86995"/>
            <a:chOff x="879347" y="7429500"/>
            <a:chExt cx="300355" cy="86995"/>
          </a:xfrm>
        </p:grpSpPr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9347" y="7429500"/>
              <a:ext cx="73151" cy="8686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152143" y="7431024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40" h="24765">
                  <a:moveTo>
                    <a:pt x="18288" y="1524"/>
                  </a:moveTo>
                  <a:lnTo>
                    <a:pt x="7620" y="1524"/>
                  </a:lnTo>
                  <a:lnTo>
                    <a:pt x="9144" y="0"/>
                  </a:lnTo>
                  <a:lnTo>
                    <a:pt x="16764" y="0"/>
                  </a:lnTo>
                  <a:lnTo>
                    <a:pt x="18288" y="1524"/>
                  </a:lnTo>
                  <a:close/>
                </a:path>
                <a:path w="27940" h="24765">
                  <a:moveTo>
                    <a:pt x="21336" y="3048"/>
                  </a:moveTo>
                  <a:lnTo>
                    <a:pt x="4572" y="3048"/>
                  </a:lnTo>
                  <a:lnTo>
                    <a:pt x="6096" y="1524"/>
                  </a:lnTo>
                  <a:lnTo>
                    <a:pt x="21336" y="1524"/>
                  </a:lnTo>
                  <a:lnTo>
                    <a:pt x="21336" y="3048"/>
                  </a:lnTo>
                  <a:close/>
                </a:path>
                <a:path w="27940" h="24765">
                  <a:moveTo>
                    <a:pt x="10668" y="18288"/>
                  </a:moveTo>
                  <a:lnTo>
                    <a:pt x="0" y="18288"/>
                  </a:lnTo>
                  <a:lnTo>
                    <a:pt x="0" y="7620"/>
                  </a:lnTo>
                  <a:lnTo>
                    <a:pt x="3048" y="4572"/>
                  </a:lnTo>
                  <a:lnTo>
                    <a:pt x="3048" y="3048"/>
                  </a:lnTo>
                  <a:lnTo>
                    <a:pt x="22860" y="3048"/>
                  </a:lnTo>
                  <a:lnTo>
                    <a:pt x="25908" y="6096"/>
                  </a:lnTo>
                  <a:lnTo>
                    <a:pt x="10668" y="6096"/>
                  </a:lnTo>
                  <a:lnTo>
                    <a:pt x="10668" y="7620"/>
                  </a:lnTo>
                  <a:lnTo>
                    <a:pt x="9144" y="7620"/>
                  </a:lnTo>
                  <a:lnTo>
                    <a:pt x="9144" y="9144"/>
                  </a:lnTo>
                  <a:lnTo>
                    <a:pt x="7620" y="9144"/>
                  </a:lnTo>
                  <a:lnTo>
                    <a:pt x="7620" y="15240"/>
                  </a:lnTo>
                  <a:lnTo>
                    <a:pt x="10668" y="18288"/>
                  </a:lnTo>
                  <a:close/>
                </a:path>
                <a:path w="27940" h="24765">
                  <a:moveTo>
                    <a:pt x="21336" y="22860"/>
                  </a:moveTo>
                  <a:lnTo>
                    <a:pt x="4572" y="22860"/>
                  </a:lnTo>
                  <a:lnTo>
                    <a:pt x="1524" y="19812"/>
                  </a:lnTo>
                  <a:lnTo>
                    <a:pt x="1524" y="18288"/>
                  </a:lnTo>
                  <a:lnTo>
                    <a:pt x="16764" y="18288"/>
                  </a:lnTo>
                  <a:lnTo>
                    <a:pt x="16764" y="16764"/>
                  </a:lnTo>
                  <a:lnTo>
                    <a:pt x="18288" y="16764"/>
                  </a:lnTo>
                  <a:lnTo>
                    <a:pt x="18288" y="15240"/>
                  </a:lnTo>
                  <a:lnTo>
                    <a:pt x="19812" y="13716"/>
                  </a:lnTo>
                  <a:lnTo>
                    <a:pt x="19812" y="10668"/>
                  </a:lnTo>
                  <a:lnTo>
                    <a:pt x="18288" y="10668"/>
                  </a:lnTo>
                  <a:lnTo>
                    <a:pt x="18288" y="7620"/>
                  </a:lnTo>
                  <a:lnTo>
                    <a:pt x="16764" y="7620"/>
                  </a:lnTo>
                  <a:lnTo>
                    <a:pt x="15240" y="6096"/>
                  </a:lnTo>
                  <a:lnTo>
                    <a:pt x="25908" y="6096"/>
                  </a:lnTo>
                  <a:lnTo>
                    <a:pt x="25908" y="7620"/>
                  </a:lnTo>
                  <a:lnTo>
                    <a:pt x="27432" y="9144"/>
                  </a:lnTo>
                  <a:lnTo>
                    <a:pt x="27432" y="15240"/>
                  </a:lnTo>
                  <a:lnTo>
                    <a:pt x="25908" y="16764"/>
                  </a:lnTo>
                  <a:lnTo>
                    <a:pt x="25908" y="18288"/>
                  </a:lnTo>
                  <a:lnTo>
                    <a:pt x="21336" y="22860"/>
                  </a:lnTo>
                  <a:close/>
                </a:path>
                <a:path w="27940" h="24765">
                  <a:moveTo>
                    <a:pt x="18288" y="24384"/>
                  </a:moveTo>
                  <a:lnTo>
                    <a:pt x="7620" y="24384"/>
                  </a:lnTo>
                  <a:lnTo>
                    <a:pt x="6096" y="22860"/>
                  </a:lnTo>
                  <a:lnTo>
                    <a:pt x="19812" y="22860"/>
                  </a:lnTo>
                  <a:lnTo>
                    <a:pt x="18288" y="243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98780" y="6720525"/>
            <a:ext cx="3145155" cy="812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6065" indent="36195">
              <a:lnSpc>
                <a:spcPct val="100000"/>
              </a:lnSpc>
              <a:spcBef>
                <a:spcPts val="100"/>
              </a:spcBef>
              <a:tabLst>
                <a:tab pos="612140" algn="l"/>
                <a:tab pos="2305685" algn="l"/>
              </a:tabLst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relative </a:t>
            </a:r>
            <a:r>
              <a:rPr sz="800" spc="-10" dirty="0">
                <a:latin typeface="Calibri"/>
                <a:cs typeface="Calibri"/>
              </a:rPr>
              <a:t>velocity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may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written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vr</a:t>
            </a:r>
            <a:r>
              <a:rPr sz="800" i="1" spc="-5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=</a:t>
            </a:r>
            <a:r>
              <a:rPr sz="800" i="1" spc="1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v</a:t>
            </a:r>
            <a:r>
              <a:rPr sz="800" i="1" spc="-15" dirty="0">
                <a:latin typeface="Calibri"/>
                <a:cs typeface="Calibri"/>
              </a:rPr>
              <a:t> </a:t>
            </a:r>
            <a:r>
              <a:rPr sz="800" i="1" spc="-25" dirty="0">
                <a:latin typeface="Calibri"/>
                <a:cs typeface="Calibri"/>
              </a:rPr>
              <a:t>cos</a:t>
            </a:r>
            <a:r>
              <a:rPr sz="800" i="1" dirty="0">
                <a:latin typeface="Calibri"/>
                <a:cs typeface="Calibri"/>
              </a:rPr>
              <a:t>	v</a:t>
            </a:r>
            <a:r>
              <a:rPr sz="800" i="1" spc="-15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is</a:t>
            </a:r>
            <a:r>
              <a:rPr sz="800" i="1" spc="-1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the</a:t>
            </a:r>
            <a:r>
              <a:rPr sz="800" i="1" spc="-5" dirty="0">
                <a:latin typeface="Calibri"/>
                <a:cs typeface="Calibri"/>
              </a:rPr>
              <a:t> </a:t>
            </a:r>
            <a:r>
              <a:rPr sz="800" i="1" spc="-10" dirty="0">
                <a:latin typeface="Calibri"/>
                <a:cs typeface="Calibri"/>
              </a:rPr>
              <a:t>target</a:t>
            </a:r>
            <a:r>
              <a:rPr sz="800" i="1" spc="500" dirty="0">
                <a:latin typeface="Calibri"/>
                <a:cs typeface="Calibri"/>
              </a:rPr>
              <a:t> </a:t>
            </a:r>
            <a:r>
              <a:rPr sz="800" i="1" spc="-10" dirty="0">
                <a:latin typeface="Calibri"/>
                <a:cs typeface="Calibri"/>
              </a:rPr>
              <a:t>speed </a:t>
            </a:r>
            <a:r>
              <a:rPr sz="800" i="1" spc="-25" dirty="0">
                <a:latin typeface="Calibri"/>
                <a:cs typeface="Calibri"/>
              </a:rPr>
              <a:t>and</a:t>
            </a:r>
            <a:r>
              <a:rPr sz="800" i="1" dirty="0">
                <a:latin typeface="Calibri"/>
                <a:cs typeface="Calibri"/>
              </a:rPr>
              <a:t>	</a:t>
            </a:r>
            <a:r>
              <a:rPr sz="800" i="1" spc="-25" dirty="0">
                <a:latin typeface="Calibri"/>
                <a:cs typeface="Calibri"/>
              </a:rPr>
              <a:t>the</a:t>
            </a:r>
            <a:endParaRPr sz="800">
              <a:latin typeface="Calibri"/>
              <a:cs typeface="Calibri"/>
            </a:endParaRPr>
          </a:p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800" dirty="0">
                <a:latin typeface="Calibri"/>
                <a:cs typeface="Calibri"/>
              </a:rPr>
              <a:t>Angle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made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by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target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trajectory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line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joining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radar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target.</a:t>
            </a:r>
            <a:endParaRPr sz="800">
              <a:latin typeface="Calibri"/>
              <a:cs typeface="Calibri"/>
            </a:endParaRPr>
          </a:p>
          <a:p>
            <a:pPr marL="670560">
              <a:lnSpc>
                <a:spcPct val="100000"/>
              </a:lnSpc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Doppler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frequency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is</a:t>
            </a:r>
            <a:r>
              <a:rPr sz="800" spc="-4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maximum.</a:t>
            </a:r>
            <a:endParaRPr sz="800">
              <a:latin typeface="Calibri"/>
              <a:cs typeface="Calibri"/>
            </a:endParaRPr>
          </a:p>
          <a:p>
            <a:pPr marL="151130" marR="22860" indent="-1905">
              <a:lnSpc>
                <a:spcPct val="103699"/>
              </a:lnSpc>
              <a:spcBef>
                <a:spcPts val="155"/>
              </a:spcBef>
              <a:tabLst>
                <a:tab pos="581025" algn="l"/>
              </a:tabLst>
            </a:pPr>
            <a:r>
              <a:rPr sz="800" dirty="0">
                <a:latin typeface="Calibri"/>
                <a:cs typeface="Calibri"/>
              </a:rPr>
              <a:t>The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Doppler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20" dirty="0">
                <a:latin typeface="Calibri"/>
                <a:cs typeface="Calibri"/>
              </a:rPr>
              <a:t>zero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when 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trajectory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is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perpendicular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to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theradar </a:t>
            </a:r>
            <a:r>
              <a:rPr sz="800" spc="-20" dirty="0">
                <a:latin typeface="Calibri"/>
                <a:cs typeface="Calibri"/>
              </a:rPr>
              <a:t>line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sight</a:t>
            </a:r>
            <a:r>
              <a:rPr sz="800" dirty="0">
                <a:latin typeface="Calibri"/>
                <a:cs typeface="Calibri"/>
              </a:rPr>
              <a:t>	</a:t>
            </a:r>
            <a:r>
              <a:rPr sz="800" spc="-10" dirty="0">
                <a:latin typeface="Calibri"/>
                <a:cs typeface="Calibri"/>
              </a:rPr>
              <a:t>=</a:t>
            </a:r>
            <a:r>
              <a:rPr sz="800" spc="-5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90</a:t>
            </a:r>
            <a:r>
              <a:rPr sz="800" spc="80" dirty="0">
                <a:latin typeface="Calibri"/>
                <a:cs typeface="Calibri"/>
              </a:rPr>
              <a:t> </a:t>
            </a:r>
            <a:r>
              <a:rPr sz="800" spc="-25" dirty="0">
                <a:latin typeface="Calibri"/>
                <a:cs typeface="Calibri"/>
              </a:rPr>
              <a:t>).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44424" y="7466076"/>
            <a:ext cx="3322319" cy="1281683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4725415" y="6138547"/>
            <a:ext cx="204597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CW</a:t>
            </a:r>
            <a:r>
              <a:rPr sz="1600" spc="-2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Radar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00AE50"/>
                </a:solidFill>
                <a:latin typeface="Calibri"/>
                <a:cs typeface="Calibri"/>
              </a:rPr>
              <a:t>Block</a:t>
            </a:r>
            <a:r>
              <a:rPr sz="1600" spc="-8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Diagram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24172" y="6894576"/>
            <a:ext cx="2793491" cy="1600199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3510788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31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241540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32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39" y="1398908"/>
            <a:ext cx="3073400" cy="220154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134110" marR="140335" indent="-1036319">
              <a:lnSpc>
                <a:spcPts val="1820"/>
              </a:lnSpc>
              <a:spcBef>
                <a:spcPts val="235"/>
              </a:spcBef>
            </a:pPr>
            <a:r>
              <a:rPr sz="2400" spc="-15" baseline="3472" dirty="0">
                <a:solidFill>
                  <a:srgbClr val="00AE50"/>
                </a:solidFill>
                <a:latin typeface="Calibri"/>
                <a:cs typeface="Calibri"/>
              </a:rPr>
              <a:t>Isolation</a:t>
            </a:r>
            <a:r>
              <a:rPr sz="2400" spc="-22" baseline="3472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400" spc="-15" baseline="3472" dirty="0">
                <a:solidFill>
                  <a:srgbClr val="00AE50"/>
                </a:solidFill>
                <a:latin typeface="Calibri"/>
                <a:cs typeface="Calibri"/>
              </a:rPr>
              <a:t>Between</a:t>
            </a:r>
            <a:r>
              <a:rPr sz="2400" spc="15" baseline="3472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400" spc="-44" baseline="3472" dirty="0">
                <a:solidFill>
                  <a:srgbClr val="00AE50"/>
                </a:solidFill>
                <a:latin typeface="Calibri"/>
                <a:cs typeface="Calibri"/>
              </a:rPr>
              <a:t>Transmitter</a:t>
            </a:r>
            <a:r>
              <a:rPr sz="2400" spc="-82" baseline="3472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400" spc="-37" baseline="3472" dirty="0">
                <a:solidFill>
                  <a:srgbClr val="00AE50"/>
                </a:solidFill>
                <a:latin typeface="Calibri"/>
                <a:cs typeface="Calibri"/>
              </a:rPr>
              <a:t>a</a:t>
            </a:r>
            <a:r>
              <a:rPr sz="2400" spc="-37" baseline="1736" dirty="0">
                <a:solidFill>
                  <a:srgbClr val="00AE50"/>
                </a:solidFill>
                <a:latin typeface="Calibri"/>
                <a:cs typeface="Calibri"/>
              </a:rPr>
              <a:t>n</a:t>
            </a:r>
            <a:r>
              <a:rPr sz="1600" spc="-25" dirty="0">
                <a:solidFill>
                  <a:srgbClr val="00AE50"/>
                </a:solidFill>
                <a:latin typeface="Calibri"/>
                <a:cs typeface="Calibri"/>
              </a:rPr>
              <a:t>d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Receiver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770"/>
              </a:lnSpc>
            </a:pPr>
            <a:r>
              <a:rPr sz="1200" dirty="0">
                <a:latin typeface="Calibri"/>
                <a:cs typeface="Calibri"/>
              </a:rPr>
              <a:t>Isolation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betweenthe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transmitted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</a:t>
            </a:r>
            <a:endParaRPr sz="1200">
              <a:latin typeface="Calibri"/>
              <a:cs typeface="Calibri"/>
            </a:endParaRPr>
          </a:p>
          <a:p>
            <a:pPr marL="12700" marR="337820">
              <a:lnSpc>
                <a:spcPct val="80000"/>
              </a:lnSpc>
              <a:spcBef>
                <a:spcPts val="145"/>
              </a:spcBef>
            </a:pPr>
            <a:r>
              <a:rPr sz="1200" spc="-10" dirty="0">
                <a:latin typeface="Calibri"/>
                <a:cs typeface="Calibri"/>
              </a:rPr>
              <a:t>received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signals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achieved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separation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in </a:t>
            </a:r>
            <a:r>
              <a:rPr sz="1200" spc="-10" dirty="0">
                <a:latin typeface="Calibri"/>
                <a:cs typeface="Calibri"/>
              </a:rPr>
              <a:t>frequency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10" dirty="0">
                <a:latin typeface="Calibri"/>
                <a:cs typeface="Calibri"/>
              </a:rPr>
              <a:t>result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doppler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effect.</a:t>
            </a:r>
            <a:endParaRPr sz="1200">
              <a:latin typeface="Calibri"/>
              <a:cs typeface="Calibri"/>
            </a:endParaRPr>
          </a:p>
          <a:p>
            <a:pPr marL="12700" marR="113664">
              <a:lnSpc>
                <a:spcPct val="80000"/>
              </a:lnSpc>
              <a:spcBef>
                <a:spcPts val="285"/>
              </a:spcBef>
            </a:pPr>
            <a:r>
              <a:rPr sz="1200" spc="-10" dirty="0">
                <a:latin typeface="Calibri"/>
                <a:cs typeface="Calibri"/>
              </a:rPr>
              <a:t>There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two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practical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effects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which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</a:t>
            </a:r>
            <a:r>
              <a:rPr sz="1200" spc="-25" dirty="0">
                <a:latin typeface="Calibri"/>
                <a:cs typeface="Calibri"/>
              </a:rPr>
              <a:t> the </a:t>
            </a:r>
            <a:r>
              <a:rPr sz="1200" dirty="0">
                <a:latin typeface="Calibri"/>
                <a:cs typeface="Calibri"/>
              </a:rPr>
              <a:t>amount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transmitter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leakage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power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which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can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tolerated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receiver.</a:t>
            </a:r>
            <a:endParaRPr sz="1200">
              <a:latin typeface="Calibri"/>
              <a:cs typeface="Calibri"/>
            </a:endParaRPr>
          </a:p>
          <a:p>
            <a:pPr marL="12700" marR="5080" indent="202565">
              <a:lnSpc>
                <a:spcPts val="1160"/>
              </a:lnSpc>
              <a:spcBef>
                <a:spcPts val="275"/>
              </a:spcBef>
              <a:buAutoNum type="arabicParenBoth"/>
              <a:tabLst>
                <a:tab pos="215265" algn="l"/>
              </a:tabLst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maximum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amount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power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receiver </a:t>
            </a:r>
            <a:r>
              <a:rPr sz="1200" dirty="0">
                <a:latin typeface="Calibri"/>
                <a:cs typeface="Calibri"/>
              </a:rPr>
              <a:t>input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circuitry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withstand</a:t>
            </a:r>
            <a:r>
              <a:rPr sz="1200" spc="-20" dirty="0">
                <a:latin typeface="Calibri"/>
                <a:cs typeface="Calibri"/>
              </a:rPr>
              <a:t> before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physically damaged</a:t>
            </a:r>
            <a:r>
              <a:rPr sz="1200" dirty="0">
                <a:latin typeface="Calibri"/>
                <a:cs typeface="Calibri"/>
              </a:rPr>
              <a:t> or its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sensitivity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reduced</a:t>
            </a:r>
            <a:endParaRPr sz="1200">
              <a:latin typeface="Calibri"/>
              <a:cs typeface="Calibri"/>
            </a:endParaRPr>
          </a:p>
          <a:p>
            <a:pPr marL="12700" marR="77470" indent="202565">
              <a:lnSpc>
                <a:spcPct val="80000"/>
              </a:lnSpc>
              <a:spcBef>
                <a:spcPts val="340"/>
              </a:spcBef>
              <a:buAutoNum type="arabicParenBoth"/>
              <a:tabLst>
                <a:tab pos="215265" algn="l"/>
              </a:tabLst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amount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 </a:t>
            </a:r>
            <a:r>
              <a:rPr sz="1200" spc="-20" dirty="0">
                <a:latin typeface="Calibri"/>
                <a:cs typeface="Calibri"/>
              </a:rPr>
              <a:t>transmitter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noise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hum, </a:t>
            </a:r>
            <a:r>
              <a:rPr sz="1200" spc="-10" dirty="0">
                <a:latin typeface="Calibri"/>
                <a:cs typeface="Calibri"/>
              </a:rPr>
              <a:t>microphonics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etc.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0623" y="1903476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3" y="38099"/>
                </a:moveTo>
                <a:lnTo>
                  <a:pt x="13715" y="38099"/>
                </a:lnTo>
                <a:lnTo>
                  <a:pt x="10667" y="36575"/>
                </a:lnTo>
                <a:lnTo>
                  <a:pt x="6095" y="33527"/>
                </a:lnTo>
                <a:lnTo>
                  <a:pt x="0" y="24383"/>
                </a:lnTo>
                <a:lnTo>
                  <a:pt x="0" y="15239"/>
                </a:lnTo>
                <a:lnTo>
                  <a:pt x="6095" y="6095"/>
                </a:lnTo>
                <a:lnTo>
                  <a:pt x="10667" y="3047"/>
                </a:lnTo>
                <a:lnTo>
                  <a:pt x="13715" y="0"/>
                </a:lnTo>
                <a:lnTo>
                  <a:pt x="24383" y="0"/>
                </a:lnTo>
                <a:lnTo>
                  <a:pt x="33527" y="6095"/>
                </a:lnTo>
                <a:lnTo>
                  <a:pt x="36575" y="10667"/>
                </a:lnTo>
                <a:lnTo>
                  <a:pt x="38099" y="15239"/>
                </a:lnTo>
                <a:lnTo>
                  <a:pt x="38099" y="24383"/>
                </a:lnTo>
                <a:lnTo>
                  <a:pt x="36575" y="28955"/>
                </a:lnTo>
                <a:lnTo>
                  <a:pt x="33527" y="33527"/>
                </a:lnTo>
                <a:lnTo>
                  <a:pt x="28955" y="36575"/>
                </a:lnTo>
                <a:lnTo>
                  <a:pt x="24383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0623" y="2378963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3" y="38099"/>
                </a:moveTo>
                <a:lnTo>
                  <a:pt x="13715" y="38099"/>
                </a:lnTo>
                <a:lnTo>
                  <a:pt x="10667" y="35051"/>
                </a:lnTo>
                <a:lnTo>
                  <a:pt x="6095" y="32003"/>
                </a:lnTo>
                <a:lnTo>
                  <a:pt x="3047" y="28955"/>
                </a:lnTo>
                <a:lnTo>
                  <a:pt x="0" y="24383"/>
                </a:lnTo>
                <a:lnTo>
                  <a:pt x="0" y="13715"/>
                </a:lnTo>
                <a:lnTo>
                  <a:pt x="6095" y="4571"/>
                </a:lnTo>
                <a:lnTo>
                  <a:pt x="10667" y="1523"/>
                </a:lnTo>
                <a:lnTo>
                  <a:pt x="13715" y="0"/>
                </a:lnTo>
                <a:lnTo>
                  <a:pt x="24383" y="0"/>
                </a:lnTo>
                <a:lnTo>
                  <a:pt x="28955" y="1523"/>
                </a:lnTo>
                <a:lnTo>
                  <a:pt x="33527" y="4571"/>
                </a:lnTo>
                <a:lnTo>
                  <a:pt x="36575" y="9143"/>
                </a:lnTo>
                <a:lnTo>
                  <a:pt x="38099" y="13715"/>
                </a:lnTo>
                <a:lnTo>
                  <a:pt x="38099" y="24383"/>
                </a:lnTo>
                <a:lnTo>
                  <a:pt x="36575" y="28955"/>
                </a:lnTo>
                <a:lnTo>
                  <a:pt x="33527" y="32003"/>
                </a:lnTo>
                <a:lnTo>
                  <a:pt x="24383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0623" y="2854452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3" y="38099"/>
                </a:moveTo>
                <a:lnTo>
                  <a:pt x="13715" y="38099"/>
                </a:lnTo>
                <a:lnTo>
                  <a:pt x="10667" y="36575"/>
                </a:lnTo>
                <a:lnTo>
                  <a:pt x="6095" y="32003"/>
                </a:lnTo>
                <a:lnTo>
                  <a:pt x="3047" y="28955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3715" y="0"/>
                </a:lnTo>
                <a:lnTo>
                  <a:pt x="24383" y="0"/>
                </a:lnTo>
                <a:lnTo>
                  <a:pt x="28955" y="1523"/>
                </a:lnTo>
                <a:lnTo>
                  <a:pt x="36575" y="9143"/>
                </a:lnTo>
                <a:lnTo>
                  <a:pt x="38099" y="13715"/>
                </a:lnTo>
                <a:lnTo>
                  <a:pt x="38099" y="24383"/>
                </a:lnTo>
                <a:lnTo>
                  <a:pt x="36575" y="28955"/>
                </a:lnTo>
                <a:lnTo>
                  <a:pt x="28955" y="36575"/>
                </a:lnTo>
                <a:lnTo>
                  <a:pt x="24383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0623" y="333756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24383" y="38099"/>
                </a:moveTo>
                <a:lnTo>
                  <a:pt x="13715" y="38099"/>
                </a:lnTo>
                <a:lnTo>
                  <a:pt x="10667" y="36575"/>
                </a:lnTo>
                <a:lnTo>
                  <a:pt x="6095" y="32003"/>
                </a:lnTo>
                <a:lnTo>
                  <a:pt x="3047" y="28955"/>
                </a:lnTo>
                <a:lnTo>
                  <a:pt x="0" y="24383"/>
                </a:lnTo>
                <a:lnTo>
                  <a:pt x="0" y="13715"/>
                </a:lnTo>
                <a:lnTo>
                  <a:pt x="3047" y="9143"/>
                </a:lnTo>
                <a:lnTo>
                  <a:pt x="10667" y="1523"/>
                </a:lnTo>
                <a:lnTo>
                  <a:pt x="13715" y="0"/>
                </a:lnTo>
                <a:lnTo>
                  <a:pt x="24383" y="0"/>
                </a:lnTo>
                <a:lnTo>
                  <a:pt x="28955" y="1523"/>
                </a:lnTo>
                <a:lnTo>
                  <a:pt x="36575" y="9143"/>
                </a:lnTo>
                <a:lnTo>
                  <a:pt x="38099" y="13715"/>
                </a:lnTo>
                <a:lnTo>
                  <a:pt x="38099" y="24383"/>
                </a:lnTo>
                <a:lnTo>
                  <a:pt x="36575" y="28955"/>
                </a:lnTo>
                <a:lnTo>
                  <a:pt x="28955" y="36575"/>
                </a:lnTo>
                <a:lnTo>
                  <a:pt x="24383" y="38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510788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33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66691" y="1276987"/>
            <a:ext cx="3056255" cy="12172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3030">
              <a:lnSpc>
                <a:spcPts val="1870"/>
              </a:lnSpc>
              <a:spcBef>
                <a:spcPts val="90"/>
              </a:spcBef>
            </a:pPr>
            <a:r>
              <a:rPr sz="2400" spc="-15" baseline="3472" dirty="0">
                <a:solidFill>
                  <a:srgbClr val="00AE50"/>
                </a:solidFill>
                <a:latin typeface="Calibri"/>
                <a:cs typeface="Calibri"/>
              </a:rPr>
              <a:t>Isolation</a:t>
            </a:r>
            <a:r>
              <a:rPr sz="2400" spc="-82" baseline="3472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400" spc="-15" baseline="3472" dirty="0">
                <a:solidFill>
                  <a:srgbClr val="00AE50"/>
                </a:solidFill>
                <a:latin typeface="Calibri"/>
                <a:cs typeface="Calibri"/>
              </a:rPr>
              <a:t>Between</a:t>
            </a:r>
            <a:r>
              <a:rPr sz="2400" spc="-60" baseline="3472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400" spc="-30" baseline="3472" dirty="0">
                <a:solidFill>
                  <a:srgbClr val="00AE50"/>
                </a:solidFill>
                <a:latin typeface="Calibri"/>
                <a:cs typeface="Calibri"/>
              </a:rPr>
              <a:t>Transmitter</a:t>
            </a:r>
            <a:r>
              <a:rPr sz="2400" spc="67" baseline="3472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00AE50"/>
                </a:solidFill>
                <a:latin typeface="Calibri"/>
                <a:cs typeface="Calibri"/>
              </a:rPr>
              <a:t>and</a:t>
            </a:r>
            <a:endParaRPr sz="1600">
              <a:latin typeface="Calibri"/>
              <a:cs typeface="Calibri"/>
            </a:endParaRPr>
          </a:p>
          <a:p>
            <a:pPr marL="996950">
              <a:lnSpc>
                <a:spcPts val="1870"/>
              </a:lnSpc>
            </a:pP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Receiver</a:t>
            </a:r>
            <a:endParaRPr sz="1600">
              <a:latin typeface="Calibri"/>
              <a:cs typeface="Calibri"/>
            </a:endParaRPr>
          </a:p>
          <a:p>
            <a:pPr marL="12700" marR="5080" algn="just">
              <a:lnSpc>
                <a:spcPct val="143800"/>
              </a:lnSpc>
              <a:spcBef>
                <a:spcPts val="204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amount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isolation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readily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achieved </a:t>
            </a:r>
            <a:r>
              <a:rPr sz="1050" dirty="0">
                <a:latin typeface="Calibri"/>
                <a:cs typeface="Calibri"/>
              </a:rPr>
              <a:t>between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arms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practical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hybrid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junctions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as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magic-T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order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dB.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49852" y="192938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1336" y="33527"/>
                </a:moveTo>
                <a:lnTo>
                  <a:pt x="12192" y="33527"/>
                </a:lnTo>
                <a:lnTo>
                  <a:pt x="6096" y="27431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4383"/>
                </a:lnTo>
                <a:lnTo>
                  <a:pt x="25908" y="30479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49852" y="269747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4383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4383"/>
                </a:lnTo>
                <a:lnTo>
                  <a:pt x="28956" y="28955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266691" y="2611888"/>
            <a:ext cx="124015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spc="-10" dirty="0">
                <a:latin typeface="Calibri"/>
                <a:cs typeface="Calibri"/>
              </a:rPr>
              <a:t>Separate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polarizations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49852" y="29626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5907"/>
                </a:lnTo>
                <a:lnTo>
                  <a:pt x="0" y="21335"/>
                </a:lnTo>
                <a:lnTo>
                  <a:pt x="0" y="12191"/>
                </a:lnTo>
                <a:lnTo>
                  <a:pt x="3048" y="9143"/>
                </a:lnTo>
                <a:lnTo>
                  <a:pt x="6096" y="4571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28956" y="4571"/>
                </a:lnTo>
                <a:lnTo>
                  <a:pt x="32004" y="9143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5907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266691" y="2877064"/>
            <a:ext cx="35877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spc="-20" dirty="0">
                <a:latin typeface="Calibri"/>
                <a:cs typeface="Calibri"/>
              </a:rPr>
              <a:t>VSWR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49852" y="32293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8955"/>
                </a:lnTo>
                <a:lnTo>
                  <a:pt x="3048" y="25907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5907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66691" y="3143764"/>
            <a:ext cx="104203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spc="-10" dirty="0">
                <a:latin typeface="Calibri"/>
                <a:cs typeface="Calibri"/>
              </a:rPr>
              <a:t>Separate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antennas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49852" y="349605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1336" y="33527"/>
                </a:moveTo>
                <a:lnTo>
                  <a:pt x="12192" y="33527"/>
                </a:lnTo>
                <a:lnTo>
                  <a:pt x="9144" y="32003"/>
                </a:lnTo>
                <a:lnTo>
                  <a:pt x="6096" y="27431"/>
                </a:lnTo>
                <a:lnTo>
                  <a:pt x="0" y="21335"/>
                </a:lnTo>
                <a:lnTo>
                  <a:pt x="0" y="12191"/>
                </a:lnTo>
                <a:lnTo>
                  <a:pt x="3048" y="7619"/>
                </a:lnTo>
                <a:lnTo>
                  <a:pt x="9144" y="1523"/>
                </a:lnTo>
                <a:lnTo>
                  <a:pt x="12192" y="0"/>
                </a:lnTo>
                <a:lnTo>
                  <a:pt x="21336" y="0"/>
                </a:lnTo>
                <a:lnTo>
                  <a:pt x="25908" y="1523"/>
                </a:lnTo>
                <a:lnTo>
                  <a:pt x="32004" y="7619"/>
                </a:lnTo>
                <a:lnTo>
                  <a:pt x="33528" y="12191"/>
                </a:lnTo>
                <a:lnTo>
                  <a:pt x="33528" y="21335"/>
                </a:lnTo>
                <a:lnTo>
                  <a:pt x="32004" y="24383"/>
                </a:lnTo>
                <a:lnTo>
                  <a:pt x="28956" y="27431"/>
                </a:lnTo>
                <a:lnTo>
                  <a:pt x="25908" y="32003"/>
                </a:lnTo>
                <a:lnTo>
                  <a:pt x="21336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266691" y="3410464"/>
            <a:ext cx="179514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dirty="0">
                <a:latin typeface="Calibri"/>
                <a:cs typeface="Calibri"/>
              </a:rPr>
              <a:t>Dynamic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cancellation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leakage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41540" y="3765411"/>
            <a:ext cx="86995" cy="98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34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6875" y="6138547"/>
            <a:ext cx="170497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Non</a:t>
            </a:r>
            <a:r>
              <a:rPr sz="1600" spc="-4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Zero</a:t>
            </a:r>
            <a:r>
              <a:rPr sz="1600" spc="-5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AE50"/>
                </a:solidFill>
                <a:latin typeface="Calibri"/>
                <a:cs typeface="Calibri"/>
              </a:rPr>
              <a:t>IF</a:t>
            </a:r>
            <a:r>
              <a:rPr sz="1600" spc="-85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Receiver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304" y="6653783"/>
            <a:ext cx="3160775" cy="1761743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326127" y="6150739"/>
            <a:ext cx="2855595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spc="-30" baseline="3472" dirty="0">
                <a:solidFill>
                  <a:srgbClr val="00AE50"/>
                </a:solidFill>
                <a:latin typeface="Calibri"/>
                <a:cs typeface="Calibri"/>
              </a:rPr>
              <a:t>Receiver</a:t>
            </a:r>
            <a:r>
              <a:rPr sz="2400" spc="7" baseline="3472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400" spc="-15" baseline="3472" dirty="0">
                <a:solidFill>
                  <a:srgbClr val="00AE50"/>
                </a:solidFill>
                <a:latin typeface="Calibri"/>
                <a:cs typeface="Calibri"/>
              </a:rPr>
              <a:t>Bandwidth</a:t>
            </a:r>
            <a:r>
              <a:rPr sz="2400" spc="-52" baseline="3472" dirty="0">
                <a:solidFill>
                  <a:srgbClr val="00AE50"/>
                </a:solidFill>
                <a:latin typeface="Calibri"/>
                <a:cs typeface="Calibri"/>
              </a:rPr>
              <a:t> </a:t>
            </a:r>
            <a:r>
              <a:rPr sz="2400" spc="-15" baseline="3472" dirty="0">
                <a:solidFill>
                  <a:srgbClr val="00AE50"/>
                </a:solidFill>
                <a:latin typeface="Calibri"/>
                <a:cs typeface="Calibri"/>
              </a:rPr>
              <a:t>Requirem</a:t>
            </a:r>
            <a:r>
              <a:rPr sz="1600" spc="-10" dirty="0">
                <a:solidFill>
                  <a:srgbClr val="00AE50"/>
                </a:solidFill>
                <a:latin typeface="Calibri"/>
                <a:cs typeface="Calibri"/>
              </a:rPr>
              <a:t>ents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056888" y="6809232"/>
            <a:ext cx="3176270" cy="1975485"/>
            <a:chOff x="4056888" y="6809232"/>
            <a:chExt cx="3176270" cy="1975485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6888" y="6809232"/>
              <a:ext cx="3176015" cy="132892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45735" y="8013192"/>
              <a:ext cx="1889759" cy="771143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3510788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35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41540" y="8654374"/>
            <a:ext cx="86995" cy="863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450" spc="-25" dirty="0">
                <a:solidFill>
                  <a:srgbClr val="878787"/>
                </a:solidFill>
                <a:latin typeface="Calibri"/>
                <a:cs typeface="Calibri"/>
              </a:rPr>
              <a:t>36</a:t>
            </a:r>
            <a:endParaRPr sz="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8405</Words>
  <Application>Microsoft Office PowerPoint</Application>
  <PresentationFormat>Custom</PresentationFormat>
  <Paragraphs>1656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Arial MT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IV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IARE_RS_PPT_0.pdf</dc:title>
  <cp:lastModifiedBy>admin</cp:lastModifiedBy>
  <cp:revision>2</cp:revision>
  <dcterms:created xsi:type="dcterms:W3CDTF">2025-04-03T04:57:27Z</dcterms:created>
  <dcterms:modified xsi:type="dcterms:W3CDTF">2025-04-03T05:29:56Z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2025-02-25T00:00:00Z</vt:filetime>
  </property>
  <property fmtid="{D5CDD505-2E9C-101B-9397-08002B2CF9AE}" pid="3" name="LastSaved">
    <vt:filetime>2025-04-03T00:00:00Z</vt:filetime>
  </property>
  <property fmtid="{D5CDD505-2E9C-101B-9397-08002B2CF9AE}" pid="4" name="Producer">
    <vt:lpwstr>Microsoft: Print To PDF</vt:lpwstr>
  </property>
</Properties>
</file>