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2" r:id="rId1"/>
  </p:sldMasterIdLst>
  <p:notesMasterIdLst>
    <p:notesMasterId r:id="rId25"/>
  </p:notesMasterIdLst>
  <p:sldIdLst>
    <p:sldId id="286" r:id="rId2"/>
    <p:sldId id="274" r:id="rId3"/>
    <p:sldId id="268" r:id="rId4"/>
    <p:sldId id="288" r:id="rId5"/>
    <p:sldId id="257" r:id="rId6"/>
    <p:sldId id="281" r:id="rId7"/>
    <p:sldId id="258" r:id="rId8"/>
    <p:sldId id="287" r:id="rId9"/>
    <p:sldId id="259" r:id="rId10"/>
    <p:sldId id="275" r:id="rId11"/>
    <p:sldId id="260" r:id="rId12"/>
    <p:sldId id="282" r:id="rId13"/>
    <p:sldId id="261" r:id="rId14"/>
    <p:sldId id="277" r:id="rId15"/>
    <p:sldId id="262" r:id="rId16"/>
    <p:sldId id="273" r:id="rId17"/>
    <p:sldId id="283" r:id="rId18"/>
    <p:sldId id="285" r:id="rId19"/>
    <p:sldId id="278" r:id="rId20"/>
    <p:sldId id="279" r:id="rId21"/>
    <p:sldId id="280" r:id="rId22"/>
    <p:sldId id="284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hasharma.ns1410@gmail.com" initials="n" lastIdx="1" clrIdx="0">
    <p:extLst>
      <p:ext uri="{19B8F6BF-5375-455C-9EA6-DF929625EA0E}">
        <p15:presenceInfo xmlns:p15="http://schemas.microsoft.com/office/powerpoint/2012/main" userId="67a357cc93af30fd" providerId="Windows Live"/>
      </p:ext>
    </p:extLst>
  </p:cmAuthor>
  <p:cmAuthor id="2" name="Rishi Kapadia" initials="RK" lastIdx="1" clrIdx="1">
    <p:extLst>
      <p:ext uri="{19B8F6BF-5375-455C-9EA6-DF929625EA0E}">
        <p15:presenceInfo xmlns:p15="http://schemas.microsoft.com/office/powerpoint/2012/main" userId="9a1c7a10e7994a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D477C-AC9D-4995-935A-33E1B200A70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A44A4-8881-465A-A8E4-D76F4E6A7F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E078-6AD1-8D29-D4ED-8E291540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1DCB4-8FFD-2D3A-2FF4-3AA9F5C81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828DA-60CA-7699-DF25-787D104D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082C6-2B06-7E15-3F5B-04775953A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8AB12-7ED1-631B-CA0D-DDAFA9DA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6405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025D-BE75-AEFF-776A-30FE37E3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A9EF6-D988-4C72-DCC4-AC6455706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C389-331C-D697-1335-1AA4E410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2D466-304E-0AEA-E6A7-DE5AD108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9A7E6-E452-4091-CF08-B06CC8FF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5725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4C94B0-CC88-257D-9850-466B0CCD7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E0D15-DB19-48F3-9BD0-F93FFA84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DEACC-5575-7928-1703-0C253A81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28F91-49DB-7035-E20E-91AECE28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05F9A-28ED-98B9-BAB8-ACBDE1C2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29797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A9D4-7661-5B49-4F26-B99C7EA9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CC4C0-4530-3008-FC40-3FFA3B4D1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104CD-98CB-E84F-BE56-958F8794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B8407-E892-8922-19E7-B710DC98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BE740-D908-7421-6EAF-1051C322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1838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1E4A-DDA3-6E74-3BF8-FB085E9AA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B978E-D661-1DDA-1E9F-75BCEF915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C9839-F6B4-D1A7-F5FC-67514ADE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37FE4-884B-DB1F-25FC-41BCB6E1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4F704-571A-8AD9-AB08-63B0B46D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4431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783-9380-6B1D-6A68-BC339223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6554E-EAF0-7094-2748-B5FFC541A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3577F-3635-5BED-9CD9-CEFB74898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45DBF-ED4D-F89F-FFD8-F28D2873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AA6C1-01AD-5634-FDB5-F34F21A0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7CEE0-9389-B245-AA2B-578294E0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5985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3D02-520E-1FF2-4523-342F2FD6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C5131-C1BB-531A-9B0E-30A1DC12F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30D25-7B92-DE32-9DDC-95EA2219D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8025D-6B27-A5EA-406F-25901F3E7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C9F4A8-DA00-B5AA-CB44-6EAA0AD7E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F80296-5A69-84E8-4548-A10A776C8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FF877-5CA4-B877-511F-8E38AE49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23000-F076-944A-C1D3-95063065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263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FBD54-943C-3DCF-4DEA-139F547A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96505-5BCD-B5B6-C654-980A8F74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92FD1-FCE4-4367-7E99-14706729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15B0-2B76-53E1-D2BB-A50D7956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5657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5A50-3980-3F35-C69C-0C57E241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1186D-81B8-9146-A069-5A9ABBF4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B0D34-ED69-4F98-CE08-BF3FBA66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3211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1F06-8DAA-2A78-A712-C7AA755C6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D2DE3-B4EC-70EE-7921-341D2479D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D9954-76E0-8B07-63FD-A0F4AEA4A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1238C-AA9E-2229-E0D3-ACD7E728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C9CE1-D99E-D5B7-7B8B-52073ADF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4ADA-802A-0E29-32F9-66C4AC3A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2358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4766-0C2F-9DFE-A09E-08FB7F4E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7253D-5C90-FB0E-253A-52A08C26C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C25BE-7019-9DDC-4400-F5EC38174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DB65-B321-86E0-A626-B55BF4BC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670A4-1A6B-BF3C-A2E0-DFFE11B8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105C4-D7A1-B89A-7B05-406539CF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1839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608EA-08DF-F7E3-1AE2-FA30ED6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CD8BC-9B79-F552-CB22-3BEBDDACF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3E461-444C-9F2A-6B5C-3CECC4FB0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756A1-4BF7-798C-AE97-5335C4D4B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4F785-EA06-B944-94FE-3662A51B0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5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C15AD-96D9-51D8-B6B0-AFD29A65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IMAGE PYRAMIDS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7340B-BFD5-CBC6-FE03-A3D4EE2BE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4800599"/>
          </a:xfrm>
        </p:spPr>
        <p:txBody>
          <a:bodyPr>
            <a:normAutofit lnSpcReduction="10000"/>
          </a:bodyPr>
          <a:lstStyle/>
          <a:p>
            <a:pPr marL="36576" indent="0" algn="ctr">
              <a:buNone/>
            </a:pPr>
            <a:endParaRPr lang="en-US" sz="4400" dirty="0">
              <a:solidFill>
                <a:srgbClr val="FF0000"/>
              </a:solidFill>
            </a:endParaRPr>
          </a:p>
          <a:p>
            <a:pPr marL="36576" indent="0" algn="just">
              <a:buNone/>
            </a:pPr>
            <a:r>
              <a:rPr lang="en-US" sz="3600" dirty="0"/>
              <a:t>In </a:t>
            </a:r>
            <a:r>
              <a:rPr lang="en-US" sz="3600" b="1" dirty="0"/>
              <a:t>digital image processing</a:t>
            </a:r>
            <a:r>
              <a:rPr lang="en-US" sz="3600" dirty="0"/>
              <a:t>, an </a:t>
            </a:r>
            <a:r>
              <a:rPr lang="en-US" sz="3600" b="1" dirty="0"/>
              <a:t>image pyramid</a:t>
            </a:r>
            <a:r>
              <a:rPr lang="en-US" sz="3600" dirty="0"/>
              <a:t> is a multi-scale representation of an image, where the image is progressively </a:t>
            </a:r>
            <a:r>
              <a:rPr lang="en-US" sz="3600" dirty="0" err="1"/>
              <a:t>downsampled</a:t>
            </a:r>
            <a:r>
              <a:rPr lang="en-US" sz="3600" dirty="0"/>
              <a:t> to create different levels of resolution. </a:t>
            </a:r>
          </a:p>
          <a:p>
            <a:pPr marL="36576" indent="0" algn="just">
              <a:buNone/>
            </a:pPr>
            <a:r>
              <a:rPr lang="en-US" sz="3600" dirty="0"/>
              <a:t>This structure is useful for applications like image compression, object detection, and feature extraction.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3074" name="Picture 2" descr="Image Pyramids with Python and OpenCV ...">
            <a:extLst>
              <a:ext uri="{FF2B5EF4-FFF2-40B4-BE49-F238E27FC236}">
                <a16:creationId xmlns:a16="http://schemas.microsoft.com/office/drawing/2014/main" id="{54573F0B-7C87-00E7-D67B-BABFA208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990600"/>
            <a:ext cx="3424177" cy="54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2850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CDF058-EFE6-BF46-B744-5FDB9E69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GAUSSIAN PYRAMID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2A27-8961-1A4A-AC84-F1152E06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990600"/>
            <a:ext cx="12039600" cy="2362200"/>
          </a:xfrm>
        </p:spPr>
        <p:txBody>
          <a:bodyPr>
            <a:normAutofit/>
          </a:bodyPr>
          <a:lstStyle/>
          <a:p>
            <a:r>
              <a:rPr lang="en-US" dirty="0"/>
              <a:t>Output: Images g0, g1,…, gN-1 </a:t>
            </a:r>
          </a:p>
          <a:p>
            <a:pPr marL="36576" indent="0">
              <a:buNone/>
            </a:pPr>
            <a:r>
              <a:rPr lang="en-US" dirty="0"/>
              <a:t>		where the size of g</a:t>
            </a:r>
            <a:r>
              <a:rPr lang="en-US" sz="36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/>
              <a:t> </a:t>
            </a:r>
            <a:r>
              <a:rPr lang="en-US" dirty="0"/>
              <a:t>is: (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N-i</a:t>
            </a:r>
            <a:r>
              <a:rPr lang="en-US" dirty="0"/>
              <a:t>+1)x(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N-i</a:t>
            </a:r>
            <a:r>
              <a:rPr lang="en-US" dirty="0"/>
              <a:t>+1)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07096-76C1-4709-A407-252897834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667000"/>
            <a:ext cx="5410200" cy="38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7250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453A-8E7A-DA4B-89D7-309624C2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-19594"/>
            <a:ext cx="9956800" cy="1143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Working: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990600"/>
            <a:ext cx="10553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000" dirty="0"/>
              <a:t>The "</a:t>
            </a:r>
            <a:r>
              <a:rPr lang="en-US" sz="2000" dirty="0">
                <a:solidFill>
                  <a:srgbClr val="FF0000"/>
                </a:solidFill>
              </a:rPr>
              <a:t>pyramid"</a:t>
            </a:r>
            <a:r>
              <a:rPr lang="en-US" sz="2000" dirty="0"/>
              <a:t> is constructed by repeatedly calculating a weighted average of the neighboring pixels of a source image and scaling the image down. It can be visualized by stacking progressively smaller versions of the image on top of one another. This process creates a pyramid shape with the base as the original image and the tip a single pixel representing the average value of the entire image.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E135D-4127-4B03-8B6B-70D8B35A8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716911"/>
            <a:ext cx="7800975" cy="36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23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6DB01-219A-4455-8AC1-3A8616B81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pPr algn="ctr"/>
            <a:r>
              <a:rPr lang="en-US" alt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Gaussian </a:t>
            </a:r>
            <a:r>
              <a:rPr lang="en-US" alt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–</a:t>
            </a:r>
            <a:r>
              <a:rPr lang="en-US" altLang="en-US" sz="4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Image filter</a:t>
            </a: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EA3F1BD-C50A-4066-85A4-12DC9D41D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720183"/>
              </p:ext>
            </p:extLst>
          </p:nvPr>
        </p:nvGraphicFramePr>
        <p:xfrm>
          <a:off x="3281362" y="1752600"/>
          <a:ext cx="5629275" cy="3955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133333" imgH="2905531" progId="MSPhotoEd.3">
                  <p:embed/>
                </p:oleObj>
              </mc:Choice>
              <mc:Fallback>
                <p:oleObj name="Photo Editor Photo" r:id="rId2" imgW="4133333" imgH="2905531" progId="MSPhotoEd.3">
                  <p:embed/>
                  <p:pic>
                    <p:nvPicPr>
                      <p:cNvPr id="830467" name="Object 3">
                        <a:extLst>
                          <a:ext uri="{FF2B5EF4-FFF2-40B4-BE49-F238E27FC236}">
                            <a16:creationId xmlns:a16="http://schemas.microsoft.com/office/drawing/2014/main" id="{BD5C6D93-1578-4092-96C8-31A2534108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2" y="1752600"/>
                        <a:ext cx="5629275" cy="3955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62347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5F453A-8E7A-DA4B-89D7-309624C29CC6}"/>
              </a:ext>
            </a:extLst>
          </p:cNvPr>
          <p:cNvSpPr txBox="1">
            <a:spLocks/>
          </p:cNvSpPr>
          <p:nvPr/>
        </p:nvSpPr>
        <p:spPr>
          <a:xfrm>
            <a:off x="850900" y="-43275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defTabSz="91440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LAPLACIAN PYRAMID</a:t>
            </a:r>
            <a:endParaRPr kumimoji="0" lang="en-US" sz="46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6352D-4F52-EC4D-9697-2F7622AEA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11658600" cy="5831888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Laplacian have decomposition based on difference-of-lowpass filters.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/>
              <a:t>The image is recursively decomposed into low-pass and </a:t>
            </a:r>
            <a:r>
              <a:rPr lang="en-US" sz="2800" dirty="0" err="1"/>
              <a:t>highpass</a:t>
            </a:r>
            <a:r>
              <a:rPr lang="en-US" sz="2800" dirty="0"/>
              <a:t> bands.</a:t>
            </a:r>
          </a:p>
          <a:p>
            <a:pPr marL="36576" indent="0">
              <a:lnSpc>
                <a:spcPct val="90000"/>
              </a:lnSpc>
              <a:buNone/>
            </a:pPr>
            <a:endParaRPr lang="en-US" sz="2800" dirty="0"/>
          </a:p>
          <a:p>
            <a:pPr marL="36576" indent="0">
              <a:lnSpc>
                <a:spcPct val="90000"/>
              </a:lnSpc>
              <a:buNone/>
            </a:pPr>
            <a:endParaRPr lang="en-US" sz="2800" dirty="0"/>
          </a:p>
          <a:p>
            <a:pPr marL="36576" indent="0">
              <a:lnSpc>
                <a:spcPct val="90000"/>
              </a:lnSpc>
              <a:buNone/>
            </a:pPr>
            <a:endParaRPr lang="en-US" sz="2800" dirty="0"/>
          </a:p>
          <a:p>
            <a:pPr marL="36576" indent="0">
              <a:lnSpc>
                <a:spcPct val="90000"/>
              </a:lnSpc>
              <a:buNone/>
            </a:pPr>
            <a:endParaRPr lang="en-US" sz="2800" dirty="0"/>
          </a:p>
          <a:p>
            <a:pPr marL="36576" indent="0">
              <a:lnSpc>
                <a:spcPct val="90000"/>
              </a:lnSpc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G</a:t>
            </a:r>
            <a:r>
              <a:rPr lang="en-US" baseline="-25000" dirty="0"/>
              <a:t>0</a:t>
            </a:r>
            <a:r>
              <a:rPr lang="en-US" dirty="0"/>
              <a:t>, G</a:t>
            </a:r>
            <a:r>
              <a:rPr lang="en-US" baseline="-25000" dirty="0"/>
              <a:t>1</a:t>
            </a:r>
            <a:r>
              <a:rPr lang="en-US" dirty="0"/>
              <a:t>, .... = the levels of a Gaussian Pyramid.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Predict level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baseline="-25000" dirty="0"/>
              <a:t> </a:t>
            </a:r>
            <a:r>
              <a:rPr lang="en-US" dirty="0"/>
              <a:t>from level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baseline="-25000" dirty="0"/>
              <a:t> +1</a:t>
            </a:r>
            <a:r>
              <a:rPr lang="en-US" dirty="0"/>
              <a:t>  by expanding 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baseline="-25000" dirty="0"/>
              <a:t> +1</a:t>
            </a:r>
            <a:r>
              <a:rPr lang="en-US" dirty="0"/>
              <a:t> to </a:t>
            </a:r>
            <a:r>
              <a:rPr lang="en-US" dirty="0" err="1"/>
              <a:t>G’</a:t>
            </a:r>
            <a:r>
              <a:rPr lang="en-US" baseline="-25000" dirty="0" err="1"/>
              <a:t>l</a:t>
            </a:r>
            <a:r>
              <a:rPr lang="en-US" baseline="-25000" dirty="0"/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Denote by </a:t>
            </a:r>
            <a:r>
              <a:rPr lang="en-US" dirty="0" err="1"/>
              <a:t>L</a:t>
            </a:r>
            <a:r>
              <a:rPr lang="en-US" baseline="-25000" dirty="0" err="1"/>
              <a:t>l</a:t>
            </a:r>
            <a:r>
              <a:rPr lang="en-US" baseline="-25000" dirty="0"/>
              <a:t> </a:t>
            </a:r>
            <a:r>
              <a:rPr lang="en-US" dirty="0"/>
              <a:t>the error in prediction:  </a:t>
            </a:r>
            <a:r>
              <a:rPr lang="en-US" dirty="0" err="1"/>
              <a:t>L</a:t>
            </a:r>
            <a:r>
              <a:rPr lang="en-US" baseline="-25000" dirty="0" err="1"/>
              <a:t>l</a:t>
            </a:r>
            <a:r>
              <a:rPr lang="en-US" dirty="0"/>
              <a:t> = </a:t>
            </a:r>
            <a:r>
              <a:rPr lang="en-US" dirty="0" err="1"/>
              <a:t>G</a:t>
            </a:r>
            <a:r>
              <a:rPr lang="en-US" baseline="-25000" dirty="0" err="1"/>
              <a:t>l</a:t>
            </a:r>
            <a:r>
              <a:rPr lang="en-US" dirty="0"/>
              <a:t> – </a:t>
            </a:r>
            <a:r>
              <a:rPr lang="en-US" dirty="0" err="1"/>
              <a:t>G’</a:t>
            </a:r>
            <a:r>
              <a:rPr lang="en-US" baseline="-25000" dirty="0" err="1"/>
              <a:t>l</a:t>
            </a:r>
            <a:endParaRPr lang="en-US" baseline="-25000" dirty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L</a:t>
            </a:r>
            <a:r>
              <a:rPr lang="en-US" baseline="-25000" dirty="0"/>
              <a:t>0</a:t>
            </a:r>
            <a:r>
              <a:rPr lang="en-US" dirty="0"/>
              <a:t> , L</a:t>
            </a:r>
            <a:r>
              <a:rPr lang="en-US" baseline="-25000" dirty="0"/>
              <a:t>1</a:t>
            </a:r>
            <a:r>
              <a:rPr lang="en-US" dirty="0"/>
              <a:t>, .... = the levels of a Laplacian Pyramid.</a:t>
            </a:r>
            <a:endParaRPr lang="en-US" sz="2000" dirty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01715-7008-4405-AA5E-B25EF479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62200"/>
            <a:ext cx="586527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87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5F453A-8E7A-DA4B-89D7-309624C29CC6}"/>
              </a:ext>
            </a:extLst>
          </p:cNvPr>
          <p:cNvSpPr txBox="1">
            <a:spLocks/>
          </p:cNvSpPr>
          <p:nvPr/>
        </p:nvSpPr>
        <p:spPr>
          <a:xfrm>
            <a:off x="0" y="274638"/>
            <a:ext cx="118872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LAPLACIAN PYRAMID</a:t>
            </a:r>
            <a:endParaRPr kumimoji="0" lang="en-US" sz="46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6352D-4F52-EC4D-9697-2F7622AEA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803812"/>
            <a:ext cx="5638800" cy="4525963"/>
          </a:xfrm>
        </p:spPr>
        <p:txBody>
          <a:bodyPr vert="horz">
            <a:normAutofit/>
          </a:bodyPr>
          <a:lstStyle/>
          <a:p>
            <a:r>
              <a:rPr lang="en-US" altLang="ja-JP" sz="2800" dirty="0">
                <a:ea typeface="ＭＳ Ｐゴシック" panose="020B0600070205080204" pitchFamily="34" charset="-128"/>
              </a:rPr>
              <a:t>Laplacian of Gaussian can be approximated by the </a:t>
            </a:r>
            <a:r>
              <a:rPr lang="en-US" altLang="ja-JP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difference between </a:t>
            </a:r>
            <a:r>
              <a:rPr lang="en-US" altLang="ja-JP" sz="2800" dirty="0">
                <a:ea typeface="ＭＳ Ｐゴシック" panose="020B0600070205080204" pitchFamily="34" charset="-128"/>
              </a:rPr>
              <a:t>two different Gaussians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1026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534DDE8-0731-4427-A41F-8C0A8B010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1600199"/>
            <a:ext cx="5943600" cy="493318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016454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5F453A-8E7A-DA4B-89D7-309624C29CC6}"/>
              </a:ext>
            </a:extLst>
          </p:cNvPr>
          <p:cNvSpPr txBox="1">
            <a:spLocks/>
          </p:cNvSpPr>
          <p:nvPr/>
        </p:nvSpPr>
        <p:spPr>
          <a:xfrm>
            <a:off x="1371600" y="0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LAPLACIAN PYRAMID</a:t>
            </a:r>
            <a:endParaRPr kumimoji="0" lang="en-US" sz="46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DF0F63-16D2-4FF9-AEBC-3953AE0D9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7" y="1600200"/>
            <a:ext cx="9956800" cy="4525963"/>
          </a:xfrm>
        </p:spPr>
        <p:txBody>
          <a:bodyPr/>
          <a:lstStyle/>
          <a:p>
            <a:r>
              <a:rPr lang="en-US" b="0" i="0" dirty="0">
                <a:effectLst/>
                <a:latin typeface="charter"/>
              </a:rPr>
              <a:t> We create the Laplacian pyramid from the Gaussian pyramid using the formula below :</a:t>
            </a:r>
          </a:p>
          <a:p>
            <a:endParaRPr lang="en-US" dirty="0">
              <a:latin typeface="charter"/>
            </a:endParaRPr>
          </a:p>
          <a:p>
            <a:endParaRPr lang="en-US" dirty="0">
              <a:latin typeface="charter"/>
            </a:endParaRPr>
          </a:p>
          <a:p>
            <a:pPr marL="36576" indent="0">
              <a:buNone/>
            </a:pPr>
            <a:r>
              <a:rPr lang="en-US" dirty="0">
                <a:latin typeface="charter"/>
              </a:rPr>
              <a:t>           g0, g1,…. are the levels of a Gaussian pyramid</a:t>
            </a:r>
          </a:p>
          <a:p>
            <a:pPr marL="36576" indent="0">
              <a:buNone/>
            </a:pPr>
            <a:r>
              <a:rPr lang="en-US" dirty="0">
                <a:latin typeface="charter"/>
              </a:rPr>
              <a:t>	 L0, L1,…. are the levels of a Laplacian pyramid</a:t>
            </a:r>
          </a:p>
          <a:p>
            <a:pPr marL="36576" indent="0">
              <a:buNone/>
            </a:pPr>
            <a:endParaRPr lang="en-IN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B16F7F-0D48-46EA-9630-5C46FB0F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95600"/>
            <a:ext cx="380047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09533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5F453A-8E7A-DA4B-89D7-309624C29C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1353800" cy="1143000"/>
          </a:xfrm>
        </p:spPr>
        <p:txBody>
          <a:bodyPr vert="horz" lIns="45720" rIns="4572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LAPLACIAN PYRAMID Frequency Composition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734F2F-38E3-4101-9DCB-E56561B7A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85554"/>
            <a:ext cx="7435850" cy="491859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C3EB-92CD-4C3B-8329-2A9BB96F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11506200" cy="1143000"/>
          </a:xfrm>
        </p:spPr>
        <p:txBody>
          <a:bodyPr/>
          <a:lstStyle/>
          <a:p>
            <a:pPr algn="ctr"/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LAPLACIAN -- Image filter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D48185-F9A1-49C1-BEBC-9FEEA0D80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611" y="1825625"/>
            <a:ext cx="5616778" cy="4351338"/>
          </a:xfrm>
        </p:spPr>
      </p:pic>
    </p:spTree>
    <p:extLst>
      <p:ext uri="{BB962C8B-B14F-4D97-AF65-F5344CB8AC3E}">
        <p14:creationId xmlns:p14="http://schemas.microsoft.com/office/powerpoint/2010/main" val="281639762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52A7-5CE9-4F59-A59A-9D64CDC8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60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Reconstruction of the original image from the Laplacian Pyramid</a:t>
            </a:r>
            <a:endParaRPr lang="en-IN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CA141-4CCA-4B1D-93BF-1A611682E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1600201"/>
            <a:ext cx="57912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7327778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5F453A-8E7A-DA4B-89D7-309624C29CC6}"/>
              </a:ext>
            </a:extLst>
          </p:cNvPr>
          <p:cNvSpPr txBox="1">
            <a:spLocks/>
          </p:cNvSpPr>
          <p:nvPr/>
        </p:nvSpPr>
        <p:spPr>
          <a:xfrm>
            <a:off x="1371600" y="0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4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APPLICATIONS </a:t>
            </a:r>
            <a:endParaRPr kumimoji="0" lang="en-US" sz="4600" b="1" i="0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0DA9EB-5153-432D-90DE-AE585CA888C3}"/>
              </a:ext>
            </a:extLst>
          </p:cNvPr>
          <p:cNvSpPr txBox="1"/>
          <p:nvPr/>
        </p:nvSpPr>
        <p:spPr>
          <a:xfrm>
            <a:off x="228600" y="1143000"/>
            <a:ext cx="1196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/>
              <a:t>Image Blending and </a:t>
            </a:r>
            <a:r>
              <a:rPr lang="en-US" altLang="en-US" sz="4000" dirty="0" err="1"/>
              <a:t>Mosaicing</a:t>
            </a:r>
            <a:endParaRPr lang="en-US" altLang="en-US" sz="2800" dirty="0"/>
          </a:p>
          <a:p>
            <a:pPr algn="ctr"/>
            <a:endParaRPr lang="en-IN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E18A0-BD83-4B82-984D-0D851F41A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0"/>
            <a:ext cx="7385087" cy="42546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15CE68-C593-49FF-9DAF-FB2EAD6B2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6" b="51797"/>
          <a:stretch>
            <a:fillRect/>
          </a:stretch>
        </p:blipFill>
        <p:spPr bwMode="auto">
          <a:xfrm>
            <a:off x="8458200" y="2484536"/>
            <a:ext cx="24384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B4A17566-CC68-41FB-B4C5-E33B54E4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36" b="51797"/>
          <a:stretch>
            <a:fillRect/>
          </a:stretch>
        </p:blipFill>
        <p:spPr bwMode="auto">
          <a:xfrm>
            <a:off x="8458200" y="4478500"/>
            <a:ext cx="24384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16067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0D4761-FFAC-4DCE-9B20-BB4AD1EEB1D8}"/>
              </a:ext>
            </a:extLst>
          </p:cNvPr>
          <p:cNvSpPr txBox="1"/>
          <p:nvPr/>
        </p:nvSpPr>
        <p:spPr>
          <a:xfrm>
            <a:off x="3352800" y="304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IMAGE PYRAMIDS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83E75F-45FC-4E0C-AB4A-2D8EE093066B}"/>
              </a:ext>
            </a:extLst>
          </p:cNvPr>
          <p:cNvSpPr txBox="1"/>
          <p:nvPr/>
        </p:nvSpPr>
        <p:spPr>
          <a:xfrm>
            <a:off x="1524000" y="1295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Image Pyramid = Hierarchical representation of an image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CC3641D-F516-4FFE-8F4C-98162AA0D3B2}"/>
              </a:ext>
            </a:extLst>
          </p:cNvPr>
          <p:cNvCxnSpPr>
            <a:cxnSpLocks/>
          </p:cNvCxnSpPr>
          <p:nvPr/>
        </p:nvCxnSpPr>
        <p:spPr>
          <a:xfrm flipV="1">
            <a:off x="3962400" y="1954648"/>
            <a:ext cx="0" cy="36079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EC0DFB-FD45-4833-91D7-2824D5456C73}"/>
              </a:ext>
            </a:extLst>
          </p:cNvPr>
          <p:cNvSpPr txBox="1"/>
          <p:nvPr/>
        </p:nvSpPr>
        <p:spPr>
          <a:xfrm>
            <a:off x="1860524" y="2076550"/>
            <a:ext cx="198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Low Resolution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233CB8-7117-4B17-806B-DAD1DD6A59F9}"/>
              </a:ext>
            </a:extLst>
          </p:cNvPr>
          <p:cNvSpPr txBox="1"/>
          <p:nvPr/>
        </p:nvSpPr>
        <p:spPr>
          <a:xfrm>
            <a:off x="1860531" y="5090604"/>
            <a:ext cx="198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High Resolution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DC4FC9-FA72-4EDC-A99C-6FF99BBB65F9}"/>
              </a:ext>
            </a:extLst>
          </p:cNvPr>
          <p:cNvSpPr txBox="1"/>
          <p:nvPr/>
        </p:nvSpPr>
        <p:spPr>
          <a:xfrm>
            <a:off x="7180318" y="2032000"/>
            <a:ext cx="2746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No details in image</a:t>
            </a:r>
          </a:p>
          <a:p>
            <a:r>
              <a:rPr lang="en-IN" dirty="0"/>
              <a:t>(blurred image)</a:t>
            </a:r>
          </a:p>
          <a:p>
            <a:r>
              <a:rPr lang="en-IN" dirty="0"/>
              <a:t>Low frequencies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Details in image</a:t>
            </a:r>
          </a:p>
          <a:p>
            <a:r>
              <a:rPr lang="en-IN" dirty="0" err="1"/>
              <a:t>Low+high</a:t>
            </a:r>
            <a:r>
              <a:rPr lang="en-IN" dirty="0"/>
              <a:t> frequencies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DAE4E0-EFCE-446B-A449-F3C0D62CE469}"/>
              </a:ext>
            </a:extLst>
          </p:cNvPr>
          <p:cNvSpPr txBox="1"/>
          <p:nvPr/>
        </p:nvSpPr>
        <p:spPr>
          <a:xfrm>
            <a:off x="2686374" y="5837535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A collection of images at different resolutions.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055B9B5-C159-42DE-9EF5-29417D1A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81" y="1954648"/>
            <a:ext cx="2474117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A0A95BC-7A77-4680-8D24-FC13BD79C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79" y="3153035"/>
            <a:ext cx="247411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AC71E52-5E51-44C9-87D5-590936EA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81" y="4351422"/>
            <a:ext cx="2474108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2758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17FABD5-CF29-4B91-99E1-D6F6F285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/>
              <a:t>Blending Apples and Oranges</a:t>
            </a:r>
            <a:endParaRPr lang="en-US" sz="4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A7CA4A-BB41-423C-8D8F-8DE0533A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7806" y="1600201"/>
            <a:ext cx="6680388" cy="45259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830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4B4F-5EA7-4020-BEA3-EC8B9EED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751974"/>
            <a:ext cx="995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800" dirty="0"/>
              <a:t>Pyramid blending of Regions</a:t>
            </a:r>
            <a:br>
              <a:rPr lang="en-US" altLang="en-US" sz="3600" dirty="0"/>
            </a:br>
            <a:endParaRPr lang="en-IN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96DCAA8-3EB5-40ED-AFEA-6FF87ABA6C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6612219" cy="412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E5A68D35-7455-4EAD-BD60-15BF8CA0E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984897"/>
              </p:ext>
            </p:extLst>
          </p:nvPr>
        </p:nvGraphicFramePr>
        <p:xfrm>
          <a:off x="7467600" y="1915026"/>
          <a:ext cx="44481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4447619" imgH="4191585" progId="MSPhotoEd.3">
                  <p:embed/>
                </p:oleObj>
              </mc:Choice>
              <mc:Fallback>
                <p:oleObj name="Photo Editor Photo" r:id="rId3" imgW="4447619" imgH="4191585" progId="MSPhotoEd.3">
                  <p:embed/>
                  <p:pic>
                    <p:nvPicPr>
                      <p:cNvPr id="918534" name="Object 6">
                        <a:extLst>
                          <a:ext uri="{FF2B5EF4-FFF2-40B4-BE49-F238E27FC236}">
                            <a16:creationId xmlns:a16="http://schemas.microsoft.com/office/drawing/2014/main" id="{F5F485FE-1442-4832-A850-47E4F3790B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915026"/>
                        <a:ext cx="444817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47475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A178-BB40-4979-A60B-6C10C857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6200"/>
            <a:ext cx="9956800" cy="1143000"/>
          </a:xfrm>
        </p:spPr>
        <p:txBody>
          <a:bodyPr/>
          <a:lstStyle/>
          <a:p>
            <a:pPr algn="ctr"/>
            <a:r>
              <a:rPr lang="en-IN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Image Fusion</a:t>
            </a:r>
            <a:endParaRPr lang="en-IN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4C7D-060B-4AD3-8700-258E20D70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2763"/>
            <a:ext cx="10744200" cy="4800599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endParaRPr lang="en-US" altLang="en-US" sz="3200" dirty="0"/>
          </a:p>
          <a:p>
            <a:pPr marL="36576" indent="0">
              <a:buNone/>
            </a:pPr>
            <a:endParaRPr lang="en-US" altLang="en-US" sz="3200" dirty="0"/>
          </a:p>
          <a:p>
            <a:pPr marL="36576" indent="0">
              <a:buNone/>
            </a:pPr>
            <a:endParaRPr lang="en-US" altLang="en-US" sz="3200" dirty="0"/>
          </a:p>
          <a:p>
            <a:pPr marL="36576" indent="0">
              <a:buNone/>
            </a:pPr>
            <a:endParaRPr lang="en-US" altLang="en-US" sz="3200" dirty="0"/>
          </a:p>
          <a:p>
            <a:pPr marL="36576" indent="0">
              <a:buNone/>
            </a:pPr>
            <a:endParaRPr lang="en-US" altLang="en-US" sz="3200" dirty="0"/>
          </a:p>
          <a:p>
            <a:pPr marL="36576" indent="0">
              <a:buNone/>
            </a:pPr>
            <a:endParaRPr lang="en-US" altLang="en-US" sz="3200" dirty="0"/>
          </a:p>
          <a:p>
            <a:pPr marL="36576" indent="0">
              <a:buNone/>
            </a:pPr>
            <a:endParaRPr lang="en-US" altLang="en-US" sz="3200" dirty="0"/>
          </a:p>
          <a:p>
            <a:pPr marL="36576" indent="0">
              <a:buNone/>
            </a:pPr>
            <a:endParaRPr lang="en-US" altLang="en-US" sz="3200" dirty="0"/>
          </a:p>
          <a:p>
            <a:pPr marL="36576" indent="0">
              <a:buNone/>
            </a:pPr>
            <a:endParaRPr lang="en-US" altLang="en-US" sz="3200" dirty="0"/>
          </a:p>
          <a:p>
            <a:r>
              <a:rPr lang="en-US" altLang="en-US" sz="3200" dirty="0"/>
              <a:t>Multi-scale Transform  (MST) = Obtain Pyramid from Image</a:t>
            </a:r>
          </a:p>
          <a:p>
            <a:r>
              <a:rPr lang="en-US" altLang="en-US" sz="3200" dirty="0"/>
              <a:t>Inverse Multi-scale Transform (IMST) = Obtain Image from Pyramid</a:t>
            </a:r>
            <a:endParaRPr lang="en-IN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097539C-D6EE-4CF9-8617-1CB07AE5E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90106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504652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44F71-69FD-3448-B3C2-46F93EE0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1912" y="2667000"/>
            <a:ext cx="6643688" cy="2000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Thank You</a:t>
            </a:r>
          </a:p>
        </p:txBody>
      </p:sp>
      <p:pic>
        <p:nvPicPr>
          <p:cNvPr id="1026" name="Picture 2" descr="Image Fusion Techniques: A Survey ...">
            <a:extLst>
              <a:ext uri="{FF2B5EF4-FFF2-40B4-BE49-F238E27FC236}">
                <a16:creationId xmlns:a16="http://schemas.microsoft.com/office/drawing/2014/main" id="{A7C4AB86-0587-2B24-21A3-557E253F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1074881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42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7804A-D46F-624E-AB01-1C3561D5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/>
              <a:t>Outlines</a:t>
            </a:r>
            <a:r>
              <a:rPr lang="en-US" dirty="0"/>
              <a:t> :-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84942-30E8-C443-B611-1EB33891E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200" b="1" dirty="0"/>
              <a:t>Gaussian Pyramid </a:t>
            </a:r>
          </a:p>
          <a:p>
            <a:pPr marL="457200" indent="-457200">
              <a:buNone/>
            </a:pPr>
            <a:r>
              <a:rPr lang="en-US" dirty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4200" b="1" dirty="0"/>
              <a:t> Laplacian Pyramid</a:t>
            </a:r>
          </a:p>
          <a:p>
            <a:pPr marL="0" indent="0">
              <a:buNone/>
            </a:pPr>
            <a:endParaRPr lang="en-US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100" b="1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4074519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EC91C-1D12-D72D-0B9A-D5F26FDD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Gaussian Pyramid: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D083F-2A5F-911A-CBDB-CAEB092B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3756"/>
            <a:ext cx="102870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Created by </a:t>
            </a:r>
            <a:r>
              <a:rPr lang="en-US" b="1" dirty="0"/>
              <a:t>blurring</a:t>
            </a:r>
            <a:r>
              <a:rPr lang="en-US" dirty="0"/>
              <a:t> and </a:t>
            </a:r>
            <a:r>
              <a:rPr lang="en-US" b="1" dirty="0" err="1"/>
              <a:t>downsampling</a:t>
            </a:r>
            <a:r>
              <a:rPr lang="en-US" dirty="0"/>
              <a:t> an image at each level.</a:t>
            </a:r>
          </a:p>
          <a:p>
            <a:pPr marL="534988" indent="276225">
              <a:buFont typeface="Arial" panose="020B0604020202020204" pitchFamily="34" charset="0"/>
              <a:buChar char="•"/>
              <a:tabLst>
                <a:tab pos="982663" algn="l"/>
              </a:tabLst>
            </a:pPr>
            <a:r>
              <a:rPr lang="en-US" dirty="0"/>
              <a:t>Used for image analysis, </a:t>
            </a:r>
          </a:p>
          <a:p>
            <a:pPr marL="534988" indent="276225">
              <a:buFont typeface="Arial" panose="020B0604020202020204" pitchFamily="34" charset="0"/>
              <a:buChar char="•"/>
              <a:tabLst>
                <a:tab pos="982663" algn="l"/>
              </a:tabLst>
            </a:pPr>
            <a:r>
              <a:rPr lang="en-US" dirty="0"/>
              <a:t>Feature extraction, and </a:t>
            </a:r>
          </a:p>
          <a:p>
            <a:pPr marL="534988" indent="276225">
              <a:buFont typeface="Arial" panose="020B0604020202020204" pitchFamily="34" charset="0"/>
              <a:buChar char="•"/>
              <a:tabLst>
                <a:tab pos="982663" algn="l"/>
              </a:tabLst>
            </a:pPr>
            <a:r>
              <a:rPr lang="en-US" dirty="0"/>
              <a:t>Multi-scale image processing.</a:t>
            </a:r>
          </a:p>
          <a:p>
            <a:pPr marL="534988" indent="0">
              <a:buNone/>
              <a:tabLst>
                <a:tab pos="982663" algn="l"/>
              </a:tabLst>
            </a:pPr>
            <a:endParaRPr lang="en-US" dirty="0"/>
          </a:p>
          <a:p>
            <a:pPr marL="0" indent="0" algn="l" fontAlgn="ctr">
              <a:buNone/>
            </a:pP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How is an image pyramid created? </a:t>
            </a:r>
          </a:p>
          <a:p>
            <a:pPr marL="811213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The original image is repeatedly smoothed and subsampled</a:t>
            </a:r>
          </a:p>
          <a:p>
            <a:pPr marL="811213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Each image is a filtered and subsampled copy of the previous image</a:t>
            </a:r>
          </a:p>
          <a:p>
            <a:pPr marL="811213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The resulting images are called "levels" of the pyramid</a:t>
            </a:r>
          </a:p>
          <a:p>
            <a:pPr marL="534988" indent="0">
              <a:buNone/>
              <a:tabLst>
                <a:tab pos="982663" algn="l"/>
              </a:tabLst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71979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2F9D-6AB0-F94F-AE63-7DEFE8816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9956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GAUSSIAN PYRAMID</a:t>
            </a:r>
          </a:p>
        </p:txBody>
      </p:sp>
      <p:pic>
        <p:nvPicPr>
          <p:cNvPr id="2050" name="Picture 2" descr="Pyramid (image processing) - Wikipedia">
            <a:extLst>
              <a:ext uri="{FF2B5EF4-FFF2-40B4-BE49-F238E27FC236}">
                <a16:creationId xmlns:a16="http://schemas.microsoft.com/office/drawing/2014/main" id="{F6A909F1-7843-48DB-8AEB-7BA36F37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71247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CDB7A5-5124-42A8-AA63-C37751ADF44F}"/>
              </a:ext>
            </a:extLst>
          </p:cNvPr>
          <p:cNvSpPr txBox="1"/>
          <p:nvPr/>
        </p:nvSpPr>
        <p:spPr>
          <a:xfrm>
            <a:off x="152400" y="1062244"/>
            <a:ext cx="1188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Gaussian Pyramid: It is representation of images in </a:t>
            </a:r>
            <a:r>
              <a:rPr lang="en-US" sz="2400" dirty="0">
                <a:solidFill>
                  <a:srgbClr val="FF0000"/>
                </a:solidFill>
              </a:rPr>
              <a:t>multiple</a:t>
            </a:r>
            <a:r>
              <a:rPr lang="en-US" sz="2400" dirty="0"/>
              <a:t> scales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88378220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5F453A-8E7A-DA4B-89D7-309624C29C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1353800" cy="1143000"/>
          </a:xfr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b="1" dirty="0"/>
              <a:t>Gaussian Pyramid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Frequency Composition</a:t>
            </a:r>
            <a:endParaRPr kumimoji="0" lang="en-US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752FB8-6496-4B2A-9E86-C478972D1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49362"/>
            <a:ext cx="73628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254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F058-EFE6-BF46-B744-5FDB9E69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52400"/>
            <a:ext cx="99568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GAUSSIAN PYRAMID</a:t>
            </a:r>
            <a:endParaRPr lang="en-US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D3279-92C2-1A41-9C13-A05626B47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2278507"/>
            <a:ext cx="4114800" cy="4191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/>
              <a:t>Applications: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Scale invariant template        matching (like faces)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Progressive image transmission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Image blending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Efficient feature search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300" y="990600"/>
            <a:ext cx="1088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/>
            <a:r>
              <a:rPr lang="en-US" sz="2400" dirty="0"/>
              <a:t>The goal is to define a representation in which image information at different </a:t>
            </a:r>
          </a:p>
          <a:p>
            <a:pPr marL="571500" indent="-571500" algn="just"/>
            <a:r>
              <a:rPr lang="en-US" sz="2400" dirty="0"/>
              <a:t>scales is explicitly available (i.e. does not need to be computed when needed) </a:t>
            </a:r>
            <a:endParaRPr lang="en-US" sz="1400" dirty="0">
              <a:solidFill>
                <a:srgbClr val="00B0F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48A8C-BF83-4928-BEC3-B76F9709D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382838"/>
            <a:ext cx="5211125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20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17AE-3824-2251-3A34-B4407B837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899B-1677-2E09-7D7F-7FE197B39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Blending&#10; ">
            <a:extLst>
              <a:ext uri="{FF2B5EF4-FFF2-40B4-BE49-F238E27FC236}">
                <a16:creationId xmlns:a16="http://schemas.microsoft.com/office/drawing/2014/main" id="{85CD3828-ACBA-886F-AD6B-5A3CF0090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152400"/>
            <a:ext cx="11938000" cy="70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3194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CDF058-EFE6-BF46-B744-5FDB9E69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GAUSSIAN PYRAMID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2A27-8961-1A4A-AC84-F1152E06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1143000"/>
            <a:ext cx="12039600" cy="2362200"/>
          </a:xfrm>
        </p:spPr>
        <p:txBody>
          <a:bodyPr>
            <a:normAutofit/>
          </a:bodyPr>
          <a:lstStyle/>
          <a:p>
            <a:r>
              <a:rPr lang="en-US" dirty="0"/>
              <a:t>The elements of a Gaussian Pyramids are smoothed copies of the image at different scales.</a:t>
            </a:r>
          </a:p>
          <a:p>
            <a:r>
              <a:rPr lang="en-US" dirty="0"/>
              <a:t>Input: Image I of size (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N+1</a:t>
            </a:r>
            <a:r>
              <a:rPr lang="en-US" dirty="0"/>
              <a:t>)x(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N+i</a:t>
            </a:r>
            <a:r>
              <a:rPr lang="en-US" dirty="0"/>
              <a:t>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FA5FD-31A4-4CA5-BFC2-C19D42F6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838754"/>
            <a:ext cx="3590925" cy="36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09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2642</TotalTime>
  <Words>565</Words>
  <Application>Microsoft Office PowerPoint</Application>
  <PresentationFormat>Widescreen</PresentationFormat>
  <Paragraphs>97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charter</vt:lpstr>
      <vt:lpstr>Google Sans</vt:lpstr>
      <vt:lpstr>Wingdings</vt:lpstr>
      <vt:lpstr>Office Theme</vt:lpstr>
      <vt:lpstr>Photo Editor Photo</vt:lpstr>
      <vt:lpstr>IMAGE PYRAMIDS</vt:lpstr>
      <vt:lpstr>PowerPoint Presentation</vt:lpstr>
      <vt:lpstr>Outlines :- </vt:lpstr>
      <vt:lpstr>Gaussian Pyramid:</vt:lpstr>
      <vt:lpstr>GAUSSIAN PYRAMID</vt:lpstr>
      <vt:lpstr> Gaussian Pyramid Frequency Composition</vt:lpstr>
      <vt:lpstr>GAUSSIAN PYRAMID</vt:lpstr>
      <vt:lpstr>PowerPoint Presentation</vt:lpstr>
      <vt:lpstr>GAUSSIAN PYRAMID</vt:lpstr>
      <vt:lpstr>GAUSSIAN PYRAMID</vt:lpstr>
      <vt:lpstr>Working:</vt:lpstr>
      <vt:lpstr>Gaussian – Image filter</vt:lpstr>
      <vt:lpstr>PowerPoint Presentation</vt:lpstr>
      <vt:lpstr>PowerPoint Presentation</vt:lpstr>
      <vt:lpstr>PowerPoint Presentation</vt:lpstr>
      <vt:lpstr> LAPLACIAN PYRAMID Frequency Composition</vt:lpstr>
      <vt:lpstr>LAPLACIAN -- Image filter</vt:lpstr>
      <vt:lpstr>Reconstruction of the original image from the Laplacian Pyramid</vt:lpstr>
      <vt:lpstr>PowerPoint Presentation</vt:lpstr>
      <vt:lpstr>Blending Apples and Oranges</vt:lpstr>
      <vt:lpstr>Pyramid blending of Regions </vt:lpstr>
      <vt:lpstr>Image Fusion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Name-Neha sharma Pen no -160490111012</dc:title>
  <dc:creator>nehasharma.ns1410@gmail.com</dc:creator>
  <cp:lastModifiedBy>SHAHU</cp:lastModifiedBy>
  <cp:revision>103</cp:revision>
  <dcterms:created xsi:type="dcterms:W3CDTF">2020-03-23T12:45:41Z</dcterms:created>
  <dcterms:modified xsi:type="dcterms:W3CDTF">2025-03-01T04:21:45Z</dcterms:modified>
</cp:coreProperties>
</file>